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647" r:id="rId2"/>
    <p:sldId id="649" r:id="rId3"/>
    <p:sldId id="650" r:id="rId4"/>
    <p:sldId id="669" r:id="rId5"/>
    <p:sldId id="658" r:id="rId6"/>
    <p:sldId id="660" r:id="rId7"/>
    <p:sldId id="662" r:id="rId8"/>
    <p:sldId id="661" r:id="rId9"/>
    <p:sldId id="703" r:id="rId10"/>
    <p:sldId id="704" r:id="rId11"/>
    <p:sldId id="705" r:id="rId12"/>
    <p:sldId id="717" r:id="rId13"/>
    <p:sldId id="718" r:id="rId14"/>
    <p:sldId id="707" r:id="rId15"/>
    <p:sldId id="708" r:id="rId16"/>
    <p:sldId id="720" r:id="rId17"/>
    <p:sldId id="721" r:id="rId18"/>
    <p:sldId id="722" r:id="rId19"/>
    <p:sldId id="723" r:id="rId20"/>
    <p:sldId id="674" r:id="rId21"/>
    <p:sldId id="689" r:id="rId22"/>
    <p:sldId id="709" r:id="rId23"/>
    <p:sldId id="710" r:id="rId24"/>
    <p:sldId id="711" r:id="rId25"/>
    <p:sldId id="712" r:id="rId26"/>
    <p:sldId id="713" r:id="rId27"/>
    <p:sldId id="714" r:id="rId28"/>
    <p:sldId id="715" r:id="rId29"/>
    <p:sldId id="695"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0" userDrawn="1">
          <p15:clr>
            <a:srgbClr val="A4A3A4"/>
          </p15:clr>
        </p15:guide>
        <p15:guide id="3" orient="horz" pos="10" userDrawn="1">
          <p15:clr>
            <a:srgbClr val="A4A3A4"/>
          </p15:clr>
        </p15:guide>
        <p15:guide id="4" orient="horz" pos="1845">
          <p15:clr>
            <a:srgbClr val="A4A3A4"/>
          </p15:clr>
        </p15:guide>
        <p15:guide id="5" pos="2895">
          <p15:clr>
            <a:srgbClr val="A4A3A4"/>
          </p15:clr>
        </p15:guide>
        <p15:guide id="6" pos="26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ili, Carla (EDU)" initials="CJM" lastIdx="9" clrIdx="0"/>
  <p:cmAuthor id="1" name="Lyndsey Breslow" initials="LB" lastIdx="3" clrIdx="1">
    <p:extLst/>
  </p:cmAuthor>
  <p:cmAuthor id="2" name="Deanna" initials="D"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83A"/>
    <a:srgbClr val="5AC1FD"/>
    <a:srgbClr val="31B6FD"/>
    <a:srgbClr val="1DABFD"/>
    <a:srgbClr val="039EF9"/>
    <a:srgbClr val="028BDB"/>
    <a:srgbClr val="045174"/>
    <a:srgbClr val="29B6F6"/>
    <a:srgbClr val="03A9F4"/>
    <a:srgbClr val="039B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4" autoAdjust="0"/>
    <p:restoredTop sz="37155" autoAdjust="0"/>
  </p:normalViewPr>
  <p:slideViewPr>
    <p:cSldViewPr snapToGrid="0" snapToObjects="1">
      <p:cViewPr varScale="1">
        <p:scale>
          <a:sx n="40" d="100"/>
          <a:sy n="40" d="100"/>
        </p:scale>
        <p:origin x="2658" y="48"/>
      </p:cViewPr>
      <p:guideLst>
        <p:guide orient="horz" pos="1596"/>
        <p:guide pos="2880"/>
        <p:guide orient="horz" pos="10"/>
        <p:guide orient="horz" pos="1845"/>
        <p:guide pos="2895"/>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16"/>
    </p:cViewPr>
  </p:sorterViewPr>
  <p:notesViewPr>
    <p:cSldViewPr snapToGrid="0" snapToObjects="1">
      <p:cViewPr varScale="1">
        <p:scale>
          <a:sx n="81" d="100"/>
          <a:sy n="81" d="100"/>
        </p:scale>
        <p:origin x="20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0A83A8-2E45-0548-B3C9-C096518BCF82}" type="datetimeFigureOut">
              <a:rPr lang="en-US" smtClean="0"/>
              <a:t>9/22/2015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5028E8-0986-2C48-A24F-782A77C255B6}" type="slidenum">
              <a:rPr lang="en-US" smtClean="0"/>
              <a:t>‹#›</a:t>
            </a:fld>
            <a:endParaRPr lang="en-US" dirty="0"/>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894DD2-0DDA-C24C-A772-AE987C62F897}" type="datetimeFigureOut">
              <a:rPr lang="en-US" smtClean="0"/>
              <a:t>9/22/2015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624DC8D-BEC2-D34A-81E1-6AC3BD4AB132}" type="slidenum">
              <a:rPr lang="en-US" smtClean="0"/>
              <a:t>‹#›</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cceptingschools.oesc-cseo.org/en-c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du.gov.on.ca/eng/curriculum/elementary/HPEgrades1to6.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du.gov.on.ca/eng/curriculum/elementary/HPEgrades1to6.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du.gov.on.ca/eng/curriculum/elementary/HPEgrades7to12.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esc-cseo.org/English/Downloads/equityInclusivity/ReligiousAccomGuidelineEnglPublicV5-0.do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du.gov.on.ca/eng/curriculum/elementary/HPEconsen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u="none" dirty="0" smtClean="0">
                <a:solidFill>
                  <a:schemeClr val="tx1"/>
                </a:solidFill>
              </a:rPr>
              <a:t>***These slides can be modified or adapted</a:t>
            </a:r>
            <a:r>
              <a:rPr lang="en-CA" u="none" baseline="0" dirty="0" smtClean="0">
                <a:solidFill>
                  <a:schemeClr val="tx1"/>
                </a:solidFill>
              </a:rPr>
              <a:t> to your local school or board context. They are</a:t>
            </a:r>
            <a:r>
              <a:rPr lang="en-CA" u="none" dirty="0" smtClean="0">
                <a:solidFill>
                  <a:schemeClr val="tx1"/>
                </a:solidFill>
              </a:rPr>
              <a:t> intended to be used in conjunction</a:t>
            </a:r>
            <a:r>
              <a:rPr lang="en-CA" u="none" baseline="0" dirty="0" smtClean="0">
                <a:solidFill>
                  <a:schemeClr val="tx1"/>
                </a:solidFill>
              </a:rPr>
              <a:t> with the </a:t>
            </a:r>
            <a:r>
              <a:rPr lang="en-CA" i="1" u="none" baseline="0" dirty="0" smtClean="0">
                <a:solidFill>
                  <a:schemeClr val="tx1"/>
                </a:solidFill>
              </a:rPr>
              <a:t>Toolkit Guide</a:t>
            </a:r>
            <a:r>
              <a:rPr lang="en-CA" u="none" baseline="0" dirty="0" smtClean="0">
                <a:solidFill>
                  <a:schemeClr val="tx1"/>
                </a:solidFill>
              </a:rPr>
              <a:t>. </a:t>
            </a:r>
            <a:endParaRPr lang="en-CA" u="none" dirty="0" smtClean="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1</a:t>
            </a:fld>
            <a:endParaRPr lang="en-US" dirty="0"/>
          </a:p>
        </p:txBody>
      </p:sp>
    </p:spTree>
    <p:extLst>
      <p:ext uri="{BB962C8B-B14F-4D97-AF65-F5344CB8AC3E}">
        <p14:creationId xmlns:p14="http://schemas.microsoft.com/office/powerpoint/2010/main" val="38088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latin typeface="+mn-lt"/>
              </a:rPr>
              <a:t>Speaker’s</a:t>
            </a:r>
            <a:r>
              <a:rPr lang="en-CA" b="1" u="none" baseline="0" dirty="0" smtClean="0">
                <a:solidFill>
                  <a:schemeClr val="tx1"/>
                </a:solidFill>
                <a:latin typeface="+mn-lt"/>
              </a:rPr>
              <a:t> </a:t>
            </a:r>
            <a:r>
              <a:rPr lang="en-CA" b="1" u="none" dirty="0" smtClean="0">
                <a:solidFill>
                  <a:schemeClr val="tx1"/>
                </a:solidFill>
                <a:latin typeface="+mn-lt"/>
              </a:rPr>
              <a:t>Notes/Script</a:t>
            </a:r>
          </a:p>
          <a:p>
            <a:endParaRPr lang="en-CA" u="none" dirty="0" smtClean="0">
              <a:solidFill>
                <a:schemeClr val="tx1"/>
              </a:solidFill>
              <a:latin typeface="+mn-lt"/>
            </a:endParaRPr>
          </a:p>
          <a:p>
            <a:pPr marL="171450" indent="-171450">
              <a:buFont typeface="Arial" panose="020B0604020202020204" pitchFamily="34" charset="0"/>
              <a:buChar char="•"/>
            </a:pPr>
            <a:r>
              <a:rPr lang="en-CA" dirty="0" smtClean="0">
                <a:solidFill>
                  <a:schemeClr val="tx1"/>
                </a:solidFill>
                <a:latin typeface="+mn-lt"/>
              </a:rPr>
              <a:t>Research suggests that understanding the concept of consent </a:t>
            </a:r>
            <a:r>
              <a:rPr lang="en-CA" u="none" dirty="0" smtClean="0">
                <a:solidFill>
                  <a:schemeClr val="tx1"/>
                </a:solidFill>
                <a:latin typeface="+mn-lt"/>
              </a:rPr>
              <a:t>and developing skills for healthy relationships </a:t>
            </a:r>
            <a:r>
              <a:rPr lang="en-CA" dirty="0" smtClean="0">
                <a:solidFill>
                  <a:schemeClr val="tx1"/>
                </a:solidFill>
                <a:latin typeface="+mn-lt"/>
              </a:rPr>
              <a:t>should start early. The foundation for understanding consent is linked closely to skills for healthy relationships. </a:t>
            </a:r>
          </a:p>
          <a:p>
            <a:pPr marL="0" indent="0">
              <a:buFont typeface="Arial" panose="020B0604020202020204" pitchFamily="34" charset="0"/>
              <a:buNone/>
            </a:pPr>
            <a:endParaRPr lang="en-CA" dirty="0" smtClean="0">
              <a:solidFill>
                <a:schemeClr val="tx1"/>
              </a:solidFill>
              <a:latin typeface="+mn-lt"/>
            </a:endParaRPr>
          </a:p>
          <a:p>
            <a:pPr marL="171450" indent="-171450">
              <a:buFont typeface="Arial" panose="020B0604020202020204" pitchFamily="34" charset="0"/>
              <a:buChar char="•"/>
            </a:pPr>
            <a:r>
              <a:rPr lang="en-CA" b="0" u="none" dirty="0" smtClean="0">
                <a:solidFill>
                  <a:schemeClr val="tx1"/>
                </a:solidFill>
                <a:latin typeface="+mn-lt"/>
              </a:rPr>
              <a:t>Young children learn:</a:t>
            </a:r>
          </a:p>
          <a:p>
            <a:pPr marL="742950" lvl="1" indent="-285750">
              <a:lnSpc>
                <a:spcPct val="130000"/>
              </a:lnSpc>
              <a:buFont typeface="Arial" panose="020B0604020202020204" pitchFamily="34" charset="0"/>
              <a:buChar char="•"/>
            </a:pPr>
            <a:r>
              <a:rPr lang="en-CA" b="0" u="none" dirty="0" smtClean="0">
                <a:solidFill>
                  <a:schemeClr val="tx1"/>
                </a:solidFill>
                <a:latin typeface="+mn-lt"/>
              </a:rPr>
              <a:t>Refusal skills and to stand up for themselves</a:t>
            </a:r>
          </a:p>
          <a:p>
            <a:pPr marL="742950" lvl="1" indent="-285750">
              <a:lnSpc>
                <a:spcPct val="130000"/>
              </a:lnSpc>
              <a:buFont typeface="Arial" panose="020B0604020202020204" pitchFamily="34" charset="0"/>
              <a:buChar char="•"/>
            </a:pPr>
            <a:r>
              <a:rPr lang="en-CA" b="0" u="none" dirty="0" smtClean="0">
                <a:solidFill>
                  <a:schemeClr val="tx1"/>
                </a:solidFill>
                <a:latin typeface="+mn-lt"/>
              </a:rPr>
              <a:t>To listen to others, and show respect</a:t>
            </a:r>
            <a:endParaRPr lang="en-CA" b="0" u="none" strike="sngStrike" dirty="0" smtClean="0">
              <a:solidFill>
                <a:schemeClr val="tx1"/>
              </a:solidFill>
              <a:latin typeface="+mn-lt"/>
            </a:endParaRPr>
          </a:p>
          <a:p>
            <a:pPr marL="742950" lvl="1" indent="-285750">
              <a:lnSpc>
                <a:spcPct val="130000"/>
              </a:lnSpc>
              <a:buFont typeface="Arial" panose="020B0604020202020204" pitchFamily="34" charset="0"/>
              <a:buChar char="•"/>
            </a:pPr>
            <a:r>
              <a:rPr lang="en-CA" b="0" u="none" dirty="0" smtClean="0">
                <a:solidFill>
                  <a:schemeClr val="tx1"/>
                </a:solidFill>
                <a:latin typeface="+mn-lt"/>
              </a:rPr>
              <a:t>To take responsibility for not causing harm to others in age-appropriate settings such as at play or in the school yard. </a:t>
            </a:r>
          </a:p>
          <a:p>
            <a:endParaRPr lang="en-CA" u="none"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10</a:t>
            </a:fld>
            <a:endParaRPr lang="en-US" dirty="0"/>
          </a:p>
        </p:txBody>
      </p:sp>
    </p:spTree>
    <p:extLst>
      <p:ext uri="{BB962C8B-B14F-4D97-AF65-F5344CB8AC3E}">
        <p14:creationId xmlns:p14="http://schemas.microsoft.com/office/powerpoint/2010/main" val="93052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none" dirty="0" smtClean="0">
                <a:solidFill>
                  <a:schemeClr val="tx1"/>
                </a:solidFill>
                <a:latin typeface="+mn-lt"/>
              </a:rPr>
              <a:t>Speaker’s</a:t>
            </a:r>
            <a:r>
              <a:rPr lang="en-CA" sz="1200" b="1" u="none" baseline="0" dirty="0" smtClean="0">
                <a:solidFill>
                  <a:schemeClr val="tx1"/>
                </a:solidFill>
                <a:latin typeface="+mn-lt"/>
              </a:rPr>
              <a:t> </a:t>
            </a:r>
            <a:r>
              <a:rPr lang="en-CA" sz="1200" b="1" u="none" dirty="0" smtClean="0">
                <a:solidFill>
                  <a:schemeClr val="tx1"/>
                </a:solidFill>
                <a:latin typeface="+mn-lt"/>
              </a:rPr>
              <a:t>Notes</a:t>
            </a:r>
          </a:p>
          <a:p>
            <a:endParaRPr lang="en-CA" sz="1200" u="none" dirty="0" smtClean="0">
              <a:solidFill>
                <a:schemeClr val="tx1"/>
              </a:solidFill>
              <a:latin typeface="+mn-lt"/>
            </a:endParaRPr>
          </a:p>
          <a:p>
            <a:pPr marL="171450" indent="-171450">
              <a:buFont typeface="Arial" panose="020B0604020202020204" pitchFamily="34" charset="0"/>
              <a:buChar char="•"/>
            </a:pPr>
            <a:r>
              <a:rPr lang="en-US" sz="1200" b="0" u="none" dirty="0" smtClean="0">
                <a:solidFill>
                  <a:schemeClr val="tx1"/>
                </a:solidFill>
                <a:latin typeface="+mn-lt"/>
              </a:rPr>
              <a:t>As </a:t>
            </a:r>
            <a:r>
              <a:rPr lang="en-US" sz="1200" b="0" u="none" dirty="0">
                <a:solidFill>
                  <a:schemeClr val="tx1"/>
                </a:solidFill>
                <a:latin typeface="+mn-lt"/>
              </a:rPr>
              <a:t>children grow, their </a:t>
            </a:r>
            <a:r>
              <a:rPr lang="en-US" sz="1200" b="0" i="0" u="none" baseline="0" dirty="0" smtClean="0">
                <a:solidFill>
                  <a:schemeClr val="tx1"/>
                </a:solidFill>
                <a:latin typeface="+mn-lt"/>
              </a:rPr>
              <a:t>understanding of </a:t>
            </a:r>
            <a:r>
              <a:rPr lang="en-US" sz="1200" b="0" u="none" dirty="0" smtClean="0">
                <a:solidFill>
                  <a:schemeClr val="tx1"/>
                </a:solidFill>
                <a:latin typeface="+mn-lt"/>
              </a:rPr>
              <a:t>consent needs </a:t>
            </a:r>
            <a:r>
              <a:rPr lang="en-US" sz="1200" b="0" u="none" dirty="0">
                <a:solidFill>
                  <a:schemeClr val="tx1"/>
                </a:solidFill>
                <a:latin typeface="+mn-lt"/>
              </a:rPr>
              <a:t>to grow too. </a:t>
            </a:r>
            <a:endParaRPr lang="en-US" sz="1200" b="0" u="none" dirty="0" smtClean="0">
              <a:solidFill>
                <a:schemeClr val="tx1"/>
              </a:solidFill>
              <a:latin typeface="+mn-lt"/>
            </a:endParaRPr>
          </a:p>
          <a:p>
            <a:pPr marL="171450" indent="-171450">
              <a:buFont typeface="Arial" panose="020B0604020202020204" pitchFamily="34" charset="0"/>
              <a:buChar char="•"/>
            </a:pPr>
            <a:endParaRPr lang="en-US" sz="1200" b="0" u="none" dirty="0" smtClean="0">
              <a:solidFill>
                <a:schemeClr val="tx1"/>
              </a:solidFill>
              <a:latin typeface="+mn-lt"/>
            </a:endParaRPr>
          </a:p>
          <a:p>
            <a:pPr marL="171450" indent="-171450">
              <a:buFont typeface="Arial" panose="020B0604020202020204" pitchFamily="34" charset="0"/>
              <a:buChar char="•"/>
            </a:pPr>
            <a:r>
              <a:rPr lang="en-US" sz="1200" b="0" u="none" dirty="0" smtClean="0">
                <a:solidFill>
                  <a:schemeClr val="tx1"/>
                </a:solidFill>
                <a:latin typeface="+mn-lt"/>
              </a:rPr>
              <a:t>Older </a:t>
            </a:r>
            <a:r>
              <a:rPr lang="en-US" sz="1200" b="0" u="none" dirty="0">
                <a:solidFill>
                  <a:schemeClr val="tx1"/>
                </a:solidFill>
                <a:latin typeface="+mn-lt"/>
              </a:rPr>
              <a:t>students are learning about </a:t>
            </a:r>
            <a:r>
              <a:rPr lang="en-US" sz="1200" b="0" u="none" dirty="0" smtClean="0">
                <a:solidFill>
                  <a:schemeClr val="tx1"/>
                </a:solidFill>
                <a:latin typeface="+mn-lt"/>
              </a:rPr>
              <a:t>what respect,</a:t>
            </a:r>
            <a:r>
              <a:rPr lang="en-US" sz="1200" b="0" u="none" baseline="0" dirty="0" smtClean="0">
                <a:solidFill>
                  <a:schemeClr val="tx1"/>
                </a:solidFill>
                <a:latin typeface="+mn-lt"/>
              </a:rPr>
              <a:t> </a:t>
            </a:r>
            <a:r>
              <a:rPr lang="en-US" sz="1200" b="0" u="none" dirty="0" smtClean="0">
                <a:solidFill>
                  <a:schemeClr val="tx1"/>
                </a:solidFill>
                <a:latin typeface="+mn-lt"/>
              </a:rPr>
              <a:t>healthy </a:t>
            </a:r>
            <a:r>
              <a:rPr lang="en-US" sz="1200" b="0" u="none" dirty="0">
                <a:solidFill>
                  <a:schemeClr val="tx1"/>
                </a:solidFill>
                <a:latin typeface="+mn-lt"/>
              </a:rPr>
              <a:t>relationships and consent </a:t>
            </a:r>
            <a:r>
              <a:rPr lang="en-US" sz="1200" b="0" u="none" dirty="0" smtClean="0">
                <a:solidFill>
                  <a:schemeClr val="tx1"/>
                </a:solidFill>
                <a:latin typeface="+mn-lt"/>
              </a:rPr>
              <a:t>‘look</a:t>
            </a:r>
            <a:r>
              <a:rPr lang="en-US" sz="1200" b="0" u="none" strike="noStrike" baseline="0" dirty="0" smtClean="0">
                <a:solidFill>
                  <a:schemeClr val="tx1"/>
                </a:solidFill>
                <a:latin typeface="+mn-lt"/>
              </a:rPr>
              <a:t>s</a:t>
            </a:r>
            <a:r>
              <a:rPr lang="en-US" sz="1200" b="0" u="none" dirty="0" smtClean="0">
                <a:solidFill>
                  <a:schemeClr val="tx1"/>
                </a:solidFill>
                <a:latin typeface="+mn-lt"/>
              </a:rPr>
              <a:t> </a:t>
            </a:r>
            <a:r>
              <a:rPr lang="en-US" sz="1200" b="0" u="none" dirty="0">
                <a:solidFill>
                  <a:schemeClr val="tx1"/>
                </a:solidFill>
                <a:latin typeface="+mn-lt"/>
              </a:rPr>
              <a:t>like’, and the </a:t>
            </a:r>
            <a:r>
              <a:rPr lang="en-US" sz="1200" b="0" u="none" dirty="0" smtClean="0">
                <a:solidFill>
                  <a:schemeClr val="tx1"/>
                </a:solidFill>
                <a:latin typeface="+mn-lt"/>
              </a:rPr>
              <a:t>consequences of not </a:t>
            </a:r>
            <a:r>
              <a:rPr lang="en-US" sz="1200" b="0" u="none" dirty="0">
                <a:solidFill>
                  <a:schemeClr val="tx1"/>
                </a:solidFill>
                <a:latin typeface="+mn-lt"/>
              </a:rPr>
              <a:t>paying attention to consent. </a:t>
            </a:r>
            <a:endParaRPr lang="en-US" sz="1200" b="0" u="none" dirty="0" smtClean="0">
              <a:solidFill>
                <a:schemeClr val="tx1"/>
              </a:solidFill>
              <a:latin typeface="+mn-lt"/>
            </a:endParaRPr>
          </a:p>
          <a:p>
            <a:pPr marL="171450" indent="-171450">
              <a:buFont typeface="Arial" panose="020B0604020202020204" pitchFamily="34" charset="0"/>
              <a:buChar char="•"/>
            </a:pPr>
            <a:endParaRPr lang="en-US" sz="1200" b="0" u="none" dirty="0" smtClean="0">
              <a:solidFill>
                <a:schemeClr val="tx1"/>
              </a:solidFill>
              <a:latin typeface="+mn-lt"/>
            </a:endParaRPr>
          </a:p>
          <a:p>
            <a:pPr marL="171450" indent="-171450">
              <a:buFont typeface="Arial" panose="020B0604020202020204" pitchFamily="34" charset="0"/>
              <a:buChar char="•"/>
            </a:pPr>
            <a:r>
              <a:rPr lang="en-US" sz="1200" b="0" u="none" dirty="0" smtClean="0">
                <a:solidFill>
                  <a:schemeClr val="tx1"/>
                </a:solidFill>
                <a:latin typeface="+mn-lt"/>
              </a:rPr>
              <a:t>These </a:t>
            </a:r>
            <a:r>
              <a:rPr lang="en-US" sz="1200" b="0" u="none" dirty="0">
                <a:solidFill>
                  <a:schemeClr val="tx1"/>
                </a:solidFill>
                <a:latin typeface="+mn-lt"/>
              </a:rPr>
              <a:t>skills </a:t>
            </a:r>
            <a:r>
              <a:rPr lang="en-US" sz="1200" b="0" u="none" dirty="0" smtClean="0">
                <a:solidFill>
                  <a:schemeClr val="tx1"/>
                </a:solidFill>
                <a:latin typeface="+mn-lt"/>
              </a:rPr>
              <a:t>will help </a:t>
            </a:r>
            <a:r>
              <a:rPr lang="en-US" sz="1200" b="0" u="none" dirty="0">
                <a:solidFill>
                  <a:schemeClr val="tx1"/>
                </a:solidFill>
                <a:latin typeface="+mn-lt"/>
              </a:rPr>
              <a:t>them handle different situations and </a:t>
            </a:r>
            <a:r>
              <a:rPr lang="en-US" sz="1200" b="0" u="none" dirty="0" smtClean="0">
                <a:solidFill>
                  <a:schemeClr val="tx1"/>
                </a:solidFill>
                <a:latin typeface="+mn-lt"/>
              </a:rPr>
              <a:t>relationships, which is highly personal and can be </a:t>
            </a:r>
            <a:r>
              <a:rPr lang="en-US" sz="1200" b="0" u="none" dirty="0">
                <a:solidFill>
                  <a:schemeClr val="tx1"/>
                </a:solidFill>
                <a:latin typeface="+mn-lt"/>
              </a:rPr>
              <a:t>complicated.</a:t>
            </a:r>
            <a:endParaRPr lang="en-CA" sz="1200" b="0" u="none" strike="sngStrike" dirty="0" smtClean="0">
              <a:solidFill>
                <a:schemeClr val="tx1"/>
              </a:solidFill>
              <a:latin typeface="+mn-lt"/>
            </a:endParaRPr>
          </a:p>
          <a:p>
            <a:endParaRPr lang="en-CA" sz="1200" b="0" u="none" strike="sngStrike" dirty="0" smtClean="0">
              <a:solidFill>
                <a:schemeClr val="tx1"/>
              </a:solidFill>
              <a:latin typeface="+mn-lt"/>
            </a:endParaRPr>
          </a:p>
          <a:p>
            <a:pPr marL="171450" indent="-171450">
              <a:lnSpc>
                <a:spcPct val="130000"/>
              </a:lnSpc>
              <a:buFont typeface="Arial" panose="020B0604020202020204" pitchFamily="34" charset="0"/>
              <a:buChar char="•"/>
            </a:pPr>
            <a:r>
              <a:rPr lang="en-CA" sz="1200" b="0" u="none" dirty="0" smtClean="0">
                <a:solidFill>
                  <a:schemeClr val="tx1"/>
                </a:solidFill>
                <a:latin typeface="+mn-lt"/>
                <a:cs typeface="Arial"/>
              </a:rPr>
              <a:t>Older students learn about: </a:t>
            </a:r>
          </a:p>
          <a:p>
            <a:pPr marL="628650" lvl="1" indent="-171450">
              <a:lnSpc>
                <a:spcPct val="130000"/>
              </a:lnSpc>
              <a:buFont typeface="Arial" panose="020B0604020202020204" pitchFamily="34" charset="0"/>
              <a:buChar char="•"/>
            </a:pPr>
            <a:r>
              <a:rPr lang="en-CA" sz="1200" u="none" dirty="0" smtClean="0">
                <a:solidFill>
                  <a:schemeClr val="tx1"/>
                </a:solidFill>
                <a:latin typeface="+mn-lt"/>
                <a:cs typeface="Arial"/>
              </a:rPr>
              <a:t>What respect, healthy relationships and consent “look like”</a:t>
            </a:r>
          </a:p>
          <a:p>
            <a:pPr marL="628650" lvl="1" indent="-171450">
              <a:lnSpc>
                <a:spcPct val="130000"/>
              </a:lnSpc>
              <a:buFont typeface="Arial" panose="020B0604020202020204" pitchFamily="34" charset="0"/>
              <a:buChar char="•"/>
            </a:pPr>
            <a:r>
              <a:rPr lang="en-CA" sz="1200" u="none" dirty="0" smtClean="0">
                <a:solidFill>
                  <a:schemeClr val="tx1"/>
                </a:solidFill>
                <a:latin typeface="+mn-lt"/>
                <a:cs typeface="Arial"/>
              </a:rPr>
              <a:t>The legal, social and emotional consequences of not understanding and paying attention to consent</a:t>
            </a:r>
          </a:p>
          <a:p>
            <a:pPr marL="628650" lvl="1" indent="-171450">
              <a:lnSpc>
                <a:spcPct val="130000"/>
              </a:lnSpc>
              <a:buFont typeface="Arial" panose="020B0604020202020204" pitchFamily="34" charset="0"/>
              <a:buChar char="•"/>
            </a:pPr>
            <a:r>
              <a:rPr lang="en-CA" sz="1200" u="none" dirty="0" smtClean="0">
                <a:solidFill>
                  <a:schemeClr val="tx1"/>
                </a:solidFill>
                <a:latin typeface="+mn-lt"/>
                <a:cs typeface="Arial"/>
              </a:rPr>
              <a:t>How to report issues and how to get help from a caring adult or through community resources (e.g., police, doctors, public health units)</a:t>
            </a:r>
          </a:p>
          <a:p>
            <a:pPr marL="628650" lvl="1" indent="-171450">
              <a:lnSpc>
                <a:spcPct val="130000"/>
              </a:lnSpc>
              <a:buFont typeface="Arial" panose="020B0604020202020204" pitchFamily="34" charset="0"/>
              <a:buChar char="•"/>
            </a:pPr>
            <a:r>
              <a:rPr lang="en-CA" sz="1200" u="none" dirty="0" smtClean="0">
                <a:solidFill>
                  <a:schemeClr val="tx1"/>
                </a:solidFill>
                <a:latin typeface="+mn-lt"/>
                <a:cs typeface="Arial"/>
              </a:rPr>
              <a:t>That both people in a relationship need to be actively involved in giving consent in an ongoing way</a:t>
            </a:r>
          </a:p>
          <a:p>
            <a:endParaRPr lang="en-CA" b="0" u="none" strike="sngStrike" dirty="0" smtClean="0">
              <a:solidFill>
                <a:schemeClr val="tx1"/>
              </a:solidFill>
              <a:latin typeface="Arial"/>
            </a:endParaRPr>
          </a:p>
          <a:p>
            <a:endParaRPr lang="en-CA" strike="sngStrike"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11</a:t>
            </a:fld>
            <a:endParaRPr lang="en-US" dirty="0"/>
          </a:p>
        </p:txBody>
      </p:sp>
    </p:spTree>
    <p:extLst>
      <p:ext uri="{BB962C8B-B14F-4D97-AF65-F5344CB8AC3E}">
        <p14:creationId xmlns:p14="http://schemas.microsoft.com/office/powerpoint/2010/main" val="42942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Speaker’s Notes:</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Our digital and interconnected world has endless positive possibilities and opportunities for learning, connecting, communicating and collaborating. At the same time, students at all grade levels need to be aware of potential online risks.</a:t>
            </a:r>
          </a:p>
          <a:p>
            <a:pPr lvl="0"/>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The HPE curriculum helps children and youth develop skills for online safety by learning about things such as: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Safe and respectful use of technology</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Social, emotional and legal implications of online behaviours such as sexting</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Potential risks of sexting on relationships and future employment.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Information:</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For more information, see Quick Facts for Parents: Learning about Online Safety Including the Risks of Sexting   www.edu.gov.on.ca/eng/curriculum/elementary/HPEonline.pdf</a:t>
            </a:r>
          </a:p>
          <a:p>
            <a:r>
              <a:rPr lang="en-C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624DC8D-BEC2-D34A-81E1-6AC3BD4AB132}" type="slidenum">
              <a:rPr lang="en-US" smtClean="0"/>
              <a:t>12</a:t>
            </a:fld>
            <a:endParaRPr lang="en-US" dirty="0"/>
          </a:p>
        </p:txBody>
      </p:sp>
    </p:spTree>
    <p:extLst>
      <p:ext uri="{BB962C8B-B14F-4D97-AF65-F5344CB8AC3E}">
        <p14:creationId xmlns:p14="http://schemas.microsoft.com/office/powerpoint/2010/main" val="207599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Speaker’s Notes:</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Our digital and interconnected world has endless positive possibilities and opportunities for learning, connecting, communicating and collaborating. At the same time, students at all grade levels need to be aware of potential online risks.</a:t>
            </a:r>
          </a:p>
          <a:p>
            <a:pPr lvl="0"/>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The HPE curriculum helps children and youth develop skills for online safety by learning about things such as:</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Safe and respectful use of technology</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Social, emotional and legal implications of online behaviours such as sexting</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Potential risks of sexting on relationships and future employment.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Information:</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For more information, see Quick Facts for Parents: Learning about Online Safety Including the Risks of Sexting   www.edu.gov.on.ca/eng/curriculum/elementary/HPEonline.pdf</a:t>
            </a:r>
          </a:p>
          <a:p>
            <a:r>
              <a:rPr lang="en-CA" sz="1200" kern="1200" dirty="0" smtClean="0">
                <a:solidFill>
                  <a:schemeClr val="tx1"/>
                </a:solidFill>
                <a:effectLst/>
                <a:latin typeface="+mn-lt"/>
                <a:ea typeface="+mn-ea"/>
                <a:cs typeface="+mn-cs"/>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13</a:t>
            </a:fld>
            <a:endParaRPr lang="en-US" dirty="0"/>
          </a:p>
        </p:txBody>
      </p:sp>
    </p:spTree>
    <p:extLst>
      <p:ext uri="{BB962C8B-B14F-4D97-AF65-F5344CB8AC3E}">
        <p14:creationId xmlns:p14="http://schemas.microsoft.com/office/powerpoint/2010/main" val="24465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rPr>
              <a:t>Speaker’s Notes</a:t>
            </a:r>
          </a:p>
          <a:p>
            <a:endParaRPr lang="en-CA" sz="1200" b="1" dirty="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smtClean="0">
                <a:solidFill>
                  <a:schemeClr val="tx1"/>
                </a:solidFill>
              </a:rPr>
              <a:t>Ontario is the most diverse province in Canada</a:t>
            </a:r>
            <a:r>
              <a:rPr lang="en-US" sz="1200" u="none" baseline="0" dirty="0" smtClean="0">
                <a:solidFill>
                  <a:schemeClr val="tx1"/>
                </a:solidFill>
              </a:rPr>
              <a:t> </a:t>
            </a:r>
            <a:r>
              <a:rPr lang="en-US" sz="1200" u="none" strike="noStrike" baseline="0" dirty="0" smtClean="0">
                <a:solidFill>
                  <a:schemeClr val="tx1"/>
                </a:solidFill>
              </a:rPr>
              <a:t>and our diversity is one of our greatest strengths</a:t>
            </a:r>
            <a:r>
              <a:rPr lang="en-US" sz="1200" u="none" baseline="0" dirty="0" smtClean="0">
                <a:solidFill>
                  <a:schemeClr val="tx1"/>
                </a:solidFill>
              </a:rPr>
              <a:t>. </a:t>
            </a:r>
            <a:r>
              <a:rPr lang="en-CA" sz="1200" kern="1200" dirty="0" smtClean="0">
                <a:solidFill>
                  <a:schemeClr val="tx1"/>
                </a:solidFill>
                <a:effectLst/>
                <a:latin typeface="+mn-lt"/>
                <a:ea typeface="+mn-ea"/>
                <a:cs typeface="+mn-cs"/>
              </a:rPr>
              <a:t>In an inclusive and equitable education system, race, sexual orientation, gender identity, gender expression, socio-economic status, or any other factor, should not prevent students from achieving ambitious outcomes.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Our</a:t>
            </a:r>
            <a:r>
              <a:rPr lang="en-CA" sz="1200" kern="1200" baseline="0" dirty="0" smtClean="0">
                <a:solidFill>
                  <a:schemeClr val="tx1"/>
                </a:solidFill>
                <a:effectLst/>
                <a:latin typeface="+mn-lt"/>
                <a:ea typeface="+mn-ea"/>
                <a:cs typeface="+mn-cs"/>
              </a:rPr>
              <a:t> schools have </a:t>
            </a:r>
            <a:r>
              <a:rPr lang="en-CA" sz="1200" kern="1200" dirty="0" smtClean="0">
                <a:solidFill>
                  <a:schemeClr val="tx1"/>
                </a:solidFill>
                <a:effectLst/>
                <a:latin typeface="+mn-lt"/>
                <a:ea typeface="+mn-ea"/>
                <a:cs typeface="+mn-cs"/>
              </a:rPr>
              <a:t>demonstrated leadership in fostering safe, inclusive and accepting school climates and cultures to support the success and well-being of all students. The</a:t>
            </a:r>
            <a:r>
              <a:rPr lang="en-CA" sz="1200" kern="1200" baseline="0" dirty="0" smtClean="0">
                <a:solidFill>
                  <a:schemeClr val="tx1"/>
                </a:solidFill>
                <a:effectLst/>
                <a:latin typeface="+mn-lt"/>
                <a:ea typeface="+mn-ea"/>
                <a:cs typeface="+mn-cs"/>
              </a:rPr>
              <a:t> updated HPE curriculum is implemented within this context.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0" u="none" dirty="0" smtClean="0">
                <a:solidFill>
                  <a:schemeClr val="tx1"/>
                </a:solidFill>
              </a:rPr>
              <a:t>A</a:t>
            </a:r>
            <a:r>
              <a:rPr lang="en-US" sz="1200" i="0" u="none" dirty="0" smtClean="0">
                <a:solidFill>
                  <a:schemeClr val="tx1"/>
                </a:solidFill>
              </a:rPr>
              <a:t>ll</a:t>
            </a:r>
            <a:r>
              <a:rPr lang="en-US" sz="1200" u="none" dirty="0" smtClean="0">
                <a:solidFill>
                  <a:schemeClr val="tx1"/>
                </a:solidFill>
              </a:rPr>
              <a:t> students see themselves reflected in their school environment and in what they’re learning at school. </a:t>
            </a:r>
            <a:r>
              <a:rPr lang="en-CA" sz="1200" dirty="0" smtClean="0">
                <a:solidFill>
                  <a:schemeClr val="tx1"/>
                </a:solidFill>
              </a:rPr>
              <a:t>School staff </a:t>
            </a:r>
            <a:r>
              <a:rPr lang="en-CA" sz="1200" u="none" dirty="0" smtClean="0">
                <a:solidFill>
                  <a:schemeClr val="tx1"/>
                </a:solidFill>
              </a:rPr>
              <a:t>can reflect and meet</a:t>
            </a:r>
            <a:r>
              <a:rPr lang="en-CA" sz="1200" u="none" baseline="0" dirty="0" smtClean="0">
                <a:solidFill>
                  <a:schemeClr val="tx1"/>
                </a:solidFill>
              </a:rPr>
              <a:t> the needs of their diverse students</a:t>
            </a:r>
            <a:r>
              <a:rPr lang="en-CA" sz="1200" u="none" dirty="0" smtClean="0">
                <a:solidFill>
                  <a:schemeClr val="tx1"/>
                </a:solidFill>
              </a:rPr>
              <a:t> </a:t>
            </a:r>
            <a:r>
              <a:rPr lang="en-CA" sz="1200" dirty="0" smtClean="0">
                <a:solidFill>
                  <a:schemeClr val="tx1"/>
                </a:solidFill>
              </a:rPr>
              <a:t>by taking into account the background</a:t>
            </a:r>
            <a:r>
              <a:rPr lang="en-CA" sz="1200" strike="sngStrike" baseline="0" dirty="0" smtClean="0">
                <a:solidFill>
                  <a:schemeClr val="tx1"/>
                </a:solidFill>
              </a:rPr>
              <a:t>s</a:t>
            </a:r>
            <a:r>
              <a:rPr lang="en-CA" sz="1200" dirty="0" smtClean="0">
                <a:solidFill>
                  <a:schemeClr val="tx1"/>
                </a:solidFill>
              </a:rPr>
              <a:t>, experiences, </a:t>
            </a:r>
            <a:r>
              <a:rPr lang="en-CA" sz="1200" u="none" dirty="0" smtClean="0">
                <a:solidFill>
                  <a:schemeClr val="tx1"/>
                </a:solidFill>
              </a:rPr>
              <a:t>identities, life circumstances, </a:t>
            </a:r>
            <a:r>
              <a:rPr lang="en-CA" sz="1200" dirty="0" smtClean="0">
                <a:solidFill>
                  <a:schemeClr val="tx1"/>
                </a:solidFill>
              </a:rPr>
              <a:t>interests, aptitudes and</a:t>
            </a:r>
            <a:r>
              <a:rPr lang="en-CA" sz="1200" u="none" dirty="0" smtClean="0">
                <a:solidFill>
                  <a:schemeClr val="tx1"/>
                </a:solidFill>
              </a:rPr>
              <a:t> unique </a:t>
            </a:r>
            <a:r>
              <a:rPr lang="en-CA" sz="1200" dirty="0" smtClean="0">
                <a:solidFill>
                  <a:schemeClr val="tx1"/>
                </a:solidFill>
              </a:rPr>
              <a:t>learning needs.</a:t>
            </a:r>
            <a:endParaRPr lang="en-US" sz="1200" u="sng" dirty="0" smtClean="0">
              <a:solidFill>
                <a:schemeClr val="tx1"/>
              </a:solidFill>
            </a:endParaRPr>
          </a:p>
          <a:p>
            <a:endParaRPr lang="en-CA" sz="1200" u="none" kern="1200" baseline="0" dirty="0" smtClean="0">
              <a:solidFill>
                <a:schemeClr val="tx1"/>
              </a:solidFill>
              <a:effectLst/>
              <a:latin typeface="+mn-lt"/>
              <a:ea typeface="+mn-ea"/>
              <a:cs typeface="+mn-cs"/>
            </a:endParaRPr>
          </a:p>
          <a:p>
            <a:r>
              <a:rPr lang="en-CA" sz="1200" u="none" kern="1200" baseline="0" dirty="0" smtClean="0">
                <a:solidFill>
                  <a:schemeClr val="tx1"/>
                </a:solidFill>
                <a:effectLst/>
                <a:latin typeface="+mn-lt"/>
                <a:ea typeface="+mn-ea"/>
                <a:cs typeface="+mn-cs"/>
              </a:rPr>
              <a:t>Examples of Ontario’s diversity: </a:t>
            </a:r>
            <a:endParaRPr lang="en-US" sz="1200" u="none" dirty="0" smtClean="0">
              <a:solidFill>
                <a:schemeClr val="tx1"/>
              </a:solidFill>
            </a:endParaRPr>
          </a:p>
          <a:p>
            <a:pPr marL="171450" indent="-171450">
              <a:buFont typeface="Arial" panose="020B0604020202020204" pitchFamily="34" charset="0"/>
              <a:buChar char="•"/>
            </a:pPr>
            <a:r>
              <a:rPr lang="en-US" sz="1200" u="none" dirty="0" smtClean="0">
                <a:solidFill>
                  <a:schemeClr val="tx1"/>
                </a:solidFill>
              </a:rPr>
              <a:t>27 </a:t>
            </a:r>
            <a:r>
              <a:rPr lang="en-US" sz="1200" u="none" dirty="0">
                <a:solidFill>
                  <a:schemeClr val="tx1"/>
                </a:solidFill>
              </a:rPr>
              <a:t>% of Ontario students are born outside of </a:t>
            </a:r>
            <a:r>
              <a:rPr lang="en-US" sz="1200" u="none" dirty="0" smtClean="0">
                <a:solidFill>
                  <a:schemeClr val="tx1"/>
                </a:solidFill>
              </a:rPr>
              <a:t>Canada </a:t>
            </a:r>
            <a:r>
              <a:rPr lang="en-CA" sz="1200" i="1" dirty="0" smtClean="0">
                <a:solidFill>
                  <a:schemeClr val="tx1"/>
                </a:solidFill>
              </a:rPr>
              <a:t>(OECD, Strong Performers and Successful Reformers in Education, 2011);</a:t>
            </a:r>
          </a:p>
          <a:p>
            <a:pPr marL="171450" indent="-171450">
              <a:buFont typeface="Arial" panose="020B0604020202020204" pitchFamily="34" charset="0"/>
              <a:buChar char="•"/>
            </a:pPr>
            <a:r>
              <a:rPr lang="en-US" sz="1200" u="none" dirty="0" smtClean="0">
                <a:solidFill>
                  <a:schemeClr val="tx1"/>
                </a:solidFill>
              </a:rPr>
              <a:t>Ontarians</a:t>
            </a:r>
            <a:r>
              <a:rPr lang="en-US" sz="1200" u="none" baseline="0" dirty="0" smtClean="0">
                <a:solidFill>
                  <a:schemeClr val="tx1"/>
                </a:solidFill>
              </a:rPr>
              <a:t> have reported more than 200 languages as “mother tongue” (2006 Census of Canada, Statistics Canada);</a:t>
            </a:r>
          </a:p>
          <a:p>
            <a:pPr marL="171450" indent="-171450">
              <a:buFont typeface="Arial" panose="020B0604020202020204" pitchFamily="34" charset="0"/>
              <a:buChar char="•"/>
            </a:pPr>
            <a:r>
              <a:rPr lang="en-CA" sz="1200" i="0" dirty="0" smtClean="0">
                <a:solidFill>
                  <a:schemeClr val="tx1"/>
                </a:solidFill>
              </a:rPr>
              <a:t>Most </a:t>
            </a:r>
            <a:r>
              <a:rPr lang="en-CA" sz="1200" i="0" dirty="0">
                <a:solidFill>
                  <a:schemeClr val="tx1"/>
                </a:solidFill>
              </a:rPr>
              <a:t>classrooms in Canada will likely have at least one or more students who identify as </a:t>
            </a:r>
            <a:r>
              <a:rPr lang="en-CA" sz="1200" i="0" dirty="0" smtClean="0">
                <a:solidFill>
                  <a:schemeClr val="tx1"/>
                </a:solidFill>
              </a:rPr>
              <a:t>lesbian</a:t>
            </a:r>
            <a:r>
              <a:rPr lang="en-CA" sz="1200" i="0" dirty="0">
                <a:solidFill>
                  <a:schemeClr val="tx1"/>
                </a:solidFill>
              </a:rPr>
              <a:t>, gay, </a:t>
            </a:r>
            <a:r>
              <a:rPr lang="en-CA" sz="1200" i="0" u="none" dirty="0" smtClean="0">
                <a:solidFill>
                  <a:schemeClr val="tx1"/>
                </a:solidFill>
              </a:rPr>
              <a:t>bisexual, </a:t>
            </a:r>
            <a:r>
              <a:rPr lang="en-CA" sz="1200" i="0" dirty="0" smtClean="0">
                <a:solidFill>
                  <a:schemeClr val="tx1"/>
                </a:solidFill>
              </a:rPr>
              <a:t>trans</a:t>
            </a:r>
            <a:r>
              <a:rPr lang="en-CA" sz="1200" i="0" dirty="0">
                <a:solidFill>
                  <a:schemeClr val="tx1"/>
                </a:solidFill>
              </a:rPr>
              <a:t>, or </a:t>
            </a:r>
            <a:r>
              <a:rPr lang="en-CA" sz="1200" i="0" dirty="0" smtClean="0">
                <a:solidFill>
                  <a:schemeClr val="tx1"/>
                </a:solidFill>
              </a:rPr>
              <a:t>questioning (Sexual Health Education in the Schools, Questions and Answers, </a:t>
            </a:r>
            <a:r>
              <a:rPr lang="en-CA" sz="1200" i="0" u="none" dirty="0" smtClean="0">
                <a:solidFill>
                  <a:schemeClr val="tx1"/>
                </a:solidFill>
              </a:rPr>
              <a:t>Updated Ontario </a:t>
            </a:r>
            <a:r>
              <a:rPr lang="en-CA" sz="1200" i="0" dirty="0" smtClean="0">
                <a:solidFill>
                  <a:schemeClr val="tx1"/>
                </a:solidFill>
              </a:rPr>
              <a:t>2015 version);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By the year 2031, diverse faith communities will continue to increase. This will include Islam, Hinduism, Buddhism, and Judaism including a growing number of individuals without a religious affiliation</a:t>
            </a:r>
            <a:r>
              <a:rPr lang="en-CA" sz="1200" i="0" u="none" dirty="0" smtClean="0">
                <a:solidFill>
                  <a:schemeClr val="tx1"/>
                </a:solidFill>
              </a:rPr>
              <a:t> (International</a:t>
            </a:r>
            <a:r>
              <a:rPr lang="en-CA" sz="1200" i="0" u="none" baseline="0" dirty="0" smtClean="0">
                <a:solidFill>
                  <a:schemeClr val="tx1"/>
                </a:solidFill>
              </a:rPr>
              <a:t> Migration Outlook, 2012, Statistics Canada National Household Survey, 2011).</a:t>
            </a:r>
            <a:endParaRPr lang="en-CA" sz="1200" i="0" u="none" dirty="0" smtClean="0">
              <a:solidFill>
                <a:schemeClr val="tx1"/>
              </a:solidFill>
            </a:endParaRPr>
          </a:p>
          <a:p>
            <a:pPr marL="171450" indent="-171450">
              <a:buFontTx/>
              <a:buChar char="-"/>
            </a:pPr>
            <a:endParaRPr lang="en-US" sz="1200" u="none" dirty="0">
              <a:solidFill>
                <a:schemeClr val="tx1"/>
              </a:solidFill>
            </a:endParaRPr>
          </a:p>
          <a:p>
            <a:endParaRPr lang="en-CA" sz="1200"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14</a:t>
            </a:fld>
            <a:endParaRPr lang="en-US" dirty="0"/>
          </a:p>
        </p:txBody>
      </p:sp>
    </p:spTree>
    <p:extLst>
      <p:ext uri="{BB962C8B-B14F-4D97-AF65-F5344CB8AC3E}">
        <p14:creationId xmlns:p14="http://schemas.microsoft.com/office/powerpoint/2010/main" val="369251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rPr>
              <a:t>Speaker’s Notes</a:t>
            </a:r>
          </a:p>
          <a:p>
            <a:endParaRPr lang="en-CA" sz="1200" b="1" dirty="0" smtClean="0">
              <a:solidFill>
                <a:schemeClr val="tx1"/>
              </a:solidFill>
              <a:latin typeface="+mn-lt"/>
            </a:endParaRPr>
          </a:p>
          <a:p>
            <a:pPr marL="342900" indent="-342900">
              <a:buFont typeface="Arial" panose="020B0604020202020204" pitchFamily="34" charset="0"/>
              <a:buChar char="•"/>
            </a:pPr>
            <a:r>
              <a:rPr lang="en-CA" sz="1200" dirty="0" smtClean="0">
                <a:solidFill>
                  <a:schemeClr val="tx1"/>
                </a:solidFill>
                <a:latin typeface="+mn-lt"/>
              </a:rPr>
              <a:t>The </a:t>
            </a:r>
            <a:r>
              <a:rPr lang="en-CA" sz="1200" u="none" dirty="0" smtClean="0">
                <a:solidFill>
                  <a:schemeClr val="tx1"/>
                </a:solidFill>
                <a:latin typeface="+mn-lt"/>
              </a:rPr>
              <a:t>HPE</a:t>
            </a:r>
            <a:r>
              <a:rPr lang="en-CA" sz="1200" dirty="0" smtClean="0">
                <a:solidFill>
                  <a:schemeClr val="tx1"/>
                </a:solidFill>
                <a:latin typeface="+mn-lt"/>
              </a:rPr>
              <a:t> curriculum </a:t>
            </a:r>
            <a:r>
              <a:rPr lang="en-CA" sz="1200" dirty="0">
                <a:solidFill>
                  <a:schemeClr val="tx1"/>
                </a:solidFill>
                <a:latin typeface="+mn-lt"/>
              </a:rPr>
              <a:t>has been updated </a:t>
            </a:r>
            <a:r>
              <a:rPr lang="en-CA" sz="1200" u="none" dirty="0" smtClean="0">
                <a:solidFill>
                  <a:schemeClr val="tx1"/>
                </a:solidFill>
                <a:latin typeface="+mn-lt"/>
              </a:rPr>
              <a:t>to</a:t>
            </a:r>
            <a:r>
              <a:rPr lang="en-CA" sz="1200" dirty="0" smtClean="0">
                <a:solidFill>
                  <a:schemeClr val="tx1"/>
                </a:solidFill>
                <a:latin typeface="+mn-lt"/>
              </a:rPr>
              <a:t> be </a:t>
            </a:r>
            <a:r>
              <a:rPr lang="en-CA" sz="1200" dirty="0">
                <a:solidFill>
                  <a:schemeClr val="tx1"/>
                </a:solidFill>
                <a:latin typeface="+mn-lt"/>
              </a:rPr>
              <a:t>more inclusive of the </a:t>
            </a:r>
            <a:r>
              <a:rPr lang="en-CA" sz="1200" dirty="0" smtClean="0">
                <a:solidFill>
                  <a:schemeClr val="tx1"/>
                </a:solidFill>
                <a:latin typeface="+mn-lt"/>
              </a:rPr>
              <a:t>needs </a:t>
            </a:r>
            <a:r>
              <a:rPr lang="en-CA" sz="1200" u="none" dirty="0">
                <a:solidFill>
                  <a:schemeClr val="tx1"/>
                </a:solidFill>
                <a:latin typeface="+mn-lt"/>
              </a:rPr>
              <a:t>and experiences </a:t>
            </a:r>
            <a:r>
              <a:rPr lang="en-CA" sz="1200" dirty="0">
                <a:solidFill>
                  <a:schemeClr val="tx1"/>
                </a:solidFill>
                <a:latin typeface="+mn-lt"/>
              </a:rPr>
              <a:t>of all students, and to better reflect the diversity of the Ontario population. </a:t>
            </a:r>
            <a:r>
              <a:rPr lang="en-CA" sz="1200" dirty="0" smtClean="0">
                <a:solidFill>
                  <a:schemeClr val="tx1"/>
                </a:solidFill>
                <a:latin typeface="+mn-lt"/>
              </a:rPr>
              <a:t/>
            </a:r>
            <a:br>
              <a:rPr lang="en-CA" sz="1200" dirty="0" smtClean="0">
                <a:solidFill>
                  <a:schemeClr val="tx1"/>
                </a:solidFill>
                <a:latin typeface="+mn-lt"/>
              </a:rPr>
            </a:br>
            <a:endParaRPr lang="en-CA" sz="1200" dirty="0">
              <a:solidFill>
                <a:schemeClr val="tx1"/>
              </a:solidFill>
              <a:latin typeface="+mn-lt"/>
            </a:endParaRPr>
          </a:p>
          <a:p>
            <a:pPr marL="342900" indent="-342900" defTabSz="465887">
              <a:buFont typeface="Arial" panose="020B0604020202020204" pitchFamily="34" charset="0"/>
              <a:buChar char="•"/>
              <a:defRPr/>
            </a:pPr>
            <a:r>
              <a:rPr lang="en-CA" sz="1200" u="none" dirty="0">
                <a:solidFill>
                  <a:schemeClr val="tx1"/>
                </a:solidFill>
                <a:latin typeface="+mn-lt"/>
              </a:rPr>
              <a:t>It provides opportunities for students to learn about what makes themselves and their families unique, to respect differences, treat others with </a:t>
            </a:r>
            <a:r>
              <a:rPr lang="en-CA" sz="1200" u="none" dirty="0" smtClean="0">
                <a:solidFill>
                  <a:schemeClr val="tx1"/>
                </a:solidFill>
                <a:latin typeface="+mn-lt"/>
              </a:rPr>
              <a:t>respect </a:t>
            </a:r>
            <a:r>
              <a:rPr lang="en-CA" sz="1200" b="0" u="none" dirty="0" smtClean="0">
                <a:solidFill>
                  <a:schemeClr val="tx1"/>
                </a:solidFill>
                <a:latin typeface="+mn-lt"/>
              </a:rPr>
              <a:t>and appreciate diversity. </a:t>
            </a:r>
          </a:p>
          <a:p>
            <a:pPr marL="342900" indent="-342900" defTabSz="465887">
              <a:buFont typeface="Arial" panose="020B0604020202020204" pitchFamily="34" charset="0"/>
              <a:buChar char="•"/>
              <a:defRPr/>
            </a:pPr>
            <a:endParaRPr lang="en-CA" sz="1200" b="0" u="none" dirty="0" smtClean="0">
              <a:solidFill>
                <a:schemeClr val="tx1"/>
              </a:solidFill>
              <a:latin typeface="+mn-lt"/>
            </a:endParaRPr>
          </a:p>
          <a:p>
            <a:pPr marL="342900" indent="-342900" defTabSz="465887">
              <a:buFont typeface="Arial" panose="020B0604020202020204" pitchFamily="34" charset="0"/>
              <a:buChar char="•"/>
              <a:defRPr/>
            </a:pPr>
            <a:r>
              <a:rPr lang="en-CA" sz="1200" b="0" u="none" dirty="0" smtClean="0">
                <a:solidFill>
                  <a:schemeClr val="tx1"/>
                </a:solidFill>
                <a:latin typeface="+mn-lt"/>
              </a:rPr>
              <a:t>It also teaches students how </a:t>
            </a:r>
            <a:r>
              <a:rPr lang="en-CA" sz="1200" u="none" dirty="0" smtClean="0">
                <a:solidFill>
                  <a:schemeClr val="tx1"/>
                </a:solidFill>
                <a:latin typeface="+mn-lt"/>
              </a:rPr>
              <a:t>to </a:t>
            </a:r>
            <a:r>
              <a:rPr lang="en-CA" sz="1200" u="none" dirty="0">
                <a:solidFill>
                  <a:schemeClr val="tx1"/>
                </a:solidFill>
                <a:latin typeface="+mn-lt"/>
              </a:rPr>
              <a:t>respond to </a:t>
            </a:r>
            <a:r>
              <a:rPr lang="en-CA" sz="1200" u="none" dirty="0">
                <a:solidFill>
                  <a:schemeClr val="tx1"/>
                </a:solidFill>
                <a:latin typeface="+mn-lt"/>
                <a:cs typeface="Arial" panose="020B0604020202020204" pitchFamily="34" charset="0"/>
              </a:rPr>
              <a:t>bullying, </a:t>
            </a:r>
            <a:r>
              <a:rPr lang="en-CA" sz="1200" u="none" dirty="0" smtClean="0">
                <a:solidFill>
                  <a:schemeClr val="tx1"/>
                </a:solidFill>
                <a:latin typeface="+mn-lt"/>
                <a:cs typeface="Arial" panose="020B0604020202020204" pitchFamily="34" charset="0"/>
              </a:rPr>
              <a:t>harassment and discrimination. This may include actions based on homophobia,</a:t>
            </a:r>
            <a:r>
              <a:rPr lang="en-CA" sz="1200" u="none" baseline="0" dirty="0" smtClean="0">
                <a:solidFill>
                  <a:schemeClr val="tx1"/>
                </a:solidFill>
                <a:latin typeface="+mn-lt"/>
                <a:cs typeface="Arial" panose="020B0604020202020204" pitchFamily="34" charset="0"/>
              </a:rPr>
              <a:t> biphobia, transphobia, racism, sexism, faith as an “ism”, etc. </a:t>
            </a:r>
            <a:r>
              <a:rPr lang="en-CA" sz="1200" u="none" dirty="0" smtClean="0">
                <a:solidFill>
                  <a:schemeClr val="tx1"/>
                </a:solidFill>
                <a:latin typeface="+mn-lt"/>
                <a:cs typeface="Arial" panose="020B0604020202020204" pitchFamily="34" charset="0"/>
              </a:rPr>
              <a:t>Through </a:t>
            </a:r>
            <a:r>
              <a:rPr lang="en-CA" sz="1200" u="none" dirty="0">
                <a:solidFill>
                  <a:schemeClr val="tx1"/>
                </a:solidFill>
                <a:latin typeface="+mn-lt"/>
                <a:cs typeface="Arial" panose="020B0604020202020204" pitchFamily="34" charset="0"/>
              </a:rPr>
              <a:t>this learning, students develop a positive self-concept and help create </a:t>
            </a:r>
            <a:r>
              <a:rPr lang="en-CA" sz="1200" u="none" dirty="0" smtClean="0">
                <a:solidFill>
                  <a:schemeClr val="tx1"/>
                </a:solidFill>
                <a:latin typeface="+mn-lt"/>
                <a:cs typeface="Arial" panose="020B0604020202020204" pitchFamily="34" charset="0"/>
              </a:rPr>
              <a:t>a</a:t>
            </a:r>
            <a:r>
              <a:rPr lang="en-CA" sz="1200" b="0" u="none" dirty="0" smtClean="0">
                <a:solidFill>
                  <a:schemeClr val="tx1"/>
                </a:solidFill>
                <a:latin typeface="+mn-lt"/>
                <a:cs typeface="Arial" panose="020B0604020202020204" pitchFamily="34" charset="0"/>
              </a:rPr>
              <a:t>n</a:t>
            </a:r>
            <a:r>
              <a:rPr lang="en-CA" sz="1200" u="none" dirty="0" smtClean="0">
                <a:solidFill>
                  <a:schemeClr val="tx1"/>
                </a:solidFill>
                <a:latin typeface="+mn-lt"/>
                <a:cs typeface="Arial" panose="020B0604020202020204" pitchFamily="34" charset="0"/>
              </a:rPr>
              <a:t> </a:t>
            </a:r>
            <a:r>
              <a:rPr lang="en-CA" sz="1200" u="none" dirty="0">
                <a:solidFill>
                  <a:schemeClr val="tx1"/>
                </a:solidFill>
                <a:latin typeface="+mn-lt"/>
                <a:cs typeface="Arial" panose="020B0604020202020204" pitchFamily="34" charset="0"/>
              </a:rPr>
              <a:t>inclusive school and </a:t>
            </a:r>
            <a:r>
              <a:rPr lang="en-CA" sz="1200" u="none" dirty="0" smtClean="0">
                <a:solidFill>
                  <a:schemeClr val="tx1"/>
                </a:solidFill>
                <a:latin typeface="+mn-lt"/>
                <a:cs typeface="Arial" panose="020B0604020202020204" pitchFamily="34" charset="0"/>
              </a:rPr>
              <a:t>society.</a:t>
            </a:r>
          </a:p>
          <a:p>
            <a:pPr defTabSz="465887">
              <a:defRPr/>
            </a:pPr>
            <a:endParaRPr lang="en-CA" sz="1200" u="none" dirty="0" smtClean="0">
              <a:solidFill>
                <a:schemeClr val="tx1"/>
              </a:solidFill>
              <a:latin typeface="+mn-lt"/>
              <a:cs typeface="Arial" panose="020B0604020202020204" pitchFamily="34" charset="0"/>
            </a:endParaRPr>
          </a:p>
          <a:p>
            <a:pPr defTabSz="465887">
              <a:defRPr/>
            </a:pPr>
            <a:r>
              <a:rPr lang="en-CA" sz="1200" b="1" u="none" dirty="0" smtClean="0">
                <a:solidFill>
                  <a:schemeClr val="tx1"/>
                </a:solidFill>
                <a:latin typeface="+mn-lt"/>
                <a:cs typeface="Arial" panose="020B0604020202020204" pitchFamily="34" charset="0"/>
              </a:rPr>
              <a:t>Additional Information:</a:t>
            </a:r>
            <a:endParaRPr lang="en-CA" sz="1200" u="none" dirty="0" smtClean="0">
              <a:solidFill>
                <a:schemeClr val="tx1"/>
              </a:solidFill>
              <a:latin typeface="+mn-lt"/>
              <a:cs typeface="Arial" panose="020B0604020202020204" pitchFamily="34" charset="0"/>
            </a:endParaRPr>
          </a:p>
          <a:p>
            <a:pPr marL="342900" indent="-342900">
              <a:lnSpc>
                <a:spcPct val="100000"/>
              </a:lnSpc>
              <a:buFont typeface="Arial" panose="020B0604020202020204" pitchFamily="34" charset="0"/>
              <a:buChar char="•"/>
            </a:pPr>
            <a:r>
              <a:rPr lang="en-CA" sz="1200" b="0" u="none" dirty="0" smtClean="0">
                <a:solidFill>
                  <a:schemeClr val="tx1"/>
                </a:solidFill>
                <a:latin typeface="+mn-lt"/>
              </a:rPr>
              <a:t>Further</a:t>
            </a:r>
            <a:r>
              <a:rPr lang="en-CA" sz="1200" b="0" u="none" baseline="0" dirty="0" smtClean="0">
                <a:solidFill>
                  <a:schemeClr val="tx1"/>
                </a:solidFill>
                <a:latin typeface="+mn-lt"/>
              </a:rPr>
              <a:t> information about preventing and addressing bullying, harassment and discrimination (including the roles and responsibilities of teachers, school staff and principals/vice-principals) can be found through p</a:t>
            </a:r>
            <a:r>
              <a:rPr lang="en-CA" sz="1200" b="0" u="none" dirty="0" smtClean="0">
                <a:solidFill>
                  <a:schemeClr val="tx1"/>
                </a:solidFill>
                <a:latin typeface="+mn-lt"/>
              </a:rPr>
              <a:t>rofessional learning modules developed by the Ontario Education Services Corporation</a:t>
            </a:r>
            <a:r>
              <a:rPr lang="en-CA" sz="1200" b="0" u="none" baseline="0" dirty="0" smtClean="0">
                <a:solidFill>
                  <a:schemeClr val="tx1"/>
                </a:solidFill>
                <a:latin typeface="+mn-lt"/>
              </a:rPr>
              <a:t> (OESC) </a:t>
            </a:r>
            <a:r>
              <a:rPr lang="en-CA" sz="1200" b="0" u="none" dirty="0" smtClean="0">
                <a:solidFill>
                  <a:schemeClr val="tx1"/>
                </a:solidFill>
                <a:latin typeface="+mn-lt"/>
              </a:rPr>
              <a:t>to support safe, inclusive, accepting schools </a:t>
            </a:r>
            <a:r>
              <a:rPr lang="en-CA" sz="1200" u="none" dirty="0" smtClean="0">
                <a:solidFill>
                  <a:schemeClr val="tx1"/>
                </a:solidFill>
                <a:latin typeface="+mn-lt"/>
                <a:hlinkClick r:id="rId3"/>
              </a:rPr>
              <a:t>http://acceptingschools.oesc-cseo.org/en-ca/</a:t>
            </a:r>
            <a:r>
              <a:rPr lang="en-CA" sz="1200" u="none" dirty="0" smtClean="0">
                <a:solidFill>
                  <a:schemeClr val="tx1"/>
                </a:solidFill>
                <a:latin typeface="+mn-lt"/>
              </a:rPr>
              <a:t> (*there are French, Public and Catholic versions available through this website)</a:t>
            </a:r>
          </a:p>
          <a:p>
            <a:pPr defTabSz="465887">
              <a:defRPr/>
            </a:pPr>
            <a:endParaRPr lang="en-CA" sz="2000" u="none" dirty="0" smtClean="0">
              <a:solidFill>
                <a:schemeClr val="tx1"/>
              </a:solidFill>
              <a:latin typeface="Arial" panose="020B0604020202020204" pitchFamily="34" charset="0"/>
              <a:cs typeface="Arial" panose="020B0604020202020204" pitchFamily="34" charset="0"/>
            </a:endParaRPr>
          </a:p>
          <a:p>
            <a:pPr defTabSz="465887">
              <a:defRPr/>
            </a:pPr>
            <a:endParaRPr lang="en-CA" sz="2000" u="none" dirty="0" smtClean="0">
              <a:solidFill>
                <a:schemeClr val="tx1"/>
              </a:solidFill>
              <a:latin typeface="Arial" panose="020B0604020202020204" pitchFamily="34" charset="0"/>
              <a:cs typeface="Arial" panose="020B0604020202020204" pitchFamily="34" charset="0"/>
            </a:endParaRPr>
          </a:p>
          <a:p>
            <a:pPr defTabSz="465887">
              <a:defRPr/>
            </a:pPr>
            <a:endParaRPr lang="en-CA" sz="2000" u="none"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endParaRPr>
          </a:p>
          <a:p>
            <a:endParaRPr lang="en-US" sz="2000" dirty="0">
              <a:solidFill>
                <a:schemeClr val="tx1"/>
              </a:solidFill>
            </a:endParaRPr>
          </a:p>
          <a:p>
            <a:endParaRPr lang="en-CA" baseline="0" dirty="0" smtClean="0">
              <a:solidFill>
                <a:schemeClr val="tx1"/>
              </a:solidFill>
            </a:endParaRPr>
          </a:p>
          <a:p>
            <a:endParaRPr lang="en-US" strike="sngStrike" dirty="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15</a:t>
            </a:fld>
            <a:endParaRPr lang="en-US" dirty="0"/>
          </a:p>
        </p:txBody>
      </p:sp>
    </p:spTree>
    <p:extLst>
      <p:ext uri="{BB962C8B-B14F-4D97-AF65-F5344CB8AC3E}">
        <p14:creationId xmlns:p14="http://schemas.microsoft.com/office/powerpoint/2010/main" val="366780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endParaRPr lang="en-US" dirty="0" smtClean="0">
              <a:solidFill>
                <a:schemeClr val="tx1"/>
              </a:solidFill>
            </a:endParaRPr>
          </a:p>
          <a:p>
            <a:pPr defTabSz="465887">
              <a:defRPr/>
            </a:pPr>
            <a:endParaRPr lang="en-US" dirty="0" smtClean="0">
              <a:solidFill>
                <a:schemeClr val="tx1"/>
              </a:solidFill>
            </a:endParaRPr>
          </a:p>
          <a:p>
            <a:pPr marL="171450" indent="-171450" defTabSz="465887">
              <a:buFont typeface="Arial" panose="020B0604020202020204" pitchFamily="34" charset="0"/>
              <a:buChar char="•"/>
              <a:defRPr/>
            </a:pPr>
            <a:r>
              <a:rPr lang="en-US" dirty="0" smtClean="0">
                <a:solidFill>
                  <a:schemeClr val="tx1"/>
                </a:solidFill>
              </a:rPr>
              <a:t>Like all Ontario curriculum, the health and physical education curriculum</a:t>
            </a:r>
            <a:r>
              <a:rPr lang="en-US" strike="noStrike" baseline="0" dirty="0" smtClean="0">
                <a:solidFill>
                  <a:schemeClr val="tx1"/>
                </a:solidFill>
              </a:rPr>
              <a:t> has </a:t>
            </a:r>
            <a:r>
              <a:rPr lang="en-US" dirty="0" smtClean="0">
                <a:solidFill>
                  <a:schemeClr val="tx1"/>
                </a:solidFill>
              </a:rPr>
              <a:t>overall and specific expectations</a:t>
            </a:r>
            <a:r>
              <a:rPr lang="en-US" u="none" dirty="0" smtClean="0">
                <a:solidFill>
                  <a:schemeClr val="tx1"/>
                </a:solidFill>
              </a:rPr>
              <a:t>,</a:t>
            </a:r>
            <a:r>
              <a:rPr lang="en-US" dirty="0" smtClean="0">
                <a:solidFill>
                  <a:schemeClr val="tx1"/>
                </a:solidFill>
              </a:rPr>
              <a:t> </a:t>
            </a:r>
            <a:r>
              <a:rPr lang="en-US" u="none" dirty="0" smtClean="0">
                <a:solidFill>
                  <a:schemeClr val="tx1"/>
                </a:solidFill>
              </a:rPr>
              <a:t>which</a:t>
            </a:r>
            <a:r>
              <a:rPr lang="en-US" u="none" baseline="0" dirty="0" smtClean="0">
                <a:solidFill>
                  <a:schemeClr val="tx1"/>
                </a:solidFill>
              </a:rPr>
              <a:t> define the </a:t>
            </a:r>
            <a:r>
              <a:rPr lang="en-CA" b="0" u="none" dirty="0" smtClean="0">
                <a:solidFill>
                  <a:schemeClr val="tx1"/>
                </a:solidFill>
              </a:rPr>
              <a:t>knowledge and skills </a:t>
            </a:r>
            <a:r>
              <a:rPr lang="en-CA" u="none" dirty="0" smtClean="0">
                <a:solidFill>
                  <a:schemeClr val="tx1"/>
                </a:solidFill>
              </a:rPr>
              <a:t>students are expected to know and be able to demonstrate in each subject at each grade. The curriculum also includes</a:t>
            </a:r>
            <a:r>
              <a:rPr lang="en-CA" u="none" baseline="0" dirty="0" smtClean="0">
                <a:solidFill>
                  <a:schemeClr val="tx1"/>
                </a:solidFill>
              </a:rPr>
              <a:t> </a:t>
            </a:r>
            <a:r>
              <a:rPr lang="en-US" u="none" dirty="0" smtClean="0">
                <a:solidFill>
                  <a:schemeClr val="tx1"/>
                </a:solidFill>
              </a:rPr>
              <a:t>optional prompts and examples. </a:t>
            </a:r>
          </a:p>
          <a:p>
            <a:pPr marL="0" indent="0" defTabSz="465887">
              <a:buFont typeface="Arial" panose="020B0604020202020204" pitchFamily="34" charset="0"/>
              <a:buNone/>
              <a:defRPr/>
            </a:pPr>
            <a:endParaRPr lang="en-US" u="none" dirty="0" smtClean="0">
              <a:solidFill>
                <a:schemeClr val="tx1"/>
              </a:solidFill>
            </a:endParaRPr>
          </a:p>
          <a:p>
            <a:pPr marL="171450" indent="-171450" defTabSz="465887">
              <a:buFont typeface="Arial" panose="020B0604020202020204" pitchFamily="34" charset="0"/>
              <a:buChar char="•"/>
              <a:defRPr/>
            </a:pPr>
            <a:r>
              <a:rPr lang="en-US" dirty="0" smtClean="0">
                <a:solidFill>
                  <a:schemeClr val="tx1"/>
                </a:solidFill>
              </a:rPr>
              <a:t>It is important to note the </a:t>
            </a:r>
            <a:r>
              <a:rPr lang="en-US" u="none" dirty="0" smtClean="0">
                <a:solidFill>
                  <a:schemeClr val="tx1"/>
                </a:solidFill>
              </a:rPr>
              <a:t>optional</a:t>
            </a:r>
            <a:r>
              <a:rPr lang="en-US" u="none" baseline="0" dirty="0" smtClean="0">
                <a:solidFill>
                  <a:schemeClr val="tx1"/>
                </a:solidFill>
              </a:rPr>
              <a:t> </a:t>
            </a:r>
            <a:r>
              <a:rPr lang="en-US" u="none" dirty="0" smtClean="0">
                <a:solidFill>
                  <a:schemeClr val="tx1"/>
                </a:solidFill>
              </a:rPr>
              <a:t>prompts</a:t>
            </a:r>
            <a:r>
              <a:rPr lang="en-US" dirty="0" smtClean="0">
                <a:solidFill>
                  <a:schemeClr val="tx1"/>
                </a:solidFill>
              </a:rPr>
              <a:t> and sample responses are meant to show what conversation and topics could look like in a classroom, but these are not mandatory. </a:t>
            </a:r>
            <a:r>
              <a:rPr lang="en-US" u="none" dirty="0" smtClean="0">
                <a:solidFill>
                  <a:schemeClr val="tx1"/>
                </a:solidFill>
              </a:rPr>
              <a:t>They</a:t>
            </a:r>
            <a:r>
              <a:rPr lang="en-US" u="none" baseline="0" dirty="0" smtClean="0">
                <a:solidFill>
                  <a:schemeClr val="tx1"/>
                </a:solidFill>
              </a:rPr>
              <a:t> are not a script, but are included to </a:t>
            </a:r>
            <a:r>
              <a:rPr lang="en-US" u="none" strike="noStrike" baseline="0" dirty="0" smtClean="0">
                <a:solidFill>
                  <a:schemeClr val="tx1"/>
                </a:solidFill>
              </a:rPr>
              <a:t>help</a:t>
            </a:r>
            <a:r>
              <a:rPr lang="en-US" u="none" baseline="0" dirty="0" smtClean="0">
                <a:solidFill>
                  <a:schemeClr val="tx1"/>
                </a:solidFill>
              </a:rPr>
              <a:t> prompt thinking, guide planning and anticipate questions that could arise in class.</a:t>
            </a:r>
            <a:r>
              <a:rPr lang="en-US" u="none" dirty="0" smtClean="0">
                <a:solidFill>
                  <a:schemeClr val="tx1"/>
                </a:solidFill>
              </a:rPr>
              <a:t> </a:t>
            </a:r>
            <a:r>
              <a:rPr lang="en-US" u="none" strike="noStrike" dirty="0" smtClean="0">
                <a:solidFill>
                  <a:schemeClr val="tx1"/>
                </a:solidFill>
              </a:rPr>
              <a:t>Teachers </a:t>
            </a:r>
            <a:r>
              <a:rPr lang="en-US" b="0" u="none" strike="noStrike" dirty="0" smtClean="0">
                <a:solidFill>
                  <a:schemeClr val="tx1"/>
                </a:solidFill>
              </a:rPr>
              <a:t>should</a:t>
            </a:r>
            <a:r>
              <a:rPr lang="en-US" b="1" u="none" strike="noStrike" dirty="0" smtClean="0">
                <a:solidFill>
                  <a:schemeClr val="tx1"/>
                </a:solidFill>
              </a:rPr>
              <a:t> </a:t>
            </a:r>
            <a:r>
              <a:rPr lang="en-US" u="none" strike="noStrike" dirty="0" smtClean="0">
                <a:solidFill>
                  <a:schemeClr val="tx1"/>
                </a:solidFill>
              </a:rPr>
              <a:t>use their professional judgment in using the examples and sample questions as they develop their lessons. </a:t>
            </a:r>
          </a:p>
          <a:p>
            <a:pPr marL="0" indent="0" defTabSz="465887">
              <a:buFont typeface="Arial" panose="020B0604020202020204" pitchFamily="34" charset="0"/>
              <a:buNone/>
              <a:defRPr/>
            </a:pPr>
            <a:endParaRPr lang="en-US" u="none" strike="noStrike" dirty="0" smtClean="0">
              <a:solidFill>
                <a:schemeClr val="tx1"/>
              </a:solidFill>
            </a:endParaRPr>
          </a:p>
          <a:p>
            <a:r>
              <a:rPr lang="en-US" b="1" dirty="0" smtClean="0">
                <a:solidFill>
                  <a:schemeClr val="tx1"/>
                </a:solidFill>
              </a:rPr>
              <a:t>Additional Information:</a:t>
            </a:r>
          </a:p>
          <a:p>
            <a:pPr marL="171450" indent="-171450">
              <a:buFont typeface="Arial" panose="020B0604020202020204" pitchFamily="34" charset="0"/>
              <a:buChar char="•"/>
            </a:pPr>
            <a:r>
              <a:rPr lang="en-US" dirty="0" smtClean="0">
                <a:solidFill>
                  <a:schemeClr val="tx1"/>
                </a:solidFill>
              </a:rPr>
              <a:t>For clarity on prompts and examples of student responses refer to: page 20 in the 1-8 and page 25 in the 9-12 document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playing slide show, click to see examples of overall expectations, specific expectations, examples and prompts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dirty="0" smtClean="0">
              <a:solidFill>
                <a:schemeClr val="tx1"/>
              </a:solidFill>
            </a:endParaRPr>
          </a:p>
          <a:p>
            <a:endParaRPr lang="en-US" dirty="0" smtClean="0"/>
          </a:p>
          <a:p>
            <a:endParaRPr lang="en-CA" dirty="0"/>
          </a:p>
        </p:txBody>
      </p:sp>
      <p:sp>
        <p:nvSpPr>
          <p:cNvPr id="4" name="Slide Number Placeholder 3"/>
          <p:cNvSpPr>
            <a:spLocks noGrp="1"/>
          </p:cNvSpPr>
          <p:nvPr>
            <p:ph type="sldNum" sz="quarter" idx="10"/>
          </p:nvPr>
        </p:nvSpPr>
        <p:spPr/>
        <p:txBody>
          <a:bodyPr/>
          <a:lstStyle/>
          <a:p>
            <a:fld id="{3624DC8D-BEC2-D34A-81E1-6AC3BD4AB132}" type="slidenum">
              <a:rPr lang="en-US" smtClean="0"/>
              <a:t>16</a:t>
            </a:fld>
            <a:endParaRPr lang="en-US" dirty="0"/>
          </a:p>
        </p:txBody>
      </p:sp>
    </p:spTree>
    <p:extLst>
      <p:ext uri="{BB962C8B-B14F-4D97-AF65-F5344CB8AC3E}">
        <p14:creationId xmlns:p14="http://schemas.microsoft.com/office/powerpoint/2010/main" val="182617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endParaRPr lang="en-US" dirty="0" smtClean="0">
              <a:solidFill>
                <a:schemeClr val="tx1"/>
              </a:solidFill>
            </a:endParaRPr>
          </a:p>
          <a:p>
            <a:pPr defTabSz="465887">
              <a:defRPr/>
            </a:pPr>
            <a:endParaRPr lang="en-US" dirty="0" smtClean="0">
              <a:solidFill>
                <a:schemeClr val="tx1"/>
              </a:solidFill>
            </a:endParaRPr>
          </a:p>
          <a:p>
            <a:pPr marL="171450" indent="-171450" defTabSz="465887">
              <a:buFont typeface="Arial" panose="020B0604020202020204" pitchFamily="34" charset="0"/>
              <a:buChar char="•"/>
              <a:defRPr/>
            </a:pPr>
            <a:r>
              <a:rPr lang="en-US" dirty="0" smtClean="0">
                <a:solidFill>
                  <a:schemeClr val="tx1"/>
                </a:solidFill>
              </a:rPr>
              <a:t>Like all Ontario curriculum, the health and physical education curriculum</a:t>
            </a:r>
            <a:r>
              <a:rPr lang="en-US" strike="noStrike" baseline="0" dirty="0" smtClean="0">
                <a:solidFill>
                  <a:schemeClr val="tx1"/>
                </a:solidFill>
              </a:rPr>
              <a:t> has </a:t>
            </a:r>
            <a:r>
              <a:rPr lang="en-US" dirty="0" smtClean="0">
                <a:solidFill>
                  <a:schemeClr val="tx1"/>
                </a:solidFill>
              </a:rPr>
              <a:t>overall and specific expectations</a:t>
            </a:r>
            <a:r>
              <a:rPr lang="en-US" u="none" dirty="0" smtClean="0">
                <a:solidFill>
                  <a:schemeClr val="tx1"/>
                </a:solidFill>
              </a:rPr>
              <a:t>,</a:t>
            </a:r>
            <a:r>
              <a:rPr lang="en-US" dirty="0" smtClean="0">
                <a:solidFill>
                  <a:schemeClr val="tx1"/>
                </a:solidFill>
              </a:rPr>
              <a:t> </a:t>
            </a:r>
            <a:r>
              <a:rPr lang="en-US" u="none" dirty="0" smtClean="0">
                <a:solidFill>
                  <a:schemeClr val="tx1"/>
                </a:solidFill>
              </a:rPr>
              <a:t>which</a:t>
            </a:r>
            <a:r>
              <a:rPr lang="en-US" u="none" baseline="0" dirty="0" smtClean="0">
                <a:solidFill>
                  <a:schemeClr val="tx1"/>
                </a:solidFill>
              </a:rPr>
              <a:t> define the </a:t>
            </a:r>
            <a:r>
              <a:rPr lang="en-CA" b="0" u="none" dirty="0" smtClean="0">
                <a:solidFill>
                  <a:schemeClr val="tx1"/>
                </a:solidFill>
              </a:rPr>
              <a:t>knowledge and skills </a:t>
            </a:r>
            <a:r>
              <a:rPr lang="en-CA" u="none" dirty="0" smtClean="0">
                <a:solidFill>
                  <a:schemeClr val="tx1"/>
                </a:solidFill>
              </a:rPr>
              <a:t>students are expected to know and be able to demonstrate in each subject at each grade. The curriculum also includes</a:t>
            </a:r>
            <a:r>
              <a:rPr lang="en-CA" u="none" baseline="0" dirty="0" smtClean="0">
                <a:solidFill>
                  <a:schemeClr val="tx1"/>
                </a:solidFill>
              </a:rPr>
              <a:t> </a:t>
            </a:r>
            <a:r>
              <a:rPr lang="en-US" u="none" dirty="0" smtClean="0">
                <a:solidFill>
                  <a:schemeClr val="tx1"/>
                </a:solidFill>
              </a:rPr>
              <a:t>optional prompts and examples. </a:t>
            </a:r>
          </a:p>
          <a:p>
            <a:pPr marL="0" indent="0" defTabSz="465887">
              <a:buFont typeface="Arial" panose="020B0604020202020204" pitchFamily="34" charset="0"/>
              <a:buNone/>
              <a:defRPr/>
            </a:pPr>
            <a:endParaRPr lang="en-US" u="none" dirty="0" smtClean="0">
              <a:solidFill>
                <a:schemeClr val="tx1"/>
              </a:solidFill>
            </a:endParaRPr>
          </a:p>
          <a:p>
            <a:pPr marL="171450" indent="-171450" defTabSz="465887">
              <a:buFont typeface="Arial" panose="020B0604020202020204" pitchFamily="34" charset="0"/>
              <a:buChar char="•"/>
              <a:defRPr/>
            </a:pPr>
            <a:r>
              <a:rPr lang="en-US" dirty="0" smtClean="0">
                <a:solidFill>
                  <a:schemeClr val="tx1"/>
                </a:solidFill>
              </a:rPr>
              <a:t>It is important to note the </a:t>
            </a:r>
            <a:r>
              <a:rPr lang="en-US" u="none" dirty="0" smtClean="0">
                <a:solidFill>
                  <a:schemeClr val="tx1"/>
                </a:solidFill>
              </a:rPr>
              <a:t>optional</a:t>
            </a:r>
            <a:r>
              <a:rPr lang="en-US" u="none" baseline="0" dirty="0" smtClean="0">
                <a:solidFill>
                  <a:schemeClr val="tx1"/>
                </a:solidFill>
              </a:rPr>
              <a:t> </a:t>
            </a:r>
            <a:r>
              <a:rPr lang="en-US" u="none" dirty="0" smtClean="0">
                <a:solidFill>
                  <a:schemeClr val="tx1"/>
                </a:solidFill>
              </a:rPr>
              <a:t>prompts</a:t>
            </a:r>
            <a:r>
              <a:rPr lang="en-US" dirty="0" smtClean="0">
                <a:solidFill>
                  <a:schemeClr val="tx1"/>
                </a:solidFill>
              </a:rPr>
              <a:t> and sample responses are meant to show what conversation and topics could look like in a classroom, but these are not mandatory. </a:t>
            </a:r>
            <a:r>
              <a:rPr lang="en-US" u="none" dirty="0" smtClean="0">
                <a:solidFill>
                  <a:schemeClr val="tx1"/>
                </a:solidFill>
              </a:rPr>
              <a:t>They</a:t>
            </a:r>
            <a:r>
              <a:rPr lang="en-US" u="none" baseline="0" dirty="0" smtClean="0">
                <a:solidFill>
                  <a:schemeClr val="tx1"/>
                </a:solidFill>
              </a:rPr>
              <a:t> are not a script, but are included to </a:t>
            </a:r>
            <a:r>
              <a:rPr lang="en-US" u="none" strike="noStrike" baseline="0" dirty="0" smtClean="0">
                <a:solidFill>
                  <a:schemeClr val="tx1"/>
                </a:solidFill>
              </a:rPr>
              <a:t>help</a:t>
            </a:r>
            <a:r>
              <a:rPr lang="en-US" u="none" baseline="0" dirty="0" smtClean="0">
                <a:solidFill>
                  <a:schemeClr val="tx1"/>
                </a:solidFill>
              </a:rPr>
              <a:t> prompt thinking, guide planning and anticipate questions that could arise in class.</a:t>
            </a:r>
            <a:r>
              <a:rPr lang="en-US" u="none" dirty="0" smtClean="0">
                <a:solidFill>
                  <a:schemeClr val="tx1"/>
                </a:solidFill>
              </a:rPr>
              <a:t> </a:t>
            </a:r>
            <a:r>
              <a:rPr lang="en-US" u="none" strike="noStrike" dirty="0" smtClean="0">
                <a:solidFill>
                  <a:schemeClr val="tx1"/>
                </a:solidFill>
              </a:rPr>
              <a:t>Teachers </a:t>
            </a:r>
            <a:r>
              <a:rPr lang="en-US" b="0" u="none" strike="noStrike" dirty="0" smtClean="0">
                <a:solidFill>
                  <a:schemeClr val="tx1"/>
                </a:solidFill>
              </a:rPr>
              <a:t>should</a:t>
            </a:r>
            <a:r>
              <a:rPr lang="en-US" b="1" u="none" strike="noStrike" dirty="0" smtClean="0">
                <a:solidFill>
                  <a:schemeClr val="tx1"/>
                </a:solidFill>
              </a:rPr>
              <a:t> </a:t>
            </a:r>
            <a:r>
              <a:rPr lang="en-US" u="none" strike="noStrike" dirty="0" smtClean="0">
                <a:solidFill>
                  <a:schemeClr val="tx1"/>
                </a:solidFill>
              </a:rPr>
              <a:t>use their professional judgment in using the examples and sample questions as they develop their lessons. </a:t>
            </a:r>
          </a:p>
          <a:p>
            <a:pPr marL="0" indent="0" defTabSz="465887">
              <a:buFont typeface="Arial" panose="020B0604020202020204" pitchFamily="34" charset="0"/>
              <a:buNone/>
              <a:defRPr/>
            </a:pPr>
            <a:endParaRPr lang="en-US" u="none" strike="noStrike" dirty="0" smtClean="0">
              <a:solidFill>
                <a:schemeClr val="tx1"/>
              </a:solidFill>
            </a:endParaRPr>
          </a:p>
          <a:p>
            <a:r>
              <a:rPr lang="en-US" b="1" dirty="0" smtClean="0">
                <a:solidFill>
                  <a:schemeClr val="tx1"/>
                </a:solidFill>
              </a:rPr>
              <a:t>Additional Information:</a:t>
            </a:r>
          </a:p>
          <a:p>
            <a:pPr marL="171450" indent="-171450">
              <a:buFont typeface="Arial" panose="020B0604020202020204" pitchFamily="34" charset="0"/>
              <a:buChar char="•"/>
            </a:pPr>
            <a:r>
              <a:rPr lang="en-US" dirty="0" smtClean="0">
                <a:solidFill>
                  <a:schemeClr val="tx1"/>
                </a:solidFill>
              </a:rPr>
              <a:t>For clarity on prompts and examples of student responses refer to: page 20 in the 1-8 and page 25 in the 9-12 document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playing slide show, click to see examples of overall expectations, specific expectations, examples and prompts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3624DC8D-BEC2-D34A-81E1-6AC3BD4AB132}" type="slidenum">
              <a:rPr lang="en-US" smtClean="0"/>
              <a:t>17</a:t>
            </a:fld>
            <a:endParaRPr lang="en-US" dirty="0"/>
          </a:p>
        </p:txBody>
      </p:sp>
    </p:spTree>
    <p:extLst>
      <p:ext uri="{BB962C8B-B14F-4D97-AF65-F5344CB8AC3E}">
        <p14:creationId xmlns:p14="http://schemas.microsoft.com/office/powerpoint/2010/main" val="182617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endParaRPr lang="en-US" dirty="0" smtClean="0">
              <a:solidFill>
                <a:schemeClr val="tx1"/>
              </a:solidFill>
            </a:endParaRPr>
          </a:p>
          <a:p>
            <a:pPr defTabSz="465887">
              <a:defRPr/>
            </a:pPr>
            <a:endParaRPr lang="en-US" dirty="0" smtClean="0">
              <a:solidFill>
                <a:schemeClr val="tx1"/>
              </a:solidFill>
            </a:endParaRPr>
          </a:p>
          <a:p>
            <a:pPr marL="171450" indent="-171450" defTabSz="465887">
              <a:buFont typeface="Arial" panose="020B0604020202020204" pitchFamily="34" charset="0"/>
              <a:buChar char="•"/>
              <a:defRPr/>
            </a:pPr>
            <a:r>
              <a:rPr lang="en-US" dirty="0" smtClean="0">
                <a:solidFill>
                  <a:schemeClr val="tx1"/>
                </a:solidFill>
              </a:rPr>
              <a:t>Like all Ontario curriculum, the health and physical education curriculum</a:t>
            </a:r>
            <a:r>
              <a:rPr lang="en-US" strike="noStrike" baseline="0" dirty="0" smtClean="0">
                <a:solidFill>
                  <a:schemeClr val="tx1"/>
                </a:solidFill>
              </a:rPr>
              <a:t> has </a:t>
            </a:r>
            <a:r>
              <a:rPr lang="en-US" dirty="0" smtClean="0">
                <a:solidFill>
                  <a:schemeClr val="tx1"/>
                </a:solidFill>
              </a:rPr>
              <a:t>overall and specific expectations</a:t>
            </a:r>
            <a:r>
              <a:rPr lang="en-US" u="none" dirty="0" smtClean="0">
                <a:solidFill>
                  <a:schemeClr val="tx1"/>
                </a:solidFill>
              </a:rPr>
              <a:t>,</a:t>
            </a:r>
            <a:r>
              <a:rPr lang="en-US" dirty="0" smtClean="0">
                <a:solidFill>
                  <a:schemeClr val="tx1"/>
                </a:solidFill>
              </a:rPr>
              <a:t> </a:t>
            </a:r>
            <a:r>
              <a:rPr lang="en-US" u="none" dirty="0" smtClean="0">
                <a:solidFill>
                  <a:schemeClr val="tx1"/>
                </a:solidFill>
              </a:rPr>
              <a:t>which</a:t>
            </a:r>
            <a:r>
              <a:rPr lang="en-US" u="none" baseline="0" dirty="0" smtClean="0">
                <a:solidFill>
                  <a:schemeClr val="tx1"/>
                </a:solidFill>
              </a:rPr>
              <a:t> define the </a:t>
            </a:r>
            <a:r>
              <a:rPr lang="en-CA" b="0" u="none" dirty="0" smtClean="0">
                <a:solidFill>
                  <a:schemeClr val="tx1"/>
                </a:solidFill>
              </a:rPr>
              <a:t>knowledge and skills </a:t>
            </a:r>
            <a:r>
              <a:rPr lang="en-CA" u="none" dirty="0" smtClean="0">
                <a:solidFill>
                  <a:schemeClr val="tx1"/>
                </a:solidFill>
              </a:rPr>
              <a:t>students are expected to know and be able to demonstrate in each subject at each grade. The curriculum also includes</a:t>
            </a:r>
            <a:r>
              <a:rPr lang="en-CA" u="none" baseline="0" dirty="0" smtClean="0">
                <a:solidFill>
                  <a:schemeClr val="tx1"/>
                </a:solidFill>
              </a:rPr>
              <a:t> </a:t>
            </a:r>
            <a:r>
              <a:rPr lang="en-US" u="none" dirty="0" smtClean="0">
                <a:solidFill>
                  <a:schemeClr val="tx1"/>
                </a:solidFill>
              </a:rPr>
              <a:t>optional prompts and examples. </a:t>
            </a:r>
          </a:p>
          <a:p>
            <a:pPr marL="0" indent="0" defTabSz="465887">
              <a:buFont typeface="Arial" panose="020B0604020202020204" pitchFamily="34" charset="0"/>
              <a:buNone/>
              <a:defRPr/>
            </a:pPr>
            <a:endParaRPr lang="en-US" u="none" dirty="0" smtClean="0">
              <a:solidFill>
                <a:schemeClr val="tx1"/>
              </a:solidFill>
            </a:endParaRPr>
          </a:p>
          <a:p>
            <a:pPr marL="171450" indent="-171450" defTabSz="465887">
              <a:buFont typeface="Arial" panose="020B0604020202020204" pitchFamily="34" charset="0"/>
              <a:buChar char="•"/>
              <a:defRPr/>
            </a:pPr>
            <a:r>
              <a:rPr lang="en-US" dirty="0" smtClean="0">
                <a:solidFill>
                  <a:schemeClr val="tx1"/>
                </a:solidFill>
              </a:rPr>
              <a:t>It is important to note the </a:t>
            </a:r>
            <a:r>
              <a:rPr lang="en-US" u="none" dirty="0" smtClean="0">
                <a:solidFill>
                  <a:schemeClr val="tx1"/>
                </a:solidFill>
              </a:rPr>
              <a:t>optional</a:t>
            </a:r>
            <a:r>
              <a:rPr lang="en-US" u="none" baseline="0" dirty="0" smtClean="0">
                <a:solidFill>
                  <a:schemeClr val="tx1"/>
                </a:solidFill>
              </a:rPr>
              <a:t> </a:t>
            </a:r>
            <a:r>
              <a:rPr lang="en-US" u="none" dirty="0" smtClean="0">
                <a:solidFill>
                  <a:schemeClr val="tx1"/>
                </a:solidFill>
              </a:rPr>
              <a:t>prompts</a:t>
            </a:r>
            <a:r>
              <a:rPr lang="en-US" dirty="0" smtClean="0">
                <a:solidFill>
                  <a:schemeClr val="tx1"/>
                </a:solidFill>
              </a:rPr>
              <a:t> and sample responses are meant to show what conversation and topics could look like in a classroom, but these are not mandatory. </a:t>
            </a:r>
            <a:r>
              <a:rPr lang="en-US" u="none" dirty="0" smtClean="0">
                <a:solidFill>
                  <a:schemeClr val="tx1"/>
                </a:solidFill>
              </a:rPr>
              <a:t>They</a:t>
            </a:r>
            <a:r>
              <a:rPr lang="en-US" u="none" baseline="0" dirty="0" smtClean="0">
                <a:solidFill>
                  <a:schemeClr val="tx1"/>
                </a:solidFill>
              </a:rPr>
              <a:t> are not a script, but are included to </a:t>
            </a:r>
            <a:r>
              <a:rPr lang="en-US" u="none" strike="noStrike" baseline="0" dirty="0" smtClean="0">
                <a:solidFill>
                  <a:schemeClr val="tx1"/>
                </a:solidFill>
              </a:rPr>
              <a:t>help</a:t>
            </a:r>
            <a:r>
              <a:rPr lang="en-US" u="none" baseline="0" dirty="0" smtClean="0">
                <a:solidFill>
                  <a:schemeClr val="tx1"/>
                </a:solidFill>
              </a:rPr>
              <a:t> prompt thinking, guide planning and anticipate questions that could arise in class.</a:t>
            </a:r>
            <a:r>
              <a:rPr lang="en-US" u="none" dirty="0" smtClean="0">
                <a:solidFill>
                  <a:schemeClr val="tx1"/>
                </a:solidFill>
              </a:rPr>
              <a:t> </a:t>
            </a:r>
            <a:r>
              <a:rPr lang="en-US" u="none" strike="noStrike" dirty="0" smtClean="0">
                <a:solidFill>
                  <a:schemeClr val="tx1"/>
                </a:solidFill>
              </a:rPr>
              <a:t>Teachers </a:t>
            </a:r>
            <a:r>
              <a:rPr lang="en-US" b="0" u="none" strike="noStrike" dirty="0" smtClean="0">
                <a:solidFill>
                  <a:schemeClr val="tx1"/>
                </a:solidFill>
              </a:rPr>
              <a:t>should</a:t>
            </a:r>
            <a:r>
              <a:rPr lang="en-US" b="1" u="none" strike="noStrike" dirty="0" smtClean="0">
                <a:solidFill>
                  <a:schemeClr val="tx1"/>
                </a:solidFill>
              </a:rPr>
              <a:t> </a:t>
            </a:r>
            <a:r>
              <a:rPr lang="en-US" u="none" strike="noStrike" dirty="0" smtClean="0">
                <a:solidFill>
                  <a:schemeClr val="tx1"/>
                </a:solidFill>
              </a:rPr>
              <a:t>use their professional judgment in using the examples and sample questions as they develop their lessons. </a:t>
            </a:r>
          </a:p>
          <a:p>
            <a:pPr marL="0" indent="0" defTabSz="465887">
              <a:buFont typeface="Arial" panose="020B0604020202020204" pitchFamily="34" charset="0"/>
              <a:buNone/>
              <a:defRPr/>
            </a:pPr>
            <a:endParaRPr lang="en-US" u="none" strike="noStrike" dirty="0" smtClean="0">
              <a:solidFill>
                <a:schemeClr val="tx1"/>
              </a:solidFill>
            </a:endParaRPr>
          </a:p>
          <a:p>
            <a:r>
              <a:rPr lang="en-US" b="1" dirty="0" smtClean="0">
                <a:solidFill>
                  <a:schemeClr val="tx1"/>
                </a:solidFill>
              </a:rPr>
              <a:t>Additional Information:</a:t>
            </a:r>
          </a:p>
          <a:p>
            <a:pPr marL="171450" indent="-171450">
              <a:buFont typeface="Arial" panose="020B0604020202020204" pitchFamily="34" charset="0"/>
              <a:buChar char="•"/>
            </a:pPr>
            <a:r>
              <a:rPr lang="en-US" dirty="0" smtClean="0">
                <a:solidFill>
                  <a:schemeClr val="tx1"/>
                </a:solidFill>
              </a:rPr>
              <a:t>For clarity on prompts and examples of student responses refer to: page 20 in the 1-8 and page 25 in the 9-12 document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playing slide show, click to see examples of overall expectations, specific expectations, examples and prompts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3624DC8D-BEC2-D34A-81E1-6AC3BD4AB132}" type="slidenum">
              <a:rPr lang="en-US" smtClean="0"/>
              <a:t>18</a:t>
            </a:fld>
            <a:endParaRPr lang="en-US" dirty="0"/>
          </a:p>
        </p:txBody>
      </p:sp>
    </p:spTree>
    <p:extLst>
      <p:ext uri="{BB962C8B-B14F-4D97-AF65-F5344CB8AC3E}">
        <p14:creationId xmlns:p14="http://schemas.microsoft.com/office/powerpoint/2010/main" val="182617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indent="-171450">
              <a:buFont typeface="Arial" panose="020B0604020202020204" pitchFamily="34" charset="0"/>
              <a:buChar char="•"/>
            </a:pPr>
            <a:r>
              <a:rPr lang="en-CA" dirty="0" smtClean="0">
                <a:solidFill>
                  <a:schemeClr val="tx1"/>
                </a:solidFill>
              </a:rPr>
              <a:t>The expectations for HPE are organized into three distinct but related strands – Active Living </a:t>
            </a:r>
            <a:r>
              <a:rPr lang="en-CA" u="none" dirty="0" smtClean="0">
                <a:solidFill>
                  <a:schemeClr val="tx1"/>
                </a:solidFill>
              </a:rPr>
              <a:t>(Strand A)</a:t>
            </a:r>
            <a:r>
              <a:rPr lang="en-CA" dirty="0" smtClean="0">
                <a:solidFill>
                  <a:schemeClr val="tx1"/>
                </a:solidFill>
              </a:rPr>
              <a:t>, Movement </a:t>
            </a:r>
            <a:r>
              <a:rPr lang="en-CA" u="none" dirty="0" smtClean="0">
                <a:solidFill>
                  <a:schemeClr val="tx1"/>
                </a:solidFill>
              </a:rPr>
              <a:t>Competence (Strand B) </a:t>
            </a:r>
            <a:r>
              <a:rPr lang="en-CA" dirty="0" smtClean="0">
                <a:solidFill>
                  <a:schemeClr val="tx1"/>
                </a:solidFill>
              </a:rPr>
              <a:t>and Healthy Livin</a:t>
            </a:r>
            <a:r>
              <a:rPr lang="en-CA" u="none" dirty="0" smtClean="0">
                <a:solidFill>
                  <a:schemeClr val="tx1"/>
                </a:solidFill>
              </a:rPr>
              <a:t>g (Strand C), which includes</a:t>
            </a:r>
            <a:r>
              <a:rPr lang="en-CA" u="none" baseline="0" dirty="0" smtClean="0">
                <a:solidFill>
                  <a:schemeClr val="tx1"/>
                </a:solidFill>
              </a:rPr>
              <a:t> Human Development and Sexual Health</a:t>
            </a:r>
            <a:r>
              <a:rPr lang="en-CA" u="none" dirty="0" smtClean="0">
                <a:solidFill>
                  <a:schemeClr val="tx1"/>
                </a:solidFill>
              </a:rPr>
              <a:t>. Living Skills</a:t>
            </a:r>
            <a:r>
              <a:rPr lang="en-CA" u="none" baseline="0" dirty="0" smtClean="0">
                <a:solidFill>
                  <a:schemeClr val="tx1"/>
                </a:solidFill>
              </a:rPr>
              <a:t> (found in the grey column on the left)</a:t>
            </a:r>
            <a:r>
              <a:rPr lang="en-CA" u="none" dirty="0" smtClean="0">
                <a:solidFill>
                  <a:schemeClr val="tx1"/>
                </a:solidFill>
              </a:rPr>
              <a:t> are to be integrated and taught </a:t>
            </a:r>
            <a:r>
              <a:rPr lang="en-CA" b="0" u="none" dirty="0" smtClean="0">
                <a:solidFill>
                  <a:schemeClr val="tx1"/>
                </a:solidFill>
              </a:rPr>
              <a:t>in</a:t>
            </a:r>
            <a:r>
              <a:rPr lang="en-CA" b="1" u="none" dirty="0" smtClean="0">
                <a:solidFill>
                  <a:schemeClr val="tx1"/>
                </a:solidFill>
              </a:rPr>
              <a:t> </a:t>
            </a:r>
            <a:r>
              <a:rPr lang="en-CA" b="0" u="none" dirty="0" smtClean="0">
                <a:solidFill>
                  <a:schemeClr val="tx1"/>
                </a:solidFill>
              </a:rPr>
              <a:t>conjunction</a:t>
            </a:r>
            <a:r>
              <a:rPr lang="en-CA" b="1" u="none" baseline="0" dirty="0" smtClean="0">
                <a:solidFill>
                  <a:schemeClr val="tx1"/>
                </a:solidFill>
              </a:rPr>
              <a:t> </a:t>
            </a:r>
            <a:r>
              <a:rPr lang="en-CA" u="none" dirty="0" smtClean="0">
                <a:solidFill>
                  <a:schemeClr val="tx1"/>
                </a:solidFill>
              </a:rPr>
              <a:t>with the learning expectations,</a:t>
            </a:r>
            <a:r>
              <a:rPr lang="en-CA" u="none" baseline="0" dirty="0" smtClean="0">
                <a:solidFill>
                  <a:schemeClr val="tx1"/>
                </a:solidFill>
              </a:rPr>
              <a:t> so that as students are achieving the expectation</a:t>
            </a:r>
            <a:r>
              <a:rPr lang="en-CA" b="0" u="none" baseline="0" dirty="0" smtClean="0">
                <a:solidFill>
                  <a:schemeClr val="tx1"/>
                </a:solidFill>
              </a:rPr>
              <a:t>s</a:t>
            </a:r>
            <a:r>
              <a:rPr lang="en-CA" u="none" baseline="0" dirty="0" smtClean="0">
                <a:solidFill>
                  <a:schemeClr val="tx1"/>
                </a:solidFill>
              </a:rPr>
              <a:t> they are also developing Living Skills. </a:t>
            </a:r>
          </a:p>
          <a:p>
            <a:endParaRPr lang="en-CA" dirty="0" smtClean="0">
              <a:solidFill>
                <a:schemeClr val="tx1"/>
              </a:solidFill>
            </a:endParaRPr>
          </a:p>
          <a:p>
            <a:pPr marL="171450" indent="-171450">
              <a:buFont typeface="Arial" panose="020B0604020202020204" pitchFamily="34" charset="0"/>
              <a:buChar char="•"/>
            </a:pPr>
            <a:r>
              <a:rPr lang="en-CA" u="none" dirty="0" smtClean="0">
                <a:solidFill>
                  <a:schemeClr val="tx1"/>
                </a:solidFill>
              </a:rPr>
              <a:t>This </a:t>
            </a:r>
            <a:r>
              <a:rPr lang="en-CA" dirty="0" smtClean="0">
                <a:solidFill>
                  <a:schemeClr val="tx1"/>
                </a:solidFill>
              </a:rPr>
              <a:t>chart shows the interrelationships among the various components. This structure remains consistent from the elementary curriculum into the Healthy and Active Living </a:t>
            </a:r>
            <a:r>
              <a:rPr lang="en-CA" u="none" dirty="0" smtClean="0">
                <a:solidFill>
                  <a:schemeClr val="tx1"/>
                </a:solidFill>
              </a:rPr>
              <a:t>Education</a:t>
            </a:r>
            <a:r>
              <a:rPr lang="en-CA" dirty="0" smtClean="0">
                <a:solidFill>
                  <a:schemeClr val="tx1"/>
                </a:solidFill>
              </a:rPr>
              <a:t> courses in grades 9 – 12.</a:t>
            </a:r>
          </a:p>
          <a:p>
            <a:endParaRPr lang="en-CA" dirty="0" smtClean="0">
              <a:solidFill>
                <a:schemeClr val="tx1"/>
              </a:solidFill>
            </a:endParaRPr>
          </a:p>
          <a:p>
            <a:r>
              <a:rPr lang="en-CA" b="1" dirty="0" smtClean="0">
                <a:solidFill>
                  <a:schemeClr val="tx1"/>
                </a:solidFill>
              </a:rPr>
              <a:t>Additional Information:</a:t>
            </a:r>
            <a:endParaRPr lang="en-US" b="1" dirty="0" smtClean="0">
              <a:solidFill>
                <a:schemeClr val="tx1"/>
              </a:solidFill>
            </a:endParaRPr>
          </a:p>
          <a:p>
            <a:pPr marL="171450" indent="-171450" defTabSz="465887">
              <a:buFont typeface="Arial" panose="020B0604020202020204" pitchFamily="34" charset="0"/>
              <a:buChar char="•"/>
              <a:defRPr/>
            </a:pPr>
            <a:r>
              <a:rPr lang="en-CA" u="none" baseline="0" dirty="0" smtClean="0">
                <a:solidFill>
                  <a:schemeClr val="tx1"/>
                </a:solidFill>
              </a:rPr>
              <a:t>More information on the strands and Living Skills can be found on pages 21-26 of the elementary curriculum.</a:t>
            </a:r>
            <a:endParaRPr lang="en-US" u="none" dirty="0" smtClean="0">
              <a:solidFill>
                <a:schemeClr val="tx1"/>
              </a:solidFill>
            </a:endParaRPr>
          </a:p>
          <a:p>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It is recommended that all educators familiarize themselves with the content of the Healthy Living Strand as that is the area </a:t>
            </a:r>
            <a:r>
              <a:rPr lang="en-CA" b="0" i="0" u="none" dirty="0" smtClean="0">
                <a:solidFill>
                  <a:schemeClr val="tx1"/>
                </a:solidFill>
              </a:rPr>
              <a:t>where there</a:t>
            </a:r>
            <a:r>
              <a:rPr lang="en-CA" b="0" i="0" u="none" baseline="0" dirty="0" smtClean="0">
                <a:solidFill>
                  <a:schemeClr val="tx1"/>
                </a:solidFill>
              </a:rPr>
              <a:t> have been the </a:t>
            </a:r>
            <a:r>
              <a:rPr lang="en-CA" b="0" i="0" u="none" dirty="0" smtClean="0">
                <a:solidFill>
                  <a:schemeClr val="tx1"/>
                </a:solidFill>
              </a:rPr>
              <a:t>most questions from parents. </a:t>
            </a:r>
            <a:r>
              <a:rPr lang="en-CA" u="none" dirty="0" smtClean="0">
                <a:solidFill>
                  <a:schemeClr val="tx1"/>
                </a:solidFill>
              </a:rPr>
              <a:t>See overview at the beginning of the curriculum – elementary, p. 34-39;</a:t>
            </a:r>
            <a:r>
              <a:rPr lang="en-CA" u="none" baseline="0" dirty="0" smtClean="0">
                <a:solidFill>
                  <a:schemeClr val="tx1"/>
                </a:solidFill>
              </a:rPr>
              <a:t> secondary, p. 37-43.</a:t>
            </a:r>
            <a:endParaRPr lang="en-US" u="none"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19</a:t>
            </a:fld>
            <a:endParaRPr lang="en-US" dirty="0"/>
          </a:p>
        </p:txBody>
      </p:sp>
    </p:spTree>
    <p:extLst>
      <p:ext uri="{BB962C8B-B14F-4D97-AF65-F5344CB8AC3E}">
        <p14:creationId xmlns:p14="http://schemas.microsoft.com/office/powerpoint/2010/main" val="288970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indent="-171450">
              <a:buFont typeface="Arial" panose="020B0604020202020204" pitchFamily="34" charset="0"/>
              <a:buChar char="•"/>
            </a:pPr>
            <a:r>
              <a:rPr lang="en-CA" dirty="0" smtClean="0">
                <a:solidFill>
                  <a:schemeClr val="tx1"/>
                </a:solidFill>
              </a:rPr>
              <a:t>As you know, implementation of the </a:t>
            </a:r>
            <a:r>
              <a:rPr lang="en-CA" u="none" dirty="0" smtClean="0">
                <a:solidFill>
                  <a:schemeClr val="tx1"/>
                </a:solidFill>
              </a:rPr>
              <a:t>updated </a:t>
            </a:r>
            <a:r>
              <a:rPr lang="en-CA" dirty="0" smtClean="0">
                <a:solidFill>
                  <a:schemeClr val="tx1"/>
                </a:solidFill>
              </a:rPr>
              <a:t>Health and Physical Education (HPE) Curriculum is mandatory </a:t>
            </a:r>
            <a:r>
              <a:rPr lang="en-CA" u="none" strike="noStrike" baseline="0" dirty="0" smtClean="0">
                <a:solidFill>
                  <a:schemeClr val="tx1"/>
                </a:solidFill>
              </a:rPr>
              <a:t>beginning in </a:t>
            </a:r>
            <a:r>
              <a:rPr lang="en-CA" dirty="0" smtClean="0">
                <a:solidFill>
                  <a:schemeClr val="tx1"/>
                </a:solidFill>
              </a:rPr>
              <a:t>September 2015. This slide deck </a:t>
            </a:r>
            <a:r>
              <a:rPr lang="en-CA" u="none" strike="noStrike" dirty="0" smtClean="0">
                <a:solidFill>
                  <a:schemeClr val="tx1"/>
                </a:solidFill>
              </a:rPr>
              <a:t>is </a:t>
            </a:r>
            <a:r>
              <a:rPr lang="en-CA" dirty="0" smtClean="0">
                <a:solidFill>
                  <a:schemeClr val="tx1"/>
                </a:solidFill>
              </a:rPr>
              <a:t>intended for </a:t>
            </a:r>
            <a:r>
              <a:rPr lang="en-CA" u="none" baseline="0" dirty="0" smtClean="0">
                <a:solidFill>
                  <a:schemeClr val="tx1"/>
                </a:solidFill>
              </a:rPr>
              <a:t>school leaders to lead discussions </a:t>
            </a:r>
            <a:r>
              <a:rPr lang="en-CA" dirty="0" smtClean="0">
                <a:solidFill>
                  <a:schemeClr val="tx1"/>
                </a:solidFill>
              </a:rPr>
              <a:t>and provide a general overview </a:t>
            </a:r>
            <a:r>
              <a:rPr lang="en-CA" u="none" dirty="0" smtClean="0">
                <a:solidFill>
                  <a:schemeClr val="tx1"/>
                </a:solidFill>
              </a:rPr>
              <a:t>for educators, and other school staff </a:t>
            </a:r>
            <a:r>
              <a:rPr lang="en-CA" dirty="0" smtClean="0">
                <a:solidFill>
                  <a:schemeClr val="tx1"/>
                </a:solidFill>
              </a:rPr>
              <a:t>of the </a:t>
            </a:r>
            <a:r>
              <a:rPr lang="en-CA" u="none" dirty="0" smtClean="0">
                <a:solidFill>
                  <a:schemeClr val="tx1"/>
                </a:solidFill>
              </a:rPr>
              <a:t>updated</a:t>
            </a:r>
            <a:r>
              <a:rPr lang="en-CA" dirty="0" smtClean="0">
                <a:solidFill>
                  <a:schemeClr val="tx1"/>
                </a:solidFill>
              </a:rPr>
              <a:t> curriculum and to provide a starting point for planning and implementation and </a:t>
            </a:r>
            <a:r>
              <a:rPr lang="en-CA" u="none" dirty="0" smtClean="0">
                <a:solidFill>
                  <a:schemeClr val="tx1"/>
                </a:solidFill>
              </a:rPr>
              <a:t>communicating</a:t>
            </a:r>
            <a:r>
              <a:rPr lang="en-CA" u="none" baseline="0" dirty="0" smtClean="0">
                <a:solidFill>
                  <a:schemeClr val="tx1"/>
                </a:solidFill>
              </a:rPr>
              <a:t> with parents about the curriculum</a:t>
            </a:r>
            <a:r>
              <a:rPr lang="en-CA" dirty="0" smtClean="0">
                <a:solidFill>
                  <a:schemeClr val="tx1"/>
                </a:solidFill>
              </a:rPr>
              <a:t>. </a:t>
            </a:r>
          </a:p>
          <a:p>
            <a:pPr marL="0" indent="0">
              <a:buFont typeface="Arial" panose="020B0604020202020204" pitchFamily="34" charset="0"/>
              <a:buNone/>
            </a:pPr>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At the end of the presentation you will have a better understanding of the key changes. As well, you will have the information necessary to address some of the </a:t>
            </a:r>
            <a:r>
              <a:rPr lang="en-CA" u="none" dirty="0" smtClean="0">
                <a:solidFill>
                  <a:schemeClr val="tx1"/>
                </a:solidFill>
              </a:rPr>
              <a:t>questions and </a:t>
            </a:r>
            <a:r>
              <a:rPr lang="en-CA" dirty="0" smtClean="0">
                <a:solidFill>
                  <a:schemeClr val="tx1"/>
                </a:solidFill>
              </a:rPr>
              <a:t>concerns </a:t>
            </a:r>
            <a:r>
              <a:rPr lang="en-CA" u="none" dirty="0" smtClean="0">
                <a:solidFill>
                  <a:schemeClr val="tx1"/>
                </a:solidFill>
              </a:rPr>
              <a:t>that parents may raise</a:t>
            </a:r>
            <a:r>
              <a:rPr lang="en-CA" dirty="0" smtClean="0">
                <a:solidFill>
                  <a:schemeClr val="tx1"/>
                </a:solidFill>
              </a:rPr>
              <a:t>. </a:t>
            </a:r>
            <a:endParaRPr lang="en-US" dirty="0" smtClean="0">
              <a:solidFill>
                <a:schemeClr val="tx1"/>
              </a:solidFill>
            </a:endParaRPr>
          </a:p>
          <a:p>
            <a:endParaRPr lang="en-US"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2</a:t>
            </a:fld>
            <a:endParaRPr lang="en-US" dirty="0"/>
          </a:p>
        </p:txBody>
      </p:sp>
    </p:spTree>
    <p:extLst>
      <p:ext uri="{BB962C8B-B14F-4D97-AF65-F5344CB8AC3E}">
        <p14:creationId xmlns:p14="http://schemas.microsoft.com/office/powerpoint/2010/main" val="901392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u="none" strike="sngStrike" dirty="0" smtClean="0">
              <a:solidFill>
                <a:schemeClr val="tx1"/>
              </a:solidFill>
            </a:endParaRPr>
          </a:p>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indent="-171450">
              <a:buFont typeface="Arial" panose="020B0604020202020204" pitchFamily="34" charset="0"/>
              <a:buChar char="•"/>
            </a:pPr>
            <a:r>
              <a:rPr lang="en-CA" dirty="0" smtClean="0">
                <a:solidFill>
                  <a:schemeClr val="tx1"/>
                </a:solidFill>
              </a:rPr>
              <a:t>This curriculum is student-centered and supports a holistic approach </a:t>
            </a:r>
            <a:r>
              <a:rPr lang="en-CA" u="none" dirty="0" smtClean="0">
                <a:solidFill>
                  <a:schemeClr val="tx1"/>
                </a:solidFill>
                <a:effectLst>
                  <a:outerShdw blurRad="38100" dist="38100" dir="2700000" algn="tl">
                    <a:srgbClr val="000000">
                      <a:alpha val="43137"/>
                    </a:srgbClr>
                  </a:outerShdw>
                </a:effectLst>
              </a:rPr>
              <a:t>to health and physical education</a:t>
            </a:r>
            <a:r>
              <a:rPr lang="en-CA" dirty="0" smtClean="0">
                <a:solidFill>
                  <a:schemeClr val="tx1"/>
                </a:solidFill>
              </a:rPr>
              <a:t>. The child is at the centre and the expectations in the strands of Active Living, Movement Competence and Healthy living are meant to meet their individual needs, strengthen their self-concept and </a:t>
            </a:r>
            <a:r>
              <a:rPr lang="en-CA" u="none" dirty="0" smtClean="0">
                <a:solidFill>
                  <a:schemeClr val="tx1"/>
                </a:solidFill>
              </a:rPr>
              <a:t>help them </a:t>
            </a:r>
            <a:r>
              <a:rPr lang="en-CA" dirty="0" smtClean="0">
                <a:solidFill>
                  <a:schemeClr val="tx1"/>
                </a:solidFill>
              </a:rPr>
              <a:t>develop physical and health</a:t>
            </a:r>
            <a:r>
              <a:rPr lang="en-CA" baseline="0" dirty="0" smtClean="0">
                <a:solidFill>
                  <a:schemeClr val="tx1"/>
                </a:solidFill>
              </a:rPr>
              <a:t> literacy</a:t>
            </a:r>
            <a:r>
              <a:rPr lang="en-CA" dirty="0" smtClean="0">
                <a:solidFill>
                  <a:schemeClr val="tx1"/>
                </a:solidFill>
              </a:rPr>
              <a:t>. </a:t>
            </a:r>
          </a:p>
          <a:p>
            <a:pPr marL="171450" indent="-171450">
              <a:buFont typeface="Arial" panose="020B0604020202020204" pitchFamily="34" charset="0"/>
              <a:buChar char="•"/>
            </a:pPr>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Skills are taught in context to promote the development of transferrable skills that can be applied in a variety of settings</a:t>
            </a:r>
            <a:r>
              <a:rPr lang="en-CA" u="none" dirty="0" smtClean="0">
                <a:solidFill>
                  <a:schemeClr val="tx1"/>
                </a:solidFill>
              </a:rPr>
              <a:t> and activities</a:t>
            </a:r>
            <a:r>
              <a:rPr lang="en-CA" dirty="0" smtClean="0">
                <a:solidFill>
                  <a:schemeClr val="tx1"/>
                </a:solidFill>
              </a:rPr>
              <a:t>. </a:t>
            </a:r>
          </a:p>
          <a:p>
            <a:pPr marL="171450" indent="-171450">
              <a:buFont typeface="Arial" panose="020B0604020202020204" pitchFamily="34" charset="0"/>
              <a:buChar char="•"/>
            </a:pPr>
            <a:endParaRPr lang="en-US" u="sng" dirty="0" smtClean="0">
              <a:solidFill>
                <a:schemeClr val="tx1"/>
              </a:solidFill>
            </a:endParaRPr>
          </a:p>
          <a:p>
            <a:pPr marL="171450" indent="-171450">
              <a:buFont typeface="Arial" panose="020B0604020202020204" pitchFamily="34" charset="0"/>
              <a:buChar char="•"/>
            </a:pPr>
            <a:r>
              <a:rPr lang="en-CA" strike="noStrike" baseline="0" dirty="0" smtClean="0">
                <a:solidFill>
                  <a:schemeClr val="tx1"/>
                </a:solidFill>
              </a:rPr>
              <a:t>T</a:t>
            </a:r>
            <a:r>
              <a:rPr lang="en-CA" dirty="0" smtClean="0">
                <a:solidFill>
                  <a:schemeClr val="tx1"/>
                </a:solidFill>
              </a:rPr>
              <a:t>he ultimate goal is to promote well-being by encouraging </a:t>
            </a:r>
            <a:r>
              <a:rPr lang="en-CA" u="none" dirty="0" smtClean="0">
                <a:solidFill>
                  <a:schemeClr val="tx1"/>
                </a:solidFill>
              </a:rPr>
              <a:t>the</a:t>
            </a:r>
            <a:r>
              <a:rPr lang="en-CA" dirty="0" smtClean="0">
                <a:solidFill>
                  <a:schemeClr val="tx1"/>
                </a:solidFill>
              </a:rPr>
              <a:t> </a:t>
            </a:r>
            <a:r>
              <a:rPr lang="en-CA" u="none" dirty="0" smtClean="0">
                <a:solidFill>
                  <a:schemeClr val="tx1"/>
                </a:solidFill>
              </a:rPr>
              <a:t>development of skills and </a:t>
            </a:r>
            <a:r>
              <a:rPr lang="en-CA" dirty="0" smtClean="0">
                <a:solidFill>
                  <a:schemeClr val="tx1"/>
                </a:solidFill>
              </a:rPr>
              <a:t>habits that will lead to lifelong </a:t>
            </a:r>
            <a:r>
              <a:rPr lang="en-CA" u="none" dirty="0" smtClean="0">
                <a:solidFill>
                  <a:schemeClr val="tx1"/>
                </a:solidFill>
              </a:rPr>
              <a:t>healthy</a:t>
            </a:r>
            <a:r>
              <a:rPr lang="en-CA" dirty="0" smtClean="0">
                <a:solidFill>
                  <a:schemeClr val="tx1"/>
                </a:solidFill>
              </a:rPr>
              <a:t> and active </a:t>
            </a:r>
            <a:r>
              <a:rPr lang="en-CA" u="none" dirty="0" smtClean="0">
                <a:solidFill>
                  <a:schemeClr val="tx1"/>
                </a:solidFill>
              </a:rPr>
              <a:t>living</a:t>
            </a:r>
            <a:r>
              <a:rPr lang="en-CA" dirty="0" smtClean="0">
                <a:solidFill>
                  <a:schemeClr val="tx1"/>
                </a:solidFill>
              </a:rPr>
              <a:t>.</a:t>
            </a:r>
          </a:p>
          <a:p>
            <a:pPr marL="0" indent="0">
              <a:buFont typeface="Arial" panose="020B0604020202020204" pitchFamily="34" charset="0"/>
              <a:buNone/>
            </a:pPr>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Living skills are to be integrated into day-to-day </a:t>
            </a:r>
            <a:r>
              <a:rPr lang="en-CA" u="none" strike="noStrike" baseline="0" dirty="0" smtClean="0">
                <a:solidFill>
                  <a:schemeClr val="tx1"/>
                </a:solidFill>
              </a:rPr>
              <a:t>instruction in </a:t>
            </a:r>
            <a:r>
              <a:rPr lang="en-CA" strike="noStrike" baseline="0" dirty="0" smtClean="0">
                <a:solidFill>
                  <a:schemeClr val="tx1"/>
                </a:solidFill>
              </a:rPr>
              <a:t>a</a:t>
            </a:r>
            <a:r>
              <a:rPr lang="en-CA" dirty="0" smtClean="0">
                <a:solidFill>
                  <a:schemeClr val="tx1"/>
                </a:solidFill>
              </a:rPr>
              <a:t>ll strands. These </a:t>
            </a:r>
            <a:r>
              <a:rPr lang="en-CA" u="none" dirty="0" smtClean="0">
                <a:solidFill>
                  <a:schemeClr val="tx1"/>
                </a:solidFill>
              </a:rPr>
              <a:t>skills </a:t>
            </a:r>
            <a:r>
              <a:rPr lang="en-CA" dirty="0" smtClean="0">
                <a:solidFill>
                  <a:schemeClr val="tx1"/>
                </a:solidFill>
              </a:rPr>
              <a:t>include: self-awareness, adaptive, management and coping skills, interpersonal skills and critical and creative thinking skills. </a:t>
            </a:r>
            <a:endParaRPr lang="en-US"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20</a:t>
            </a:fld>
            <a:endParaRPr lang="en-US" dirty="0"/>
          </a:p>
        </p:txBody>
      </p:sp>
    </p:spTree>
    <p:extLst>
      <p:ext uri="{BB962C8B-B14F-4D97-AF65-F5344CB8AC3E}">
        <p14:creationId xmlns:p14="http://schemas.microsoft.com/office/powerpoint/2010/main" val="357116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b="1" u="none" dirty="0" smtClean="0">
              <a:solidFill>
                <a:schemeClr val="tx1"/>
              </a:solidFill>
            </a:endParaRPr>
          </a:p>
          <a:p>
            <a:pPr marL="171450" indent="-171450" defTabSz="949478">
              <a:buFont typeface="Arial" panose="020B0604020202020204" pitchFamily="34" charset="0"/>
              <a:buChar char="•"/>
              <a:defRPr/>
            </a:pPr>
            <a:r>
              <a:rPr lang="en-US" dirty="0" smtClean="0">
                <a:solidFill>
                  <a:schemeClr val="tx1"/>
                </a:solidFill>
                <a:ea typeface="ＭＳ Ｐゴシック" pitchFamily="34" charset="-128"/>
              </a:rPr>
              <a:t>The approach to Health Education has changed. </a:t>
            </a:r>
            <a:r>
              <a:rPr lang="en-US" b="0" dirty="0" smtClean="0">
                <a:solidFill>
                  <a:schemeClr val="tx1"/>
                </a:solidFill>
                <a:ea typeface="ＭＳ Ｐゴシック" pitchFamily="34" charset="-128"/>
              </a:rPr>
              <a:t>The revised curriculum is not about memorizing health facts and diagrams.</a:t>
            </a:r>
          </a:p>
          <a:p>
            <a:endParaRPr lang="en-US" b="0" dirty="0" smtClean="0">
              <a:solidFill>
                <a:schemeClr val="tx1"/>
              </a:solidFill>
              <a:ea typeface="ＭＳ Ｐゴシック" pitchFamily="34" charset="-128"/>
            </a:endParaRPr>
          </a:p>
          <a:p>
            <a:pPr marL="171450" indent="-171450">
              <a:buFont typeface="Arial" panose="020B0604020202020204" pitchFamily="34" charset="0"/>
              <a:buChar char="•"/>
            </a:pPr>
            <a:r>
              <a:rPr lang="en-US" b="0" i="0" u="none" baseline="0" dirty="0" smtClean="0">
                <a:solidFill>
                  <a:schemeClr val="tx1"/>
                </a:solidFill>
                <a:ea typeface="ＭＳ Ｐゴシック" pitchFamily="34" charset="-128"/>
              </a:rPr>
              <a:t>Students are learning about things that are important to their safety, well-being and everyday lives. The curriculum is structured so that students learn to </a:t>
            </a:r>
            <a:r>
              <a:rPr lang="en-US" b="1" i="0" u="none" baseline="0" dirty="0" smtClean="0">
                <a:solidFill>
                  <a:schemeClr val="tx1"/>
                </a:solidFill>
                <a:ea typeface="ＭＳ Ｐゴシック" pitchFamily="34" charset="-128"/>
              </a:rPr>
              <a:t>[C1] </a:t>
            </a:r>
            <a:r>
              <a:rPr lang="en-US" b="0" i="0" u="none" baseline="0" dirty="0" smtClean="0">
                <a:solidFill>
                  <a:schemeClr val="tx1"/>
                </a:solidFill>
                <a:ea typeface="ＭＳ Ｐゴシック" pitchFamily="34" charset="-128"/>
              </a:rPr>
              <a:t>Understand Health Concepts related to healthy eating, safety and injury prevention, substance use and addictions as well as sexual health.  They are learning to apply this knowledge t</a:t>
            </a:r>
            <a:r>
              <a:rPr lang="en-US" b="0" i="0" u="none" dirty="0" smtClean="0">
                <a:solidFill>
                  <a:schemeClr val="tx1"/>
                </a:solidFill>
                <a:ea typeface="ＭＳ Ｐゴシック" pitchFamily="34" charset="-128"/>
              </a:rPr>
              <a:t>o </a:t>
            </a:r>
            <a:r>
              <a:rPr lang="en-US" b="1" i="0" u="none" dirty="0" smtClean="0">
                <a:solidFill>
                  <a:schemeClr val="tx1"/>
                </a:solidFill>
                <a:ea typeface="ＭＳ Ｐゴシック" pitchFamily="34" charset="-128"/>
              </a:rPr>
              <a:t>[C2] </a:t>
            </a:r>
            <a:r>
              <a:rPr lang="en-US" b="0" i="0" u="none" dirty="0" smtClean="0">
                <a:solidFill>
                  <a:schemeClr val="tx1"/>
                </a:solidFill>
                <a:ea typeface="ＭＳ Ｐゴシック" pitchFamily="34" charset="-128"/>
              </a:rPr>
              <a:t>Make Healthy Choices as they are </a:t>
            </a:r>
            <a:r>
              <a:rPr lang="en-US" b="1" i="0" u="none" dirty="0" smtClean="0">
                <a:solidFill>
                  <a:schemeClr val="tx1"/>
                </a:solidFill>
                <a:ea typeface="ＭＳ Ｐゴシック" pitchFamily="34" charset="-128"/>
              </a:rPr>
              <a:t>[C3] </a:t>
            </a:r>
            <a:r>
              <a:rPr lang="en-US" b="0" i="0" u="none" baseline="0" dirty="0" smtClean="0">
                <a:solidFill>
                  <a:schemeClr val="tx1"/>
                </a:solidFill>
                <a:ea typeface="ＭＳ Ｐゴシック" pitchFamily="34" charset="-128"/>
              </a:rPr>
              <a:t>Making Connections between their health and well-being of others and the world around them.</a:t>
            </a:r>
            <a:endParaRPr lang="en-US" b="0" i="0" u="none" strike="sngStrike" baseline="0" dirty="0" smtClean="0">
              <a:solidFill>
                <a:schemeClr val="tx1"/>
              </a:solidFill>
              <a:ea typeface="ＭＳ Ｐゴシック" pitchFamily="34" charset="-128"/>
            </a:endParaRPr>
          </a:p>
          <a:p>
            <a:endParaRPr lang="en-CA" b="0" i="0" u="none" dirty="0" smtClean="0">
              <a:solidFill>
                <a:schemeClr val="tx1"/>
              </a:solidFill>
            </a:endParaRPr>
          </a:p>
          <a:p>
            <a:pPr marL="171450" indent="-171450" defTabSz="465887">
              <a:buFont typeface="Arial" panose="020B0604020202020204" pitchFamily="34" charset="0"/>
              <a:buChar char="•"/>
              <a:defRPr/>
            </a:pPr>
            <a:r>
              <a:rPr lang="en-CA" dirty="0">
                <a:solidFill>
                  <a:schemeClr val="tx1"/>
                </a:solidFill>
              </a:rPr>
              <a:t>Learning about mental health and emotional well-being is integrated throughout the Healthy Living strand and the entire curriculum, as mental health is intricately connected to all aspects of a student’s physical and emotional development.  Increasing awareness and understanding of mental health and well-being also helps eliminate </a:t>
            </a:r>
            <a:r>
              <a:rPr lang="en-CA" dirty="0" smtClean="0">
                <a:solidFill>
                  <a:schemeClr val="tx1"/>
                </a:solidFill>
              </a:rPr>
              <a:t>stigma </a:t>
            </a:r>
            <a:r>
              <a:rPr lang="en-CA" u="none" strike="noStrike" baseline="0" dirty="0" smtClean="0">
                <a:solidFill>
                  <a:schemeClr val="tx1"/>
                </a:solidFill>
              </a:rPr>
              <a:t>related to </a:t>
            </a:r>
            <a:r>
              <a:rPr lang="en-CA" dirty="0" smtClean="0">
                <a:solidFill>
                  <a:schemeClr val="tx1"/>
                </a:solidFill>
              </a:rPr>
              <a:t>mental </a:t>
            </a:r>
            <a:r>
              <a:rPr lang="en-CA" dirty="0">
                <a:solidFill>
                  <a:schemeClr val="tx1"/>
                </a:solidFill>
              </a:rPr>
              <a:t>illness and addictions.</a:t>
            </a:r>
          </a:p>
          <a:p>
            <a:endParaRPr lang="en-CA"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21</a:t>
            </a:fld>
            <a:endParaRPr lang="en-US" dirty="0"/>
          </a:p>
        </p:txBody>
      </p:sp>
    </p:spTree>
    <p:extLst>
      <p:ext uri="{BB962C8B-B14F-4D97-AF65-F5344CB8AC3E}">
        <p14:creationId xmlns:p14="http://schemas.microsoft.com/office/powerpoint/2010/main" val="485610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pPr marL="171450" indent="-171450">
              <a:buFont typeface="Arial" panose="020B0604020202020204" pitchFamily="34" charset="0"/>
              <a:buChar char="•"/>
            </a:pPr>
            <a:endParaRPr lang="en-US" u="sng" strike="noStrike" dirty="0" smtClean="0">
              <a:solidFill>
                <a:schemeClr val="tx1"/>
              </a:solidFill>
            </a:endParaRPr>
          </a:p>
          <a:p>
            <a:pPr marL="171450" indent="-171450">
              <a:buFont typeface="Arial" panose="020B0604020202020204" pitchFamily="34" charset="0"/>
              <a:buChar char="•"/>
            </a:pPr>
            <a:r>
              <a:rPr lang="en-US" u="none" strike="noStrike" dirty="0" smtClean="0">
                <a:solidFill>
                  <a:schemeClr val="tx1"/>
                </a:solidFill>
              </a:rPr>
              <a:t>In today’s complex and fast-paced world, there is much more that children and youth need to know to be safe and healthy. </a:t>
            </a:r>
            <a:r>
              <a:rPr lang="en-CA" u="none" strike="noStrike" dirty="0" smtClean="0">
                <a:solidFill>
                  <a:schemeClr val="tx1"/>
                </a:solidFill>
              </a:rPr>
              <a:t>Human development and sexual health is one part of the overall health and well-being. It</a:t>
            </a:r>
            <a:r>
              <a:rPr lang="en-CA" u="none" strike="noStrike" baseline="0" dirty="0" smtClean="0">
                <a:solidFill>
                  <a:schemeClr val="tx1"/>
                </a:solidFill>
              </a:rPr>
              <a:t> </a:t>
            </a:r>
            <a:r>
              <a:rPr lang="en-US" u="none" strike="noStrike" dirty="0" smtClean="0">
                <a:solidFill>
                  <a:schemeClr val="tx1"/>
                </a:solidFill>
              </a:rPr>
              <a:t>includes learning about healthy relationships, hygiene, reproductive health, identity, including gender identity, affection and pleasure, mental health, abstinence, contraception and disease prevention, sexual orientation, online safety, consent and much more.</a:t>
            </a:r>
            <a:r>
              <a:rPr lang="en-US" u="sng" strike="noStrike" dirty="0" smtClean="0">
                <a:solidFill>
                  <a:schemeClr val="tx1"/>
                </a:solidFill>
              </a:rPr>
              <a:t> </a:t>
            </a:r>
          </a:p>
          <a:p>
            <a:pPr marL="171450" indent="-171450">
              <a:buFont typeface="Arial" panose="020B0604020202020204" pitchFamily="34" charset="0"/>
              <a:buChar char="•"/>
            </a:pPr>
            <a:endParaRPr lang="en-US" u="sng" strike="noStrike" dirty="0" smtClean="0">
              <a:solidFill>
                <a:schemeClr val="tx1"/>
              </a:solidFill>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There has been some misinformation and confusion among parents, community members, and in the media, with regards to what students will learn about in relation to human development and sexual health. </a:t>
            </a:r>
            <a:r>
              <a:rPr lang="en-US" sz="1200" kern="1200" dirty="0" smtClean="0">
                <a:solidFill>
                  <a:schemeClr val="tx1"/>
                </a:solidFill>
                <a:effectLst/>
                <a:latin typeface="+mn-lt"/>
                <a:ea typeface="+mn-ea"/>
                <a:cs typeface="+mn-cs"/>
              </a:rPr>
              <a:t>Research has shown that many parents are open to the curriculum once they have information about what is actually being taught. The terminology used in the prompts and examples relating to Human Development and Sexual Health is factual and straightforward. Experts advise that this approach can help </a:t>
            </a:r>
            <a:r>
              <a:rPr lang="en-CA" sz="1200" kern="1200" dirty="0" smtClean="0">
                <a:solidFill>
                  <a:schemeClr val="tx1"/>
                </a:solidFill>
                <a:effectLst/>
                <a:latin typeface="+mn-lt"/>
                <a:ea typeface="+mn-ea"/>
                <a:cs typeface="+mn-cs"/>
              </a:rPr>
              <a:t>de-stigmatize concepts associated with sexuality.</a:t>
            </a:r>
          </a:p>
          <a:p>
            <a:endParaRPr lang="en-US" dirty="0" smtClean="0">
              <a:solidFill>
                <a:schemeClr val="tx1"/>
              </a:solidFill>
            </a:endParaRPr>
          </a:p>
          <a:p>
            <a:pPr marL="171450" indent="-171450">
              <a:buFont typeface="Arial" panose="020B0604020202020204" pitchFamily="34" charset="0"/>
              <a:buChar char="•"/>
            </a:pPr>
            <a:r>
              <a:rPr lang="en-CA" dirty="0" smtClean="0">
                <a:solidFill>
                  <a:schemeClr val="tx1"/>
                </a:solidFill>
              </a:rPr>
              <a:t>The next three slides look specifically at the Human development and Sexual Health learning expectations to provide </a:t>
            </a:r>
            <a:r>
              <a:rPr lang="en-CA" baseline="0" dirty="0" smtClean="0">
                <a:solidFill>
                  <a:schemeClr val="tx1"/>
                </a:solidFill>
              </a:rPr>
              <a:t>the facts </a:t>
            </a:r>
            <a:r>
              <a:rPr lang="en-CA" u="none" baseline="0" dirty="0" smtClean="0">
                <a:solidFill>
                  <a:schemeClr val="tx1"/>
                </a:solidFill>
              </a:rPr>
              <a:t>about the intended learning in the curriculum.</a:t>
            </a:r>
            <a:endParaRPr lang="en-US" strike="sngStrike" dirty="0" smtClean="0">
              <a:solidFill>
                <a:schemeClr val="tx1"/>
              </a:solidFill>
            </a:endParaRPr>
          </a:p>
          <a:p>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Some things students in Grades 1, 2 and 3, are learning about include: </a:t>
            </a:r>
            <a:endParaRPr lang="en-US" dirty="0" smtClean="0">
              <a:solidFill>
                <a:schemeClr val="tx1"/>
              </a:solidFill>
            </a:endParaRPr>
          </a:p>
          <a:p>
            <a:pPr lvl="1"/>
            <a:r>
              <a:rPr lang="en-CA" dirty="0" smtClean="0">
                <a:solidFill>
                  <a:schemeClr val="tx1"/>
                </a:solidFill>
              </a:rPr>
              <a:t>-The names of body parts (including genitalia)</a:t>
            </a:r>
            <a:endParaRPr lang="en-US" dirty="0" smtClean="0">
              <a:solidFill>
                <a:schemeClr val="tx1"/>
              </a:solidFill>
            </a:endParaRPr>
          </a:p>
          <a:p>
            <a:pPr lvl="1"/>
            <a:r>
              <a:rPr lang="en-CA" dirty="0" smtClean="0">
                <a:solidFill>
                  <a:schemeClr val="tx1"/>
                </a:solidFill>
              </a:rPr>
              <a:t>-An initial understanding of how their bodies work </a:t>
            </a:r>
            <a:endParaRPr lang="en-US" dirty="0" smtClean="0">
              <a:solidFill>
                <a:schemeClr val="tx1"/>
              </a:solidFill>
            </a:endParaRPr>
          </a:p>
          <a:p>
            <a:pPr lvl="1"/>
            <a:r>
              <a:rPr lang="en-CA" dirty="0" smtClean="0">
                <a:solidFill>
                  <a:schemeClr val="tx1"/>
                </a:solidFill>
              </a:rPr>
              <a:t>-Skills for healthy relationships with peers and families, like showing respect for others</a:t>
            </a:r>
            <a:endParaRPr lang="en-US" dirty="0" smtClean="0">
              <a:solidFill>
                <a:schemeClr val="tx1"/>
              </a:solidFill>
            </a:endParaRPr>
          </a:p>
          <a:p>
            <a:pPr lvl="1"/>
            <a:r>
              <a:rPr lang="en-CA" dirty="0" smtClean="0">
                <a:solidFill>
                  <a:schemeClr val="tx1"/>
                </a:solidFill>
              </a:rPr>
              <a:t>-Their senses, hygiene, oral health and stages of development </a:t>
            </a:r>
            <a:endParaRPr lang="en-US" dirty="0" smtClean="0">
              <a:solidFill>
                <a:schemeClr val="tx1"/>
              </a:solidFill>
            </a:endParaRPr>
          </a:p>
          <a:p>
            <a:pPr lvl="1"/>
            <a:r>
              <a:rPr lang="en-CA" dirty="0" smtClean="0">
                <a:solidFill>
                  <a:schemeClr val="tx1"/>
                </a:solidFill>
              </a:rPr>
              <a:t>-Their physical health is one part of overall health and well-being </a:t>
            </a:r>
            <a:endParaRPr lang="en-US" dirty="0" smtClean="0">
              <a:solidFill>
                <a:schemeClr val="tx1"/>
              </a:solidFill>
            </a:endParaRPr>
          </a:p>
          <a:p>
            <a:pPr lvl="1"/>
            <a:r>
              <a:rPr lang="en-CA" dirty="0" smtClean="0">
                <a:solidFill>
                  <a:schemeClr val="tx1"/>
                </a:solidFill>
              </a:rPr>
              <a:t>-Being aware of their feelings and getting help if they need it </a:t>
            </a:r>
            <a:endParaRPr lang="en-US" dirty="0" smtClean="0">
              <a:solidFill>
                <a:schemeClr val="tx1"/>
              </a:solidFill>
            </a:endParaRPr>
          </a:p>
          <a:p>
            <a:pPr lvl="1"/>
            <a:r>
              <a:rPr lang="en-CA" dirty="0" smtClean="0">
                <a:solidFill>
                  <a:schemeClr val="tx1"/>
                </a:solidFill>
              </a:rPr>
              <a:t>-Their social and emotional health (e.g., getting along with others, recognizing their feelings, learning coping skills). </a:t>
            </a:r>
          </a:p>
          <a:p>
            <a:endParaRPr lang="en-CA" dirty="0" smtClean="0">
              <a:solidFill>
                <a:schemeClr val="tx1"/>
              </a:solidFill>
            </a:endParaRPr>
          </a:p>
          <a:p>
            <a:r>
              <a:rPr lang="en-US" b="1" dirty="0" smtClean="0">
                <a:solidFill>
                  <a:schemeClr val="tx1"/>
                </a:solidFill>
              </a:rPr>
              <a:t>Additional</a:t>
            </a:r>
            <a:r>
              <a:rPr lang="en-US" b="1" baseline="0" dirty="0" smtClean="0">
                <a:solidFill>
                  <a:schemeClr val="tx1"/>
                </a:solidFill>
              </a:rPr>
              <a:t> Information</a:t>
            </a:r>
            <a:r>
              <a:rPr lang="en-US" b="1" dirty="0" smtClean="0">
                <a:solidFill>
                  <a:schemeClr val="tx1"/>
                </a:solidFill>
              </a:rPr>
              <a:t>:</a:t>
            </a:r>
          </a:p>
          <a:p>
            <a:pPr marL="171450" indent="-171450">
              <a:buFont typeface="Arial" panose="020B0604020202020204" pitchFamily="34" charset="0"/>
              <a:buChar char="•"/>
            </a:pPr>
            <a:r>
              <a:rPr lang="en-US" u="none" dirty="0" smtClean="0">
                <a:solidFill>
                  <a:schemeClr val="tx1"/>
                </a:solidFill>
              </a:rPr>
              <a:t>The contents of this slide were adapted from:</a:t>
            </a:r>
            <a:r>
              <a:rPr lang="en-US" u="none" baseline="0" dirty="0" smtClean="0">
                <a:solidFill>
                  <a:schemeClr val="tx1"/>
                </a:solidFill>
              </a:rPr>
              <a:t> </a:t>
            </a:r>
            <a:r>
              <a:rPr lang="en-CA" sz="1200" b="0" i="0" u="none" strike="noStrike" kern="1200" baseline="0" dirty="0" smtClean="0">
                <a:solidFill>
                  <a:schemeClr val="tx1"/>
                </a:solidFill>
                <a:latin typeface="+mn-lt"/>
                <a:ea typeface="+mn-ea"/>
                <a:cs typeface="+mn-cs"/>
              </a:rPr>
              <a:t>A Parent’s Guide: Human Development and Sexual Health in the Health and Physical Education Curriculum, Grades 1-6 </a:t>
            </a:r>
            <a:r>
              <a:rPr lang="en-CA" sz="1200" u="none" kern="1200" dirty="0" smtClean="0">
                <a:solidFill>
                  <a:schemeClr val="tx1"/>
                </a:solidFill>
                <a:effectLst/>
                <a:latin typeface="+mn-lt"/>
                <a:ea typeface="+mn-ea"/>
                <a:cs typeface="+mn-cs"/>
                <a:hlinkClick r:id="rId3"/>
              </a:rPr>
              <a:t>www.edu.gov.on.ca/eng/curriculum/elementary/HPEgrades1to6.pdf</a:t>
            </a:r>
            <a:r>
              <a:rPr lang="en-CA" sz="1200" u="none" kern="1200" dirty="0" smtClean="0">
                <a:solidFill>
                  <a:schemeClr val="tx1"/>
                </a:solidFill>
                <a:effectLst/>
                <a:latin typeface="+mn-lt"/>
                <a:ea typeface="+mn-ea"/>
                <a:cs typeface="+mn-cs"/>
              </a:rPr>
              <a:t> </a:t>
            </a:r>
          </a:p>
          <a:p>
            <a:endParaRPr lang="en-US" u="none" dirty="0" smtClean="0"/>
          </a:p>
        </p:txBody>
      </p:sp>
      <p:sp>
        <p:nvSpPr>
          <p:cNvPr id="4" name="Slide Number Placeholder 3"/>
          <p:cNvSpPr>
            <a:spLocks noGrp="1"/>
          </p:cNvSpPr>
          <p:nvPr>
            <p:ph type="sldNum" sz="quarter" idx="10"/>
          </p:nvPr>
        </p:nvSpPr>
        <p:spPr/>
        <p:txBody>
          <a:bodyPr/>
          <a:lstStyle/>
          <a:p>
            <a:fld id="{1084D25B-73A5-43C6-89F3-72B02660AE38}" type="slidenum">
              <a:rPr lang="en-US" smtClean="0"/>
              <a:pPr/>
              <a:t>22</a:t>
            </a:fld>
            <a:endParaRPr lang="en-US" dirty="0"/>
          </a:p>
        </p:txBody>
      </p:sp>
    </p:spTree>
    <p:extLst>
      <p:ext uri="{BB962C8B-B14F-4D97-AF65-F5344CB8AC3E}">
        <p14:creationId xmlns:p14="http://schemas.microsoft.com/office/powerpoint/2010/main" val="2446794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There has been some misinformation and confusion among parents, community members, and in the media, with regards to what students will learn about in relation to human development and sexual health. </a:t>
            </a:r>
            <a:r>
              <a:rPr lang="en-US" sz="1200" kern="1200" dirty="0" smtClean="0">
                <a:solidFill>
                  <a:schemeClr val="tx1"/>
                </a:solidFill>
                <a:effectLst/>
                <a:latin typeface="+mn-lt"/>
                <a:ea typeface="+mn-ea"/>
                <a:cs typeface="+mn-cs"/>
              </a:rPr>
              <a:t>Research has shown that many parents are open to the curriculum once they have information about what is actually being taught. The terminology used in the prompts and examples relating to Human Development and Sexual Health is factual and straightforward. Experts advise that this approach can help </a:t>
            </a:r>
            <a:r>
              <a:rPr lang="en-CA" sz="1200" kern="1200" dirty="0" smtClean="0">
                <a:solidFill>
                  <a:schemeClr val="tx1"/>
                </a:solidFill>
                <a:effectLst/>
                <a:latin typeface="+mn-lt"/>
                <a:ea typeface="+mn-ea"/>
                <a:cs typeface="+mn-cs"/>
              </a:rPr>
              <a:t>de-stigmatize concepts associated with sexuality.</a:t>
            </a:r>
          </a:p>
          <a:p>
            <a:pPr marL="171450" indent="-171450">
              <a:buFont typeface="Arial" panose="020B0604020202020204" pitchFamily="34" charset="0"/>
              <a:buChar char="•"/>
            </a:pPr>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In Junior Grades (Grades 4, 5, and 6</a:t>
            </a:r>
            <a:r>
              <a:rPr lang="en-CA" u="none" dirty="0" smtClean="0">
                <a:solidFill>
                  <a:schemeClr val="tx1"/>
                </a:solidFill>
              </a:rPr>
              <a:t>),</a:t>
            </a:r>
            <a:r>
              <a:rPr lang="en-CA" u="none" baseline="0" dirty="0" smtClean="0">
                <a:solidFill>
                  <a:schemeClr val="tx1"/>
                </a:solidFill>
              </a:rPr>
              <a:t> a</a:t>
            </a:r>
            <a:r>
              <a:rPr lang="en-CA" u="none" dirty="0" smtClean="0">
                <a:solidFill>
                  <a:schemeClr val="tx1"/>
                </a:solidFill>
              </a:rPr>
              <a:t>s </a:t>
            </a:r>
            <a:r>
              <a:rPr lang="en-CA" dirty="0" smtClean="0">
                <a:solidFill>
                  <a:schemeClr val="tx1"/>
                </a:solidFill>
              </a:rPr>
              <a:t>students grow and develop, they start to understand the physical, emotional, social and cognitive changes they will experience at puberty. Learning about puberty in these grades includes: </a:t>
            </a:r>
          </a:p>
          <a:p>
            <a:pPr marL="631908" lvl="1" indent="-174708">
              <a:buFont typeface="Arial" panose="020B0604020202020204" pitchFamily="34" charset="0"/>
              <a:buChar char="•"/>
            </a:pPr>
            <a:r>
              <a:rPr lang="en-CA" dirty="0" smtClean="0">
                <a:solidFill>
                  <a:schemeClr val="tx1"/>
                </a:solidFill>
              </a:rPr>
              <a:t>The physical changes that occur during puberty </a:t>
            </a:r>
          </a:p>
          <a:p>
            <a:pPr marL="631908" lvl="1" indent="-174708">
              <a:buFont typeface="Arial" panose="020B0604020202020204" pitchFamily="34" charset="0"/>
              <a:buChar char="•"/>
            </a:pPr>
            <a:r>
              <a:rPr lang="en-CA" dirty="0" smtClean="0">
                <a:solidFill>
                  <a:schemeClr val="tx1"/>
                </a:solidFill>
              </a:rPr>
              <a:t>The emotional and interpersonal changes and stresses that come with puberty </a:t>
            </a:r>
          </a:p>
          <a:p>
            <a:pPr marL="631908" lvl="1" indent="-174708">
              <a:buFont typeface="Arial" panose="020B0604020202020204" pitchFamily="34" charset="0"/>
              <a:buChar char="•"/>
            </a:pPr>
            <a:r>
              <a:rPr lang="en-CA" dirty="0" smtClean="0">
                <a:solidFill>
                  <a:schemeClr val="tx1"/>
                </a:solidFill>
              </a:rPr>
              <a:t>Understanding reproduction and body processes </a:t>
            </a:r>
          </a:p>
          <a:p>
            <a:pPr marL="631908" lvl="1" indent="-174708" defTabSz="465887">
              <a:buFont typeface="Arial" panose="020B0604020202020204" pitchFamily="34" charset="0"/>
              <a:buChar char="•"/>
              <a:defRPr/>
            </a:pPr>
            <a:r>
              <a:rPr lang="en-CA" dirty="0" smtClean="0">
                <a:solidFill>
                  <a:schemeClr val="tx1"/>
                </a:solidFill>
              </a:rPr>
              <a:t>Learning more about healthy relationships</a:t>
            </a:r>
            <a:r>
              <a:rPr lang="en-CA" baseline="0" dirty="0" smtClean="0">
                <a:solidFill>
                  <a:schemeClr val="tx1"/>
                </a:solidFill>
              </a:rPr>
              <a:t> and </a:t>
            </a:r>
            <a:r>
              <a:rPr lang="en-CA" u="none" dirty="0" smtClean="0">
                <a:solidFill>
                  <a:schemeClr val="tx1"/>
                </a:solidFill>
              </a:rPr>
              <a:t>appropriate ways to respond to and challenge assumptions and stereotypes</a:t>
            </a:r>
          </a:p>
          <a:p>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This knowledge gives students the basis for positive mental health and well-being and introduces them to skills that they can build on as they grow. The learning focuses on students understanding themselves and knowing how this will help them in their relationships with other people. This includes relationships with other students and learning about relationships that may involve early romantic interest. </a:t>
            </a:r>
            <a:endParaRPr lang="en-US" b="0" dirty="0" smtClean="0">
              <a:solidFill>
                <a:schemeClr val="tx1"/>
              </a:solidFill>
            </a:endParaRPr>
          </a:p>
          <a:p>
            <a:endParaRPr lang="en-US" b="1" dirty="0" smtClean="0">
              <a:solidFill>
                <a:schemeClr val="tx1"/>
              </a:solidFill>
            </a:endParaRPr>
          </a:p>
          <a:p>
            <a:r>
              <a:rPr lang="en-US" b="1" dirty="0" smtClean="0">
                <a:solidFill>
                  <a:schemeClr val="tx1"/>
                </a:solidFill>
              </a:rPr>
              <a:t>Additional Information:</a:t>
            </a:r>
          </a:p>
          <a:p>
            <a:pPr marL="178027" indent="-178027">
              <a:buFont typeface="Arial" panose="020B0604020202020204" pitchFamily="34" charset="0"/>
              <a:buChar char="•"/>
            </a:pPr>
            <a:r>
              <a:rPr lang="en-US" u="none" strike="noStrike" baseline="0" dirty="0" smtClean="0">
                <a:solidFill>
                  <a:schemeClr val="tx1"/>
                </a:solidFill>
              </a:rPr>
              <a:t>An overview of the </a:t>
            </a:r>
            <a:r>
              <a:rPr lang="en-US" dirty="0" smtClean="0">
                <a:solidFill>
                  <a:schemeClr val="tx1"/>
                </a:solidFill>
              </a:rPr>
              <a:t>curriculum</a:t>
            </a:r>
            <a:r>
              <a:rPr lang="en-US" baseline="0" dirty="0" smtClean="0">
                <a:solidFill>
                  <a:schemeClr val="tx1"/>
                </a:solidFill>
              </a:rPr>
              <a:t> for Grades 4-6 can be found on pages 129-182 in the Health and Physical Education </a:t>
            </a:r>
            <a:r>
              <a:rPr lang="en-US" u="none" baseline="0" dirty="0" smtClean="0">
                <a:solidFill>
                  <a:schemeClr val="tx1"/>
                </a:solidFill>
              </a:rPr>
              <a:t>curriculum</a:t>
            </a:r>
            <a:r>
              <a:rPr lang="en-US" baseline="0" dirty="0" smtClean="0">
                <a:solidFill>
                  <a:schemeClr val="tx1"/>
                </a:solidFill>
              </a:rPr>
              <a:t> document. </a:t>
            </a:r>
            <a:r>
              <a:rPr lang="en-US" dirty="0" smtClean="0">
                <a:solidFill>
                  <a:schemeClr val="tx1"/>
                </a:solidFill>
              </a:rPr>
              <a:t>A concise overview of all expectations for Grades 1-8 can be found in the appendices on pages 222-225 of the document</a:t>
            </a:r>
          </a:p>
          <a:p>
            <a:pPr marL="178027" indent="-178027">
              <a:buFont typeface="Arial" panose="020B0604020202020204" pitchFamily="34" charset="0"/>
              <a:buChar char="•"/>
            </a:pPr>
            <a:r>
              <a:rPr lang="en-US" dirty="0" smtClean="0">
                <a:solidFill>
                  <a:schemeClr val="tx1"/>
                </a:solidFill>
              </a:rPr>
              <a:t>Contents of this slide were adapted from: </a:t>
            </a:r>
            <a:r>
              <a:rPr lang="en-CA" sz="1200" b="0" i="0" u="none" strike="noStrike" kern="1200" baseline="0" dirty="0" smtClean="0">
                <a:solidFill>
                  <a:schemeClr val="tx1"/>
                </a:solidFill>
                <a:latin typeface="+mn-lt"/>
                <a:ea typeface="+mn-ea"/>
                <a:cs typeface="+mn-cs"/>
              </a:rPr>
              <a:t>A Parent’s Guide: Human Development and Sexual Health in the Health and Physical Education Curriculum, Grades 1-6 </a:t>
            </a:r>
            <a:r>
              <a:rPr lang="en-CA" sz="1200" u="sng" kern="1200" dirty="0" smtClean="0">
                <a:solidFill>
                  <a:schemeClr val="tx1"/>
                </a:solidFill>
                <a:effectLst/>
                <a:latin typeface="+mn-lt"/>
                <a:ea typeface="+mn-ea"/>
                <a:cs typeface="+mn-cs"/>
                <a:hlinkClick r:id="rId3"/>
              </a:rPr>
              <a:t>http://www.edu.gov.on.ca/eng/curriculum/elementary/HPEgrades1to6.pdf</a:t>
            </a:r>
            <a:r>
              <a:rPr lang="en-CA" sz="1200" kern="1200" dirty="0" smtClean="0">
                <a:solidFill>
                  <a:schemeClr val="tx1"/>
                </a:solidFill>
                <a:effectLst/>
                <a:latin typeface="+mn-lt"/>
                <a:ea typeface="+mn-ea"/>
                <a:cs typeface="+mn-cs"/>
              </a:rPr>
              <a:t> </a:t>
            </a:r>
          </a:p>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23</a:t>
            </a:fld>
            <a:endParaRPr lang="en-US" dirty="0"/>
          </a:p>
        </p:txBody>
      </p:sp>
    </p:spTree>
    <p:extLst>
      <p:ext uri="{BB962C8B-B14F-4D97-AF65-F5344CB8AC3E}">
        <p14:creationId xmlns:p14="http://schemas.microsoft.com/office/powerpoint/2010/main" val="2659747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There has been some misinformation and confusion among parents, community members, and in the media, with regards to what students will learn about in relation to human development and sexual health. </a:t>
            </a:r>
            <a:r>
              <a:rPr lang="en-US" sz="1200" kern="1200" dirty="0" smtClean="0">
                <a:solidFill>
                  <a:schemeClr val="tx1"/>
                </a:solidFill>
                <a:effectLst/>
                <a:latin typeface="+mn-lt"/>
                <a:ea typeface="+mn-ea"/>
                <a:cs typeface="+mn-cs"/>
              </a:rPr>
              <a:t>Research has shown that many parents are open to the curriculum once they have information about what is actually being taught. The terminology used in the prompts and examples relating to Human Development and Sexual Health is factual and straightforward. Experts advise that this approach can help </a:t>
            </a:r>
            <a:r>
              <a:rPr lang="en-CA" sz="1200" kern="1200" dirty="0" smtClean="0">
                <a:solidFill>
                  <a:schemeClr val="tx1"/>
                </a:solidFill>
                <a:effectLst/>
                <a:latin typeface="+mn-lt"/>
                <a:ea typeface="+mn-ea"/>
                <a:cs typeface="+mn-cs"/>
              </a:rPr>
              <a:t>de-stigmatize concepts associated with sexuality.</a:t>
            </a:r>
          </a:p>
          <a:p>
            <a:pPr marL="171450" indent="-171450">
              <a:buFont typeface="Arial" panose="020B0604020202020204" pitchFamily="34" charset="0"/>
              <a:buChar char="•"/>
            </a:pPr>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As students get older, </a:t>
            </a:r>
            <a:r>
              <a:rPr lang="en-CA" u="none" dirty="0" smtClean="0">
                <a:solidFill>
                  <a:schemeClr val="tx1"/>
                </a:solidFill>
              </a:rPr>
              <a:t>become more independent </a:t>
            </a:r>
            <a:r>
              <a:rPr lang="en-CA" dirty="0" smtClean="0">
                <a:solidFill>
                  <a:schemeClr val="tx1"/>
                </a:solidFill>
              </a:rPr>
              <a:t>and </a:t>
            </a:r>
            <a:r>
              <a:rPr lang="en-CA" u="none" dirty="0" smtClean="0">
                <a:solidFill>
                  <a:schemeClr val="tx1"/>
                </a:solidFill>
              </a:rPr>
              <a:t>start broadening their</a:t>
            </a:r>
            <a:r>
              <a:rPr lang="en-CA" u="none" baseline="0" dirty="0" smtClean="0">
                <a:solidFill>
                  <a:schemeClr val="tx1"/>
                </a:solidFill>
              </a:rPr>
              <a:t> </a:t>
            </a:r>
            <a:r>
              <a:rPr lang="en-CA" dirty="0" smtClean="0">
                <a:solidFill>
                  <a:schemeClr val="tx1"/>
                </a:solidFill>
              </a:rPr>
              <a:t>relationships, what they need to learn about human development and sexual health deepens. They learn more about: </a:t>
            </a:r>
          </a:p>
          <a:p>
            <a:pPr marL="635227" lvl="1" indent="-178027">
              <a:buFont typeface="Arial" panose="020B0604020202020204" pitchFamily="34" charset="0"/>
              <a:buChar char="•"/>
            </a:pPr>
            <a:r>
              <a:rPr lang="en-CA" dirty="0" smtClean="0">
                <a:solidFill>
                  <a:schemeClr val="tx1"/>
                </a:solidFill>
              </a:rPr>
              <a:t>Themselves and others, their identity, peer, family and romantic relationships, personal safety and decision-making</a:t>
            </a:r>
          </a:p>
          <a:p>
            <a:pPr marL="635227" lvl="1" indent="-178027">
              <a:buFont typeface="Arial" panose="020B0604020202020204" pitchFamily="34" charset="0"/>
              <a:buChar char="•"/>
            </a:pPr>
            <a:r>
              <a:rPr lang="en-CA" dirty="0" smtClean="0">
                <a:solidFill>
                  <a:schemeClr val="tx1"/>
                </a:solidFill>
              </a:rPr>
              <a:t>Delaying sexual activity, preventing sexually transmitted infections, and pregnancy prevention</a:t>
            </a:r>
          </a:p>
          <a:p>
            <a:pPr marL="635227" lvl="1" indent="-178027">
              <a:buFont typeface="Arial" panose="020B0604020202020204" pitchFamily="34" charset="0"/>
              <a:buChar char="•"/>
            </a:pPr>
            <a:r>
              <a:rPr lang="en-CA" dirty="0" smtClean="0">
                <a:solidFill>
                  <a:schemeClr val="tx1"/>
                </a:solidFill>
              </a:rPr>
              <a:t>Factors that influence decisions such as peers, media, curiosity, and access to information </a:t>
            </a:r>
          </a:p>
          <a:p>
            <a:pPr marL="635227" lvl="1" indent="-178027">
              <a:buFont typeface="Arial" panose="020B0604020202020204" pitchFamily="34" charset="0"/>
              <a:buChar char="•"/>
            </a:pPr>
            <a:r>
              <a:rPr lang="en-CA" dirty="0" smtClean="0">
                <a:solidFill>
                  <a:schemeClr val="tx1"/>
                </a:solidFill>
              </a:rPr>
              <a:t>Sources of support and information related to sexual health such as public health services, community health agencies, reliable and accurate websites.</a:t>
            </a:r>
            <a:endParaRPr lang="en-US" dirty="0" smtClean="0">
              <a:solidFill>
                <a:schemeClr val="tx1"/>
              </a:solidFill>
            </a:endParaRPr>
          </a:p>
          <a:p>
            <a:r>
              <a:rPr lang="en-US" b="1" dirty="0" smtClean="0">
                <a:solidFill>
                  <a:schemeClr val="tx1"/>
                </a:solidFill>
              </a:rPr>
              <a:t/>
            </a:r>
            <a:br>
              <a:rPr lang="en-US" b="1" dirty="0" smtClean="0">
                <a:solidFill>
                  <a:schemeClr val="tx1"/>
                </a:solidFill>
              </a:rPr>
            </a:br>
            <a:r>
              <a:rPr lang="en-US" b="1" dirty="0" smtClean="0">
                <a:solidFill>
                  <a:schemeClr val="tx1"/>
                </a:solidFill>
              </a:rPr>
              <a:t>Additional Information</a:t>
            </a:r>
            <a:r>
              <a:rPr lang="en-US" b="1" baseline="0" dirty="0" smtClean="0">
                <a:solidFill>
                  <a:schemeClr val="tx1"/>
                </a:solidFill>
              </a:rPr>
              <a:t>:</a:t>
            </a:r>
            <a:endParaRPr lang="en-US" b="1" dirty="0" smtClean="0">
              <a:solidFill>
                <a:schemeClr val="tx1"/>
              </a:solidFill>
            </a:endParaRPr>
          </a:p>
          <a:p>
            <a:pPr marL="171450" indent="-171450">
              <a:buFont typeface="Arial" panose="020B0604020202020204" pitchFamily="34" charset="0"/>
              <a:buChar char="•"/>
            </a:pPr>
            <a:r>
              <a:rPr lang="en-US" dirty="0" smtClean="0">
                <a:solidFill>
                  <a:schemeClr val="tx1"/>
                </a:solidFill>
              </a:rPr>
              <a:t>Teachers of grade 7 and 8 can refer to pages 183-220 of the Health and Physical Education </a:t>
            </a:r>
            <a:r>
              <a:rPr lang="en-US" u="none" dirty="0" smtClean="0">
                <a:solidFill>
                  <a:schemeClr val="tx1"/>
                </a:solidFill>
              </a:rPr>
              <a:t>curriculum</a:t>
            </a:r>
            <a:r>
              <a:rPr lang="en-US" dirty="0" smtClean="0">
                <a:solidFill>
                  <a:schemeClr val="tx1"/>
                </a:solidFill>
              </a:rPr>
              <a:t> to view </a:t>
            </a:r>
            <a:r>
              <a:rPr lang="en-US" u="none" dirty="0" smtClean="0">
                <a:solidFill>
                  <a:schemeClr val="tx1"/>
                </a:solidFill>
              </a:rPr>
              <a:t>an overview of </a:t>
            </a:r>
            <a:r>
              <a:rPr lang="en-US" dirty="0" smtClean="0">
                <a:solidFill>
                  <a:schemeClr val="tx1"/>
                </a:solidFill>
              </a:rPr>
              <a:t>the </a:t>
            </a:r>
            <a:r>
              <a:rPr lang="en-US" u="none" dirty="0" smtClean="0">
                <a:solidFill>
                  <a:schemeClr val="tx1"/>
                </a:solidFill>
              </a:rPr>
              <a:t>learning in the </a:t>
            </a:r>
            <a:r>
              <a:rPr lang="en-US" dirty="0" smtClean="0">
                <a:solidFill>
                  <a:schemeClr val="tx1"/>
                </a:solidFill>
              </a:rPr>
              <a:t>intermediate division.  A concise overview of all expectations </a:t>
            </a:r>
            <a:r>
              <a:rPr lang="en-US" b="0" dirty="0" smtClean="0">
                <a:solidFill>
                  <a:schemeClr val="tx1"/>
                </a:solidFill>
              </a:rPr>
              <a:t>for</a:t>
            </a:r>
            <a:r>
              <a:rPr lang="en-US" baseline="0" dirty="0" smtClean="0">
                <a:solidFill>
                  <a:schemeClr val="tx1"/>
                </a:solidFill>
              </a:rPr>
              <a:t> </a:t>
            </a:r>
            <a:r>
              <a:rPr lang="en-US" dirty="0" smtClean="0">
                <a:solidFill>
                  <a:schemeClr val="tx1"/>
                </a:solidFill>
              </a:rPr>
              <a:t>grades 1-8 can be found in the appendices on pages 222-225 of the document. Grade 9-12 can be found in the 9-12 document, pp. 201-205</a:t>
            </a:r>
          </a:p>
          <a:p>
            <a:pPr marL="171450" indent="-171450">
              <a:buFont typeface="Arial" panose="020B0604020202020204" pitchFamily="34" charset="0"/>
              <a:buChar char="•"/>
            </a:pPr>
            <a:r>
              <a:rPr lang="en-US" b="0" dirty="0" smtClean="0">
                <a:solidFill>
                  <a:schemeClr val="tx1"/>
                </a:solidFill>
              </a:rPr>
              <a:t>The</a:t>
            </a:r>
            <a:r>
              <a:rPr lang="en-US" b="0" baseline="0" dirty="0" smtClean="0">
                <a:solidFill>
                  <a:schemeClr val="tx1"/>
                </a:solidFill>
              </a:rPr>
              <a:t> c</a:t>
            </a:r>
            <a:r>
              <a:rPr lang="en-US" b="0" dirty="0" smtClean="0">
                <a:solidFill>
                  <a:schemeClr val="tx1"/>
                </a:solidFill>
              </a:rPr>
              <a:t>ontent</a:t>
            </a:r>
            <a:r>
              <a:rPr lang="en-US" b="0" baseline="0" dirty="0" smtClean="0">
                <a:solidFill>
                  <a:schemeClr val="tx1"/>
                </a:solidFill>
              </a:rPr>
              <a:t> of this slide was adapted from: A Parent Guide: Human </a:t>
            </a:r>
            <a:r>
              <a:rPr lang="en-US" b="0" u="none" strike="noStrike" baseline="0" dirty="0" smtClean="0">
                <a:solidFill>
                  <a:schemeClr val="tx1"/>
                </a:solidFill>
              </a:rPr>
              <a:t>D</a:t>
            </a:r>
            <a:r>
              <a:rPr lang="en-US" b="0" baseline="0" dirty="0" smtClean="0">
                <a:solidFill>
                  <a:schemeClr val="tx1"/>
                </a:solidFill>
              </a:rPr>
              <a:t>evelopment and Sexual Health in the Health and Physical Education Curriculum, Grades 7-12. </a:t>
            </a:r>
            <a:r>
              <a:rPr lang="en-US" dirty="0" smtClean="0">
                <a:solidFill>
                  <a:schemeClr val="tx1"/>
                </a:solidFill>
                <a:hlinkClick r:id="rId3"/>
              </a:rPr>
              <a:t>https://www.edu.gov.on.ca/eng/curriculum/elementary/HPEgrades7to12.pdf</a:t>
            </a:r>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24</a:t>
            </a:fld>
            <a:endParaRPr lang="en-US" dirty="0"/>
          </a:p>
        </p:txBody>
      </p:sp>
    </p:spTree>
    <p:extLst>
      <p:ext uri="{BB962C8B-B14F-4D97-AF65-F5344CB8AC3E}">
        <p14:creationId xmlns:p14="http://schemas.microsoft.com/office/powerpoint/2010/main" val="1036328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b="1" u="none" dirty="0" smtClean="0">
                <a:solidFill>
                  <a:schemeClr val="tx1"/>
                </a:solidFill>
              </a:rPr>
              <a:t>Additional Information</a:t>
            </a:r>
            <a:r>
              <a:rPr lang="en-US" b="1" u="none" baseline="0" dirty="0" smtClean="0">
                <a:solidFill>
                  <a:schemeClr val="tx1"/>
                </a:solidFill>
              </a:rPr>
              <a:t>: </a:t>
            </a:r>
          </a:p>
          <a:p>
            <a:pPr marL="171440" indent="-171440" defTabSz="457175">
              <a:buFont typeface="Arial" panose="020B0604020202020204" pitchFamily="34" charset="0"/>
              <a:buChar char="•"/>
              <a:defRPr/>
            </a:pPr>
            <a:r>
              <a:rPr lang="en-US" dirty="0" smtClean="0">
                <a:solidFill>
                  <a:schemeClr val="tx1"/>
                </a:solidFill>
              </a:rPr>
              <a:t>These </a:t>
            </a:r>
            <a:r>
              <a:rPr lang="en-US" baseline="0" dirty="0" smtClean="0">
                <a:solidFill>
                  <a:schemeClr val="tx1"/>
                </a:solidFill>
              </a:rPr>
              <a:t>sample small group discussion questions can be used to stimulate dialogue on the updated </a:t>
            </a:r>
            <a:r>
              <a:rPr lang="en-US" u="none" strike="noStrike" baseline="0" dirty="0" smtClean="0">
                <a:solidFill>
                  <a:schemeClr val="tx1"/>
                </a:solidFill>
              </a:rPr>
              <a:t>HPE</a:t>
            </a:r>
            <a:r>
              <a:rPr lang="en-US" baseline="0" dirty="0" smtClean="0">
                <a:solidFill>
                  <a:schemeClr val="tx1"/>
                </a:solidFill>
              </a:rPr>
              <a:t> curriculum’s key changes and on approaches to curriculum implementation.</a:t>
            </a:r>
          </a:p>
          <a:p>
            <a:pPr marL="171440" indent="-171440" defTabSz="457175">
              <a:buFont typeface="Arial" panose="020B0604020202020204" pitchFamily="34" charset="0"/>
              <a:buChar char="•"/>
              <a:defRPr/>
            </a:pPr>
            <a:r>
              <a:rPr lang="en-US" dirty="0" smtClean="0"/>
              <a:t>If principals/vice-principals are presenting this to staff, this may be a logical break-out point for divisions etc.</a:t>
            </a:r>
          </a:p>
          <a:p>
            <a:pPr marL="171440" indent="-171440" defTabSz="457175">
              <a:buFont typeface="Arial" panose="020B0604020202020204" pitchFamily="34" charset="0"/>
              <a:buChar char="•"/>
              <a:defRPr/>
            </a:pPr>
            <a:endParaRPr lang="en-US" baseline="0"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baseline="0" dirty="0" smtClean="0">
                <a:solidFill>
                  <a:schemeClr val="tx1"/>
                </a:solidFill>
              </a:rPr>
              <a:t> </a:t>
            </a:r>
            <a:endParaRPr lang="en-CA" baseline="0" dirty="0" smtClean="0">
              <a:solidFill>
                <a:schemeClr val="tx1"/>
              </a:solidFill>
            </a:endParaRPr>
          </a:p>
          <a:p>
            <a:endParaRPr lang="en-US" baseline="0"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25</a:t>
            </a:fld>
            <a:endParaRPr lang="en-US" dirty="0"/>
          </a:p>
        </p:txBody>
      </p:sp>
    </p:spTree>
    <p:extLst>
      <p:ext uri="{BB962C8B-B14F-4D97-AF65-F5344CB8AC3E}">
        <p14:creationId xmlns:p14="http://schemas.microsoft.com/office/powerpoint/2010/main" val="3977168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US" dirty="0" smtClean="0">
              <a:solidFill>
                <a:schemeClr val="tx1"/>
              </a:solidFill>
            </a:endParaRPr>
          </a:p>
          <a:p>
            <a:pPr marL="172719" indent="-172719">
              <a:buFont typeface="Arial" panose="020B0604020202020204" pitchFamily="34" charset="0"/>
              <a:buChar char="•"/>
            </a:pPr>
            <a:r>
              <a:rPr lang="en-CA" u="none" strike="noStrike" dirty="0" smtClean="0">
                <a:solidFill>
                  <a:schemeClr val="tx1"/>
                </a:solidFill>
              </a:rPr>
              <a:t>Parents are valued partners in their children’s education.</a:t>
            </a:r>
          </a:p>
          <a:p>
            <a:endParaRPr lang="en-US" u="none" strike="sngStrike" dirty="0" smtClean="0">
              <a:solidFill>
                <a:schemeClr val="tx1"/>
              </a:solidFill>
            </a:endParaRPr>
          </a:p>
          <a:p>
            <a:pPr marL="172719" indent="-172719" defTabSz="460583">
              <a:buFont typeface="Arial" panose="020B0604020202020204" pitchFamily="34" charset="0"/>
              <a:buChar char="•"/>
              <a:defRPr/>
            </a:pPr>
            <a:r>
              <a:rPr lang="en-US" u="none" dirty="0" smtClean="0">
                <a:solidFill>
                  <a:schemeClr val="tx1"/>
                </a:solidFill>
              </a:rPr>
              <a:t>Parents</a:t>
            </a:r>
            <a:r>
              <a:rPr lang="en-US" u="none" baseline="0" dirty="0" smtClean="0">
                <a:solidFill>
                  <a:schemeClr val="tx1"/>
                </a:solidFill>
              </a:rPr>
              <a:t> may have questions or concerns about what their children are learning in school. </a:t>
            </a:r>
            <a:r>
              <a:rPr lang="en-US" u="none" dirty="0" smtClean="0">
                <a:solidFill>
                  <a:schemeClr val="tx1"/>
                </a:solidFill>
              </a:rPr>
              <a:t>Often, these questions and concerns can be </a:t>
            </a:r>
            <a:r>
              <a:rPr lang="en-US" u="none" strike="noStrike" baseline="0" dirty="0" smtClean="0">
                <a:solidFill>
                  <a:schemeClr val="tx1"/>
                </a:solidFill>
              </a:rPr>
              <a:t>addressed through open, respectful and ongoing dialogue. S</a:t>
            </a:r>
            <a:r>
              <a:rPr lang="en-US" u="none" dirty="0" smtClean="0">
                <a:solidFill>
                  <a:schemeClr val="tx1"/>
                </a:solidFill>
              </a:rPr>
              <a:t>howing the age-appropriate expectations in the updated HPE</a:t>
            </a:r>
            <a:r>
              <a:rPr lang="en-US" u="none" baseline="0" dirty="0" smtClean="0">
                <a:solidFill>
                  <a:schemeClr val="tx1"/>
                </a:solidFill>
              </a:rPr>
              <a:t> </a:t>
            </a:r>
            <a:r>
              <a:rPr lang="en-US" u="none" dirty="0" smtClean="0">
                <a:solidFill>
                  <a:schemeClr val="tx1"/>
                </a:solidFill>
              </a:rPr>
              <a:t>curriculum</a:t>
            </a:r>
            <a:r>
              <a:rPr lang="en-US" u="none" baseline="0" dirty="0" smtClean="0">
                <a:solidFill>
                  <a:schemeClr val="tx1"/>
                </a:solidFill>
              </a:rPr>
              <a:t> and providing factual information can often help alleviate parental questions and concerns.</a:t>
            </a:r>
          </a:p>
          <a:p>
            <a:pPr defTabSz="460583">
              <a:defRPr/>
            </a:pPr>
            <a:endParaRPr lang="en-US" u="none" strike="sngStrike" dirty="0" smtClean="0">
              <a:solidFill>
                <a:schemeClr val="tx1"/>
              </a:solidFill>
            </a:endParaRPr>
          </a:p>
          <a:p>
            <a:pPr marL="172719" indent="-172719" defTabSz="460583">
              <a:buFont typeface="Arial" panose="020B0604020202020204" pitchFamily="34" charset="0"/>
              <a:buChar char="•"/>
              <a:defRPr/>
            </a:pPr>
            <a:r>
              <a:rPr lang="en-CA" dirty="0">
                <a:solidFill>
                  <a:schemeClr val="tx1"/>
                </a:solidFill>
              </a:rPr>
              <a:t>If a parent considers their religious beliefs to be in conflict with components of the curriculum or classroom learning activities, they may request a religious accommodation. Requests should be discussed on an individual, case by case basis, taking into account board policies and individual circumstances. </a:t>
            </a:r>
          </a:p>
          <a:p>
            <a:pPr defTabSz="460583">
              <a:defRPr/>
            </a:pPr>
            <a:endParaRPr lang="en-US" u="none" strike="sngStrike" dirty="0" smtClean="0">
              <a:solidFill>
                <a:schemeClr val="tx1"/>
              </a:solidFill>
            </a:endParaRPr>
          </a:p>
          <a:p>
            <a:endParaRPr lang="en-US" u="none" dirty="0" smtClean="0">
              <a:solidFill>
                <a:schemeClr val="tx1"/>
              </a:solidFill>
            </a:endParaRPr>
          </a:p>
          <a:p>
            <a:r>
              <a:rPr lang="en-US" b="1" dirty="0" smtClean="0">
                <a:solidFill>
                  <a:schemeClr val="tx1"/>
                </a:solidFill>
              </a:rPr>
              <a:t>Additional Information:</a:t>
            </a:r>
            <a:r>
              <a:rPr lang="en-US" dirty="0" smtClean="0">
                <a:solidFill>
                  <a:schemeClr val="tx1"/>
                </a:solidFill>
              </a:rPr>
              <a:t> </a:t>
            </a:r>
          </a:p>
          <a:p>
            <a:pPr marL="172719" indent="-172719" defTabSz="460583">
              <a:buFont typeface="Arial" panose="020B0604020202020204" pitchFamily="34" charset="0"/>
              <a:buChar char="•"/>
              <a:defRPr/>
            </a:pPr>
            <a:r>
              <a:rPr lang="en-US" u="none" strike="noStrike" dirty="0" smtClean="0">
                <a:solidFill>
                  <a:schemeClr val="tx1"/>
                </a:solidFill>
              </a:rPr>
              <a:t>Teachers</a:t>
            </a:r>
            <a:r>
              <a:rPr lang="en-US" u="none" strike="noStrike" baseline="0" dirty="0" smtClean="0">
                <a:solidFill>
                  <a:schemeClr val="tx1"/>
                </a:solidFill>
              </a:rPr>
              <a:t> are encouraged to speak </a:t>
            </a:r>
            <a:r>
              <a:rPr lang="en-US" u="none" dirty="0" smtClean="0">
                <a:solidFill>
                  <a:schemeClr val="tx1"/>
                </a:solidFill>
              </a:rPr>
              <a:t>with the</a:t>
            </a:r>
            <a:r>
              <a:rPr lang="en-US" b="0" u="none" dirty="0" smtClean="0">
                <a:solidFill>
                  <a:schemeClr val="tx1"/>
                </a:solidFill>
              </a:rPr>
              <a:t>ir</a:t>
            </a:r>
            <a:r>
              <a:rPr lang="en-US" u="none" dirty="0" smtClean="0">
                <a:solidFill>
                  <a:schemeClr val="tx1"/>
                </a:solidFill>
              </a:rPr>
              <a:t> principal/</a:t>
            </a:r>
            <a:r>
              <a:rPr lang="en-US" u="none" strike="noStrike" dirty="0" smtClean="0">
                <a:solidFill>
                  <a:schemeClr val="tx1"/>
                </a:solidFill>
              </a:rPr>
              <a:t>v</a:t>
            </a:r>
            <a:r>
              <a:rPr lang="en-US" u="none" dirty="0" smtClean="0">
                <a:solidFill>
                  <a:schemeClr val="tx1"/>
                </a:solidFill>
              </a:rPr>
              <a:t>ice-principal for guidance </a:t>
            </a:r>
            <a:r>
              <a:rPr lang="en-US" u="none" baseline="0" dirty="0" smtClean="0">
                <a:solidFill>
                  <a:schemeClr val="tx1"/>
                </a:solidFill>
              </a:rPr>
              <a:t>in relation requests for accommodation</a:t>
            </a:r>
            <a:r>
              <a:rPr lang="en-US" u="none" dirty="0" smtClean="0">
                <a:solidFill>
                  <a:schemeClr val="tx1"/>
                </a:solidFill>
              </a:rPr>
              <a:t>. </a:t>
            </a:r>
            <a:r>
              <a:rPr lang="en-US" dirty="0">
                <a:solidFill>
                  <a:schemeClr val="tx1"/>
                </a:solidFill>
              </a:rPr>
              <a:t>Tips for responding to parent questions and concerns and addressing requests for accommodations are addressed in the Toolkit Guide.</a:t>
            </a:r>
          </a:p>
          <a:p>
            <a:pPr marL="172719" indent="-172719" defTabSz="460583">
              <a:buFont typeface="Arial" panose="020B0604020202020204" pitchFamily="34" charset="0"/>
              <a:buChar char="•"/>
              <a:defRPr/>
            </a:pPr>
            <a:r>
              <a:rPr lang="en-US" dirty="0" smtClean="0">
                <a:solidFill>
                  <a:schemeClr val="tx1"/>
                </a:solidFill>
              </a:rPr>
              <a:t>In situations where concerns persist, </a:t>
            </a:r>
            <a:r>
              <a:rPr lang="en-US" u="none" strike="noStrike" dirty="0" smtClean="0">
                <a:solidFill>
                  <a:schemeClr val="tx1"/>
                </a:solidFill>
              </a:rPr>
              <a:t>p</a:t>
            </a:r>
            <a:r>
              <a:rPr lang="en-US" u="none" dirty="0" smtClean="0">
                <a:solidFill>
                  <a:schemeClr val="tx1"/>
                </a:solidFill>
              </a:rPr>
              <a:t>rincipals/vice-principals are encouraged to keep in close communication with their supervisory officers. In particular, when requests for accommodation arise. Good record keeping is important. </a:t>
            </a:r>
          </a:p>
          <a:p>
            <a:pPr marL="172719" indent="-172719" defTabSz="460583">
              <a:buFont typeface="Arial" panose="020B0604020202020204" pitchFamily="34" charset="0"/>
              <a:buChar char="•"/>
              <a:defRPr/>
            </a:pPr>
            <a:r>
              <a:rPr lang="en-CA" dirty="0">
                <a:solidFill>
                  <a:schemeClr val="tx1"/>
                </a:solidFill>
              </a:rPr>
              <a:t>Every school board must have a religious accommodation guideline in place to help address requests for religious accommodations. It is important for principals and vice-principals to be aware of their board guideline and any related policies, protocols or procedures. To support school boards in the development of their religious accommodation guidelines, the Ontario Education Services Corporation (OESC) developed Religious Accommodation Guideline templates. The templates provide further information and guidance related to religious accommodation and can be found at:  </a:t>
            </a:r>
            <a:r>
              <a:rPr lang="en-CA" sz="1200" u="sng" kern="1200" dirty="0" smtClean="0">
                <a:solidFill>
                  <a:schemeClr val="tx1"/>
                </a:solidFill>
                <a:effectLst/>
                <a:latin typeface="+mn-lt"/>
                <a:ea typeface="+mn-ea"/>
                <a:cs typeface="+mn-cs"/>
                <a:hlinkClick r:id="rId3"/>
              </a:rPr>
              <a:t>www.oesc-cseo.org/English/Downloads/equityInclusivity/ReligiousAccomGuidelineEnglPublicV5-0.doc</a:t>
            </a:r>
            <a:endParaRPr lang="en-CA"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84D25B-73A5-43C6-89F3-72B02660AE38}" type="slidenum">
              <a:rPr lang="en-US" smtClean="0"/>
              <a:pPr/>
              <a:t>26</a:t>
            </a:fld>
            <a:endParaRPr lang="en-US" dirty="0"/>
          </a:p>
        </p:txBody>
      </p:sp>
    </p:spTree>
    <p:extLst>
      <p:ext uri="{BB962C8B-B14F-4D97-AF65-F5344CB8AC3E}">
        <p14:creationId xmlns:p14="http://schemas.microsoft.com/office/powerpoint/2010/main" val="3187834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dirty="0">
              <a:solidFill>
                <a:schemeClr val="tx1"/>
              </a:solidFill>
            </a:endParaRPr>
          </a:p>
          <a:p>
            <a:pPr marL="171450" indent="-171450">
              <a:buFont typeface="Arial" panose="020B0604020202020204" pitchFamily="34" charset="0"/>
              <a:buChar char="•"/>
            </a:pPr>
            <a:r>
              <a:rPr lang="en-CA" dirty="0">
                <a:solidFill>
                  <a:schemeClr val="tx1"/>
                </a:solidFill>
              </a:rPr>
              <a:t>Many parents are interested in what their children will learn in Health and Physical Education so that they can discuss the learning at home, in the context of their own family </a:t>
            </a:r>
            <a:r>
              <a:rPr lang="en-CA" dirty="0" smtClean="0">
                <a:solidFill>
                  <a:schemeClr val="tx1"/>
                </a:solidFill>
              </a:rPr>
              <a:t>values </a:t>
            </a:r>
            <a:r>
              <a:rPr lang="en-CA" u="none" dirty="0" smtClean="0">
                <a:solidFill>
                  <a:schemeClr val="tx1"/>
                </a:solidFill>
              </a:rPr>
              <a:t>and/or faith perspectives</a:t>
            </a:r>
            <a:r>
              <a:rPr lang="en-CA" dirty="0" smtClean="0">
                <a:solidFill>
                  <a:schemeClr val="tx1"/>
                </a:solidFill>
              </a:rPr>
              <a:t>. In </a:t>
            </a:r>
            <a:r>
              <a:rPr lang="en-CA" dirty="0">
                <a:solidFill>
                  <a:schemeClr val="tx1"/>
                </a:solidFill>
              </a:rPr>
              <a:t>response, the Ministry of Education has produced a range of resources for parents that provide factual information about what is in the curriculum. The materials also </a:t>
            </a:r>
            <a:r>
              <a:rPr lang="en-CA" u="none" dirty="0" smtClean="0">
                <a:solidFill>
                  <a:schemeClr val="tx1"/>
                </a:solidFill>
              </a:rPr>
              <a:t>include </a:t>
            </a:r>
            <a:r>
              <a:rPr lang="en-CA" dirty="0" smtClean="0">
                <a:solidFill>
                  <a:schemeClr val="tx1"/>
                </a:solidFill>
              </a:rPr>
              <a:t>ideas </a:t>
            </a:r>
            <a:r>
              <a:rPr lang="en-CA" dirty="0">
                <a:solidFill>
                  <a:schemeClr val="tx1"/>
                </a:solidFill>
              </a:rPr>
              <a:t>for how </a:t>
            </a:r>
            <a:r>
              <a:rPr lang="en-CA" u="none" strike="noStrike" baseline="0" dirty="0" smtClean="0">
                <a:solidFill>
                  <a:schemeClr val="tx1"/>
                </a:solidFill>
              </a:rPr>
              <a:t>parents can </a:t>
            </a:r>
            <a:r>
              <a:rPr lang="en-CA" dirty="0" smtClean="0">
                <a:solidFill>
                  <a:schemeClr val="tx1"/>
                </a:solidFill>
              </a:rPr>
              <a:t>support </a:t>
            </a:r>
            <a:r>
              <a:rPr lang="en-CA" u="none" strike="noStrike" baseline="0" dirty="0" smtClean="0">
                <a:solidFill>
                  <a:schemeClr val="tx1"/>
                </a:solidFill>
              </a:rPr>
              <a:t>their</a:t>
            </a:r>
            <a:r>
              <a:rPr lang="en-CA" u="none" dirty="0" smtClean="0">
                <a:solidFill>
                  <a:schemeClr val="tx1"/>
                </a:solidFill>
              </a:rPr>
              <a:t> </a:t>
            </a:r>
            <a:r>
              <a:rPr lang="en-CA" dirty="0" smtClean="0">
                <a:solidFill>
                  <a:schemeClr val="tx1"/>
                </a:solidFill>
              </a:rPr>
              <a:t>children’s </a:t>
            </a:r>
            <a:r>
              <a:rPr lang="en-CA" dirty="0">
                <a:solidFill>
                  <a:schemeClr val="tx1"/>
                </a:solidFill>
              </a:rPr>
              <a:t>learning at home, research and links to more information. </a:t>
            </a:r>
            <a:endParaRPr lang="en-CA" dirty="0" smtClean="0">
              <a:solidFill>
                <a:schemeClr val="tx1"/>
              </a:solidFill>
            </a:endParaRPr>
          </a:p>
          <a:p>
            <a:pPr marL="171450" indent="-171450">
              <a:buFont typeface="Arial" panose="020B0604020202020204" pitchFamily="34" charset="0"/>
              <a:buChar char="•"/>
            </a:pPr>
            <a:endParaRPr lang="en-CA" dirty="0" smtClean="0">
              <a:solidFill>
                <a:schemeClr val="tx1"/>
              </a:solidFill>
            </a:endParaRPr>
          </a:p>
          <a:p>
            <a:pPr marL="171450" indent="-171450">
              <a:buFont typeface="Arial" panose="020B0604020202020204" pitchFamily="34" charset="0"/>
              <a:buChar char="•"/>
            </a:pPr>
            <a:r>
              <a:rPr lang="en-CA" u="none" dirty="0" smtClean="0">
                <a:solidFill>
                  <a:schemeClr val="tx1"/>
                </a:solidFill>
              </a:rPr>
              <a:t>To build parent understanding about the curriculum,</a:t>
            </a:r>
            <a:r>
              <a:rPr lang="en-CA" u="none" baseline="0" dirty="0" smtClean="0">
                <a:solidFill>
                  <a:schemeClr val="tx1"/>
                </a:solidFill>
              </a:rPr>
              <a:t> e</a:t>
            </a:r>
            <a:r>
              <a:rPr lang="en-CA" u="none" dirty="0" smtClean="0">
                <a:solidFill>
                  <a:schemeClr val="tx1"/>
                </a:solidFill>
              </a:rPr>
              <a:t>ducators</a:t>
            </a:r>
            <a:r>
              <a:rPr lang="en-CA" u="none" baseline="0" dirty="0" smtClean="0">
                <a:solidFill>
                  <a:schemeClr val="tx1"/>
                </a:solidFill>
              </a:rPr>
              <a:t> can considering sending copies of materials home to parents, providing them to those with specific questions, or using them to explain various aspects of the curriculum at meetings, curriculum nights or parent information sessions. </a:t>
            </a:r>
          </a:p>
          <a:p>
            <a:pPr marL="171450" indent="-171450">
              <a:buFont typeface="Arial" panose="020B0604020202020204" pitchFamily="34" charset="0"/>
              <a:buChar char="•"/>
            </a:pPr>
            <a:endParaRPr lang="en-CA" u="sng" baseline="0" dirty="0" smtClean="0">
              <a:solidFill>
                <a:schemeClr val="tx1"/>
              </a:solidFill>
            </a:endParaRPr>
          </a:p>
          <a:p>
            <a:pPr marL="171450" indent="-171450">
              <a:buFont typeface="Arial" panose="020B0604020202020204" pitchFamily="34" charset="0"/>
              <a:buChar char="•"/>
            </a:pPr>
            <a:r>
              <a:rPr lang="en-US" u="none" strike="noStrike" baseline="0" dirty="0" smtClean="0">
                <a:solidFill>
                  <a:schemeClr val="tx1"/>
                </a:solidFill>
              </a:rPr>
              <a:t>T</a:t>
            </a:r>
            <a:r>
              <a:rPr lang="en-US" u="none" strike="noStrike" dirty="0" smtClean="0">
                <a:solidFill>
                  <a:schemeClr val="tx1"/>
                </a:solidFill>
              </a:rPr>
              <a:t>eachers</a:t>
            </a:r>
            <a:r>
              <a:rPr lang="en-US" u="none" strike="noStrike" baseline="0" dirty="0" smtClean="0">
                <a:solidFill>
                  <a:schemeClr val="tx1"/>
                </a:solidFill>
              </a:rPr>
              <a:t> are encouraged to speak </a:t>
            </a:r>
            <a:r>
              <a:rPr lang="en-US" u="none" dirty="0" smtClean="0">
                <a:solidFill>
                  <a:schemeClr val="tx1"/>
                </a:solidFill>
              </a:rPr>
              <a:t>with the</a:t>
            </a:r>
            <a:r>
              <a:rPr lang="en-US" b="0" u="none" dirty="0" smtClean="0">
                <a:solidFill>
                  <a:schemeClr val="tx1"/>
                </a:solidFill>
              </a:rPr>
              <a:t>ir</a:t>
            </a:r>
            <a:r>
              <a:rPr lang="en-US" u="none" dirty="0" smtClean="0">
                <a:solidFill>
                  <a:schemeClr val="tx1"/>
                </a:solidFill>
              </a:rPr>
              <a:t> principal/</a:t>
            </a:r>
            <a:r>
              <a:rPr lang="en-US" u="none" strike="noStrike" dirty="0" smtClean="0">
                <a:solidFill>
                  <a:schemeClr val="tx1"/>
                </a:solidFill>
              </a:rPr>
              <a:t>v</a:t>
            </a:r>
            <a:r>
              <a:rPr lang="en-US" u="none" dirty="0" smtClean="0">
                <a:solidFill>
                  <a:schemeClr val="tx1"/>
                </a:solidFill>
              </a:rPr>
              <a:t>ice-principal for guidance and to support school-wide efforts to engage parents in their children’s learning.</a:t>
            </a:r>
            <a:r>
              <a:rPr lang="en-CA" u="none" baseline="0" dirty="0" smtClean="0">
                <a:solidFill>
                  <a:schemeClr val="tx1"/>
                </a:solidFill>
              </a:rPr>
              <a:t> </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27</a:t>
            </a:fld>
            <a:endParaRPr lang="en-US" dirty="0"/>
          </a:p>
        </p:txBody>
      </p:sp>
    </p:spTree>
    <p:extLst>
      <p:ext uri="{BB962C8B-B14F-4D97-AF65-F5344CB8AC3E}">
        <p14:creationId xmlns:p14="http://schemas.microsoft.com/office/powerpoint/2010/main" val="3843101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dirty="0">
              <a:solidFill>
                <a:schemeClr val="tx1"/>
              </a:solidFill>
            </a:endParaRPr>
          </a:p>
          <a:p>
            <a:pPr marL="171450" indent="-171450">
              <a:buFont typeface="Arial" panose="020B0604020202020204" pitchFamily="34" charset="0"/>
              <a:buChar char="•"/>
            </a:pPr>
            <a:r>
              <a:rPr lang="en-CA" sz="1200" u="none" kern="1200" dirty="0" smtClean="0">
                <a:solidFill>
                  <a:schemeClr val="tx1"/>
                </a:solidFill>
                <a:effectLst/>
                <a:latin typeface="+mn-lt"/>
                <a:ea typeface="+mn-ea"/>
                <a:cs typeface="+mn-cs"/>
              </a:rPr>
              <a:t>The Ministry, and education partners such as Ophea, the Institute for Catholic Education, and The Sex Information and Education Council of Canada (SIECCAN), have developed a range of resources for educators that aim to build sector capacity, foster communication between home and school, and support quality curriculum implementation. </a:t>
            </a:r>
          </a:p>
          <a:p>
            <a:pPr marL="0" indent="0">
              <a:buFont typeface="Arial" panose="020B0604020202020204" pitchFamily="34" charset="0"/>
              <a:buNone/>
            </a:pPr>
            <a:endParaRPr lang="en-CA" sz="1200" u="non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u="none" kern="1200" dirty="0" smtClean="0">
                <a:solidFill>
                  <a:schemeClr val="tx1"/>
                </a:solidFill>
                <a:effectLst/>
                <a:latin typeface="+mn-lt"/>
                <a:ea typeface="+mn-ea"/>
                <a:cs typeface="+mn-cs"/>
              </a:rPr>
              <a:t>More resources</a:t>
            </a:r>
            <a:r>
              <a:rPr lang="en-CA" sz="1200" u="none" kern="1200" baseline="0" dirty="0" smtClean="0">
                <a:solidFill>
                  <a:schemeClr val="tx1"/>
                </a:solidFill>
                <a:effectLst/>
                <a:latin typeface="+mn-lt"/>
                <a:ea typeface="+mn-ea"/>
                <a:cs typeface="+mn-cs"/>
              </a:rPr>
              <a:t> are in development and will be released throughout the school year.</a:t>
            </a:r>
          </a:p>
          <a:p>
            <a:endParaRPr lang="en-CA" sz="120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28</a:t>
            </a:fld>
            <a:endParaRPr lang="en-US" dirty="0"/>
          </a:p>
        </p:txBody>
      </p:sp>
    </p:spTree>
    <p:extLst>
      <p:ext uri="{BB962C8B-B14F-4D97-AF65-F5344CB8AC3E}">
        <p14:creationId xmlns:p14="http://schemas.microsoft.com/office/powerpoint/2010/main" val="2583804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r>
              <a:rPr lang="en-CA" dirty="0" smtClean="0">
                <a:solidFill>
                  <a:schemeClr val="tx1"/>
                </a:solidFill>
              </a:rPr>
              <a:t>Thank</a:t>
            </a:r>
            <a:r>
              <a:rPr lang="en-CA" baseline="0" dirty="0" smtClean="0">
                <a:solidFill>
                  <a:schemeClr val="tx1"/>
                </a:solidFill>
              </a:rPr>
              <a:t> you for your time.</a:t>
            </a:r>
            <a:endParaRPr lang="en-CA" dirty="0" smtClean="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3624DC8D-BEC2-D34A-81E1-6AC3BD4AB132}" type="slidenum">
              <a:rPr lang="en-US" smtClean="0"/>
              <a:t>29</a:t>
            </a:fld>
            <a:endParaRPr lang="en-US" dirty="0"/>
          </a:p>
        </p:txBody>
      </p:sp>
    </p:spTree>
    <p:extLst>
      <p:ext uri="{BB962C8B-B14F-4D97-AF65-F5344CB8AC3E}">
        <p14:creationId xmlns:p14="http://schemas.microsoft.com/office/powerpoint/2010/main" val="153192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endParaRPr lang="en-CA" u="none" dirty="0" smtClean="0">
              <a:solidFill>
                <a:schemeClr val="tx1"/>
              </a:solidFill>
            </a:endParaRPr>
          </a:p>
          <a:p>
            <a:pPr marL="171450" indent="-171450">
              <a:buFont typeface="Arial" panose="020B0604020202020204" pitchFamily="34" charset="0"/>
              <a:buChar char="•"/>
            </a:pP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Ontario is committed to the success, safety and well-being of every student and child – that is why it’s important that Ontario’s curriculum is current, relevant and age-appropriate to support students in having the best information possible to make informed decisions about their health and well-being.</a:t>
            </a:r>
          </a:p>
          <a:p>
            <a:pPr marL="0" indent="0">
              <a:buFont typeface="Arial" panose="020B0604020202020204" pitchFamily="34" charset="0"/>
              <a:buNone/>
            </a:pP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This curriculum supports and aligns with ministry and government </a:t>
            </a:r>
            <a:r>
              <a:rPr lang="en-US" u="none" dirty="0" smtClean="0">
                <a:solidFill>
                  <a:schemeClr val="tx1"/>
                </a:solidFill>
              </a:rPr>
              <a:t>policies,</a:t>
            </a:r>
            <a:r>
              <a:rPr lang="en-US" u="none" baseline="0" dirty="0" smtClean="0">
                <a:solidFill>
                  <a:schemeClr val="tx1"/>
                </a:solidFill>
              </a:rPr>
              <a:t> </a:t>
            </a:r>
            <a:r>
              <a:rPr lang="en-US" u="none" dirty="0" smtClean="0">
                <a:solidFill>
                  <a:schemeClr val="tx1"/>
                </a:solidFill>
              </a:rPr>
              <a:t>initiatives and resources </a:t>
            </a:r>
            <a:r>
              <a:rPr lang="en-US" dirty="0" smtClean="0">
                <a:solidFill>
                  <a:schemeClr val="tx1"/>
                </a:solidFill>
              </a:rPr>
              <a:t>including, Achieving Excellence –</a:t>
            </a:r>
            <a:r>
              <a:rPr lang="en-US" baseline="0" dirty="0" smtClean="0">
                <a:solidFill>
                  <a:schemeClr val="tx1"/>
                </a:solidFill>
              </a:rPr>
              <a:t> Ontario’s Renewed Vision for Education</a:t>
            </a:r>
            <a:r>
              <a:rPr lang="en-US" dirty="0" smtClean="0">
                <a:solidFill>
                  <a:schemeClr val="tx1"/>
                </a:solidFill>
              </a:rPr>
              <a:t>; the </a:t>
            </a:r>
            <a:r>
              <a:rPr lang="en-US" u="none" dirty="0" smtClean="0">
                <a:solidFill>
                  <a:schemeClr val="tx1"/>
                </a:solidFill>
              </a:rPr>
              <a:t>Ontario Leadership Framework</a:t>
            </a:r>
            <a:r>
              <a:rPr lang="en-US" dirty="0" smtClean="0">
                <a:solidFill>
                  <a:schemeClr val="tx1"/>
                </a:solidFill>
              </a:rPr>
              <a:t>,</a:t>
            </a:r>
            <a:r>
              <a:rPr lang="en-US" baseline="0" dirty="0" smtClean="0">
                <a:solidFill>
                  <a:schemeClr val="tx1"/>
                </a:solidFill>
              </a:rPr>
              <a:t> </a:t>
            </a:r>
            <a:r>
              <a:rPr lang="en-US" dirty="0" smtClean="0">
                <a:solidFill>
                  <a:schemeClr val="tx1"/>
                </a:solidFill>
              </a:rPr>
              <a:t>Safe Schools, Healthy Schools, </a:t>
            </a:r>
            <a:r>
              <a:rPr lang="en-US" u="none" dirty="0" smtClean="0">
                <a:solidFill>
                  <a:schemeClr val="tx1"/>
                </a:solidFill>
              </a:rPr>
              <a:t>Ontario’s</a:t>
            </a:r>
            <a:r>
              <a:rPr lang="en-US" dirty="0" smtClean="0">
                <a:solidFill>
                  <a:schemeClr val="tx1"/>
                </a:solidFill>
              </a:rPr>
              <a:t> Mental Health and Addictions Strategy; </a:t>
            </a:r>
            <a:r>
              <a:rPr lang="en-US" u="none" dirty="0" smtClean="0">
                <a:solidFill>
                  <a:schemeClr val="tx1"/>
                </a:solidFill>
              </a:rPr>
              <a:t>Ontario’s</a:t>
            </a:r>
            <a:r>
              <a:rPr lang="en-US" dirty="0" smtClean="0">
                <a:solidFill>
                  <a:schemeClr val="tx1"/>
                </a:solidFill>
              </a:rPr>
              <a:t> Equity and Inclusive Education </a:t>
            </a:r>
            <a:r>
              <a:rPr lang="en-US" u="none" dirty="0" smtClean="0">
                <a:solidFill>
                  <a:schemeClr val="tx1"/>
                </a:solidFill>
              </a:rPr>
              <a:t>Strategy</a:t>
            </a:r>
            <a:r>
              <a:rPr lang="en-US" dirty="0" smtClean="0">
                <a:solidFill>
                  <a:schemeClr val="tx1"/>
                </a:solidFill>
              </a:rPr>
              <a:t>; </a:t>
            </a:r>
            <a:r>
              <a:rPr lang="en-US" u="none" dirty="0" smtClean="0">
                <a:solidFill>
                  <a:schemeClr val="tx1"/>
                </a:solidFill>
              </a:rPr>
              <a:t>Ontario’s Parent Engagement Policy, </a:t>
            </a:r>
            <a:r>
              <a:rPr lang="en-US" dirty="0" smtClean="0">
                <a:solidFill>
                  <a:schemeClr val="tx1"/>
                </a:solidFill>
              </a:rPr>
              <a:t>Stepping Stones, and </a:t>
            </a:r>
            <a:r>
              <a:rPr lang="en-US" u="none" dirty="0" smtClean="0">
                <a:solidFill>
                  <a:schemeClr val="tx1"/>
                </a:solidFill>
              </a:rPr>
              <a:t>Ontario’s</a:t>
            </a:r>
            <a:r>
              <a:rPr lang="en-US" dirty="0" smtClean="0">
                <a:solidFill>
                  <a:schemeClr val="tx1"/>
                </a:solidFill>
              </a:rPr>
              <a:t> First Nation, Métis and Inuit Policy Framework. </a:t>
            </a:r>
          </a:p>
          <a:p>
            <a:pPr marL="171450" indent="-171450">
              <a:buFont typeface="Arial" panose="020B0604020202020204" pitchFamily="34" charset="0"/>
              <a:buChar char="•"/>
            </a:pPr>
            <a:endParaRPr lang="en-US" b="1" dirty="0" smtClean="0">
              <a:solidFill>
                <a:schemeClr val="tx1"/>
              </a:solidFill>
            </a:endParaRPr>
          </a:p>
          <a:p>
            <a:pPr marL="0" indent="0">
              <a:buFont typeface="Arial" panose="020B0604020202020204" pitchFamily="34" charset="0"/>
              <a:buNone/>
            </a:pPr>
            <a:r>
              <a:rPr lang="en-US" b="1" dirty="0" smtClean="0">
                <a:solidFill>
                  <a:schemeClr val="tx1"/>
                </a:solidFill>
              </a:rPr>
              <a:t>Additional Information: </a:t>
            </a:r>
          </a:p>
          <a:p>
            <a:pPr marL="171450" indent="-171450">
              <a:buFont typeface="Arial" panose="020B0604020202020204" pitchFamily="34" charset="0"/>
              <a:buChar char="•"/>
            </a:pPr>
            <a:r>
              <a:rPr lang="en-US" dirty="0" smtClean="0">
                <a:solidFill>
                  <a:schemeClr val="tx1"/>
                </a:solidFill>
              </a:rPr>
              <a:t>The Health and Physical Education Curriculum </a:t>
            </a:r>
            <a:r>
              <a:rPr lang="en-US" u="none" dirty="0" smtClean="0">
                <a:solidFill>
                  <a:schemeClr val="tx1"/>
                </a:solidFill>
              </a:rPr>
              <a:t>supports and aligns </a:t>
            </a:r>
            <a:r>
              <a:rPr lang="en-US" dirty="0" smtClean="0">
                <a:solidFill>
                  <a:schemeClr val="tx1"/>
                </a:solidFill>
              </a:rPr>
              <a:t>with many provincial initiatives and strategies including </a:t>
            </a:r>
            <a:r>
              <a:rPr lang="en-US" u="none" dirty="0" smtClean="0">
                <a:solidFill>
                  <a:schemeClr val="tx1"/>
                </a:solidFill>
              </a:rPr>
              <a:t>Ontario’s</a:t>
            </a:r>
            <a:r>
              <a:rPr lang="en-US" dirty="0" smtClean="0">
                <a:solidFill>
                  <a:schemeClr val="tx1"/>
                </a:solidFill>
              </a:rPr>
              <a:t> Equity and Inclusive Education </a:t>
            </a:r>
            <a:r>
              <a:rPr lang="en-US" u="none" dirty="0" smtClean="0">
                <a:solidFill>
                  <a:schemeClr val="tx1"/>
                </a:solidFill>
              </a:rPr>
              <a:t>S</a:t>
            </a:r>
            <a:r>
              <a:rPr lang="en-US" dirty="0" smtClean="0">
                <a:solidFill>
                  <a:schemeClr val="tx1"/>
                </a:solidFill>
              </a:rPr>
              <a:t>trategy and </a:t>
            </a:r>
            <a:r>
              <a:rPr lang="en-US" u="none" dirty="0" smtClean="0">
                <a:solidFill>
                  <a:schemeClr val="tx1"/>
                </a:solidFill>
              </a:rPr>
              <a:t>Parent Engagement Policy</a:t>
            </a:r>
            <a:r>
              <a:rPr lang="en-US" dirty="0" smtClean="0">
                <a:solidFill>
                  <a:schemeClr val="tx1"/>
                </a:solidFill>
              </a:rPr>
              <a:t>. Further information for planning can be found starting on page 67 of the 1-8 document and page 72 of the 9-12 document. </a:t>
            </a:r>
          </a:p>
          <a:p>
            <a:pPr marL="0" indent="0">
              <a:buFont typeface="Arial" panose="020B0604020202020204" pitchFamily="34" charset="0"/>
              <a:buNone/>
            </a:pP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In support of equity and </a:t>
            </a:r>
            <a:r>
              <a:rPr lang="en-US" u="none" dirty="0" smtClean="0">
                <a:solidFill>
                  <a:schemeClr val="tx1"/>
                </a:solidFill>
              </a:rPr>
              <a:t>inclusive education</a:t>
            </a:r>
            <a:r>
              <a:rPr lang="en-US" dirty="0" smtClean="0">
                <a:solidFill>
                  <a:schemeClr val="tx1"/>
                </a:solidFill>
              </a:rPr>
              <a:t>, in the front matter of both the 1-8 and 9-12 documents under roles of teachers we see the following statement:</a:t>
            </a:r>
            <a:r>
              <a:rPr lang="en-US" baseline="0" dirty="0" smtClean="0">
                <a:solidFill>
                  <a:schemeClr val="tx1"/>
                </a:solidFill>
              </a:rPr>
              <a:t> </a:t>
            </a:r>
            <a:r>
              <a:rPr lang="en-US" i="1" dirty="0" smtClean="0">
                <a:solidFill>
                  <a:schemeClr val="tx1"/>
                </a:solidFill>
              </a:rPr>
              <a:t>To increase their comfort level and their skills in teaching health and physical education and to ensure effective delivery of the curriculum, teachers should reflect on their own attitudes, biases, and values with respect to the topics they are teaching and seek out current resources, mentors and professional development and training opportunities when necessary (p. 15).</a:t>
            </a:r>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3</a:t>
            </a:fld>
            <a:endParaRPr lang="en-US" dirty="0"/>
          </a:p>
        </p:txBody>
      </p:sp>
    </p:spTree>
    <p:extLst>
      <p:ext uri="{BB962C8B-B14F-4D97-AF65-F5344CB8AC3E}">
        <p14:creationId xmlns:p14="http://schemas.microsoft.com/office/powerpoint/2010/main" val="143185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indent="-171450" defTabSz="465887">
              <a:buFont typeface="Arial" panose="020B0604020202020204" pitchFamily="34" charset="0"/>
              <a:buChar char="•"/>
              <a:defRPr/>
            </a:pPr>
            <a:r>
              <a:rPr lang="en-CA" dirty="0" smtClean="0">
                <a:solidFill>
                  <a:schemeClr val="tx1"/>
                </a:solidFill>
              </a:rPr>
              <a:t>All Ontario curriculum is based on research and extensive consultation. </a:t>
            </a:r>
            <a:r>
              <a:rPr lang="en-CA" u="none" dirty="0" smtClean="0">
                <a:solidFill>
                  <a:schemeClr val="tx1"/>
                </a:solidFill>
              </a:rPr>
              <a:t>The</a:t>
            </a:r>
            <a:r>
              <a:rPr lang="en-CA" dirty="0" smtClean="0">
                <a:solidFill>
                  <a:schemeClr val="tx1"/>
                </a:solidFill>
              </a:rPr>
              <a:t> implementation of the curriculum is mandatory in </a:t>
            </a:r>
            <a:r>
              <a:rPr lang="en-CA" u="none" dirty="0" smtClean="0">
                <a:solidFill>
                  <a:schemeClr val="tx1"/>
                </a:solidFill>
              </a:rPr>
              <a:t>Ontario’s</a:t>
            </a:r>
            <a:r>
              <a:rPr lang="en-CA" dirty="0" smtClean="0">
                <a:solidFill>
                  <a:schemeClr val="tx1"/>
                </a:solidFill>
              </a:rPr>
              <a:t> Public, Catholic publicly funded education systems</a:t>
            </a:r>
            <a:r>
              <a:rPr lang="en-CA" baseline="0" dirty="0" smtClean="0">
                <a:solidFill>
                  <a:schemeClr val="tx1"/>
                </a:solidFill>
              </a:rPr>
              <a:t>.</a:t>
            </a:r>
            <a:r>
              <a:rPr lang="en-CA" dirty="0" smtClean="0">
                <a:solidFill>
                  <a:schemeClr val="tx1"/>
                </a:solidFill>
              </a:rPr>
              <a:t> </a:t>
            </a:r>
          </a:p>
          <a:p>
            <a:pPr marL="171450" indent="-171450" defTabSz="465887">
              <a:buFont typeface="Arial" panose="020B0604020202020204" pitchFamily="34" charset="0"/>
              <a:buChar char="•"/>
              <a:defRPr/>
            </a:pPr>
            <a:endParaRPr lang="en-CA" dirty="0" smtClean="0">
              <a:solidFill>
                <a:schemeClr val="tx1"/>
              </a:solidFill>
            </a:endParaRPr>
          </a:p>
          <a:p>
            <a:pPr marL="171450" indent="-171450" defTabSz="465887">
              <a:buFont typeface="Arial" panose="020B0604020202020204" pitchFamily="34" charset="0"/>
              <a:buChar char="•"/>
              <a:defRPr/>
            </a:pPr>
            <a:r>
              <a:rPr lang="en-CA" dirty="0" smtClean="0">
                <a:solidFill>
                  <a:schemeClr val="tx1"/>
                </a:solidFill>
              </a:rPr>
              <a:t>The current curriculum review process is a comprehensive one that builds on the quality curriculum and is in place to </a:t>
            </a:r>
            <a:r>
              <a:rPr lang="en-CA" u="none" dirty="0" smtClean="0">
                <a:solidFill>
                  <a:schemeClr val="tx1"/>
                </a:solidFill>
              </a:rPr>
              <a:t>help</a:t>
            </a:r>
            <a:r>
              <a:rPr lang="en-CA" baseline="0" dirty="0" smtClean="0">
                <a:solidFill>
                  <a:schemeClr val="tx1"/>
                </a:solidFill>
              </a:rPr>
              <a:t> </a:t>
            </a:r>
            <a:r>
              <a:rPr lang="en-CA" dirty="0" smtClean="0">
                <a:solidFill>
                  <a:schemeClr val="tx1"/>
                </a:solidFill>
              </a:rPr>
              <a:t>ensure that the curriculum remains current and relevant and that there is coherence from Kindergarten through Grade 12. </a:t>
            </a:r>
          </a:p>
          <a:p>
            <a:pPr marL="171450" indent="-171450" defTabSz="465887">
              <a:buFont typeface="Arial" panose="020B0604020202020204" pitchFamily="34" charset="0"/>
              <a:buChar char="•"/>
              <a:defRPr/>
            </a:pPr>
            <a:endParaRPr lang="en-US" dirty="0" smtClean="0">
              <a:solidFill>
                <a:schemeClr val="tx1"/>
              </a:solidFill>
            </a:endParaRPr>
          </a:p>
          <a:p>
            <a:pPr marL="171450" indent="-171450" defTabSz="465887">
              <a:buFont typeface="Arial" panose="020B0604020202020204" pitchFamily="34" charset="0"/>
              <a:buChar char="•"/>
              <a:defRPr/>
            </a:pPr>
            <a:r>
              <a:rPr lang="en-CA" dirty="0" smtClean="0">
                <a:solidFill>
                  <a:schemeClr val="tx1"/>
                </a:solidFill>
              </a:rPr>
              <a:t>Extensive consultation occurred with teachers, principals, school board staff, subject experts, education stakeholders, parents and students at a variety of stages throughout the process.</a:t>
            </a:r>
          </a:p>
          <a:p>
            <a:pPr marL="0" indent="0" defTabSz="465887">
              <a:buFont typeface="Arial" panose="020B0604020202020204" pitchFamily="34" charset="0"/>
              <a:buNone/>
              <a:defRPr/>
            </a:pPr>
            <a:endParaRPr lang="en-US" dirty="0" smtClean="0">
              <a:solidFill>
                <a:schemeClr val="tx1"/>
              </a:solidFill>
            </a:endParaRPr>
          </a:p>
          <a:p>
            <a:pPr marL="171450" indent="-171450" defTabSz="465887">
              <a:buFont typeface="Arial" panose="020B0604020202020204" pitchFamily="34" charset="0"/>
              <a:buChar char="•"/>
              <a:defRPr/>
            </a:pPr>
            <a:r>
              <a:rPr lang="en-CA" u="none" dirty="0" smtClean="0">
                <a:solidFill>
                  <a:schemeClr val="tx1"/>
                </a:solidFill>
              </a:rPr>
              <a:t>Thousands</a:t>
            </a:r>
            <a:r>
              <a:rPr lang="en-CA" u="none" baseline="0" dirty="0" smtClean="0">
                <a:solidFill>
                  <a:schemeClr val="tx1"/>
                </a:solidFill>
              </a:rPr>
              <a:t> </a:t>
            </a:r>
            <a:r>
              <a:rPr lang="en-CA" dirty="0" smtClean="0">
                <a:solidFill>
                  <a:schemeClr val="tx1"/>
                </a:solidFill>
              </a:rPr>
              <a:t>of people have been involved in the review and development of the </a:t>
            </a:r>
            <a:r>
              <a:rPr lang="en-CA" u="none" dirty="0" smtClean="0">
                <a:solidFill>
                  <a:schemeClr val="tx1"/>
                </a:solidFill>
              </a:rPr>
              <a:t>2015</a:t>
            </a:r>
            <a:r>
              <a:rPr lang="en-CA" dirty="0" smtClean="0">
                <a:solidFill>
                  <a:schemeClr val="tx1"/>
                </a:solidFill>
              </a:rPr>
              <a:t> Health and Physical Education curriculum – educators, students, parents, public health, stakeholders, universities/faculties of education and a wide range of experts.</a:t>
            </a:r>
            <a:endParaRPr lang="en-US" dirty="0" smtClean="0">
              <a:solidFill>
                <a:schemeClr val="tx1"/>
              </a:solidFill>
            </a:endParaRPr>
          </a:p>
          <a:p>
            <a:endParaRPr lang="en-US"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4</a:t>
            </a:fld>
            <a:endParaRPr lang="en-US" dirty="0"/>
          </a:p>
        </p:txBody>
      </p:sp>
    </p:spTree>
    <p:extLst>
      <p:ext uri="{BB962C8B-B14F-4D97-AF65-F5344CB8AC3E}">
        <p14:creationId xmlns:p14="http://schemas.microsoft.com/office/powerpoint/2010/main" val="331495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endParaRPr lang="en-CA" u="none" dirty="0" smtClean="0">
              <a:solidFill>
                <a:schemeClr val="tx1"/>
              </a:solidFill>
            </a:endParaRPr>
          </a:p>
          <a:p>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The vision for Health and Physical Education promotes the development of skills that will help children </a:t>
            </a:r>
            <a:r>
              <a:rPr lang="en-CA" u="none" dirty="0" smtClean="0">
                <a:solidFill>
                  <a:schemeClr val="tx1"/>
                </a:solidFill>
              </a:rPr>
              <a:t>develop</a:t>
            </a:r>
            <a:r>
              <a:rPr lang="en-CA" u="none" baseline="0" dirty="0" smtClean="0">
                <a:solidFill>
                  <a:schemeClr val="tx1"/>
                </a:solidFill>
              </a:rPr>
              <a:t> a good understanding of themselves and </a:t>
            </a:r>
            <a:r>
              <a:rPr lang="en-CA" dirty="0" smtClean="0">
                <a:solidFill>
                  <a:schemeClr val="tx1"/>
                </a:solidFill>
              </a:rPr>
              <a:t>become more resilient. The aim is that they will develop the knowledge and competence to participate in a wide range of activities that will enable them to enjoy being active and healthy throughout their lives.</a:t>
            </a:r>
            <a:r>
              <a:rPr lang="en-CA" baseline="0" dirty="0" smtClean="0">
                <a:solidFill>
                  <a:schemeClr val="tx1"/>
                </a:solidFill>
              </a:rPr>
              <a:t> </a:t>
            </a:r>
          </a:p>
          <a:p>
            <a:pPr marL="0" indent="0">
              <a:buFont typeface="Arial" panose="020B0604020202020204" pitchFamily="34" charset="0"/>
              <a:buNone/>
            </a:pPr>
            <a:endParaRPr lang="en-CA" baseline="0" dirty="0" smtClean="0">
              <a:solidFill>
                <a:schemeClr val="tx1"/>
              </a:solidFill>
            </a:endParaRPr>
          </a:p>
          <a:p>
            <a:pPr marL="171450" indent="-171450">
              <a:buFont typeface="Arial" panose="020B0604020202020204" pitchFamily="34" charset="0"/>
              <a:buChar char="•"/>
            </a:pPr>
            <a:r>
              <a:rPr lang="en-CA" dirty="0" smtClean="0">
                <a:solidFill>
                  <a:schemeClr val="tx1"/>
                </a:solidFill>
              </a:rPr>
              <a:t>Students develop the knowledge and skills to navigate their ever-changing world. </a:t>
            </a:r>
            <a:r>
              <a:rPr lang="en-CA" strike="noStrike" baseline="0" dirty="0" smtClean="0">
                <a:solidFill>
                  <a:schemeClr val="tx1"/>
                </a:solidFill>
              </a:rPr>
              <a:t>T</a:t>
            </a:r>
            <a:r>
              <a:rPr lang="en-CA" dirty="0" smtClean="0">
                <a:solidFill>
                  <a:schemeClr val="tx1"/>
                </a:solidFill>
              </a:rPr>
              <a:t>he aim is for students to THRIVE –</a:t>
            </a:r>
            <a:r>
              <a:rPr lang="en-CA" baseline="0" dirty="0" smtClean="0">
                <a:solidFill>
                  <a:schemeClr val="tx1"/>
                </a:solidFill>
              </a:rPr>
              <a:t> </a:t>
            </a:r>
            <a:r>
              <a:rPr lang="en-CA" dirty="0" smtClean="0">
                <a:solidFill>
                  <a:schemeClr val="tx1"/>
                </a:solidFill>
              </a:rPr>
              <a:t>physically, emotionally and spiritually – in a safe, active and </a:t>
            </a:r>
            <a:r>
              <a:rPr lang="en-CA" strike="noStrike" dirty="0" smtClean="0">
                <a:solidFill>
                  <a:schemeClr val="tx1"/>
                </a:solidFill>
              </a:rPr>
              <a:t>inclusive</a:t>
            </a:r>
            <a:r>
              <a:rPr lang="en-CA" strike="noStrike" baseline="0" dirty="0" smtClean="0">
                <a:solidFill>
                  <a:schemeClr val="tx1"/>
                </a:solidFill>
              </a:rPr>
              <a:t> e</a:t>
            </a:r>
            <a:r>
              <a:rPr lang="en-CA" dirty="0" smtClean="0">
                <a:solidFill>
                  <a:schemeClr val="tx1"/>
                </a:solidFill>
              </a:rPr>
              <a:t>nvironment.</a:t>
            </a:r>
            <a:endParaRPr lang="en-US" dirty="0" smtClean="0">
              <a:solidFill>
                <a:schemeClr val="tx1"/>
              </a:solidFill>
            </a:endParaRPr>
          </a:p>
          <a:p>
            <a:endParaRPr lang="en-CA" dirty="0" smtClean="0">
              <a:solidFill>
                <a:schemeClr val="tx1"/>
              </a:solidFill>
            </a:endParaRPr>
          </a:p>
          <a:p>
            <a:r>
              <a:rPr lang="en-CA" b="1" dirty="0" smtClean="0">
                <a:solidFill>
                  <a:schemeClr val="tx1"/>
                </a:solidFill>
              </a:rPr>
              <a:t>Additional</a:t>
            </a:r>
            <a:r>
              <a:rPr lang="en-CA" b="1" baseline="0" dirty="0" smtClean="0">
                <a:solidFill>
                  <a:schemeClr val="tx1"/>
                </a:solidFill>
              </a:rPr>
              <a:t> Information</a:t>
            </a:r>
            <a:r>
              <a:rPr lang="en-CA" b="1" dirty="0" smtClean="0">
                <a:solidFill>
                  <a:schemeClr val="tx1"/>
                </a:solidFill>
              </a:rPr>
              <a:t>:</a:t>
            </a:r>
            <a:endParaRPr lang="en-US" b="1" dirty="0" smtClean="0">
              <a:solidFill>
                <a:schemeClr val="tx1"/>
              </a:solidFill>
            </a:endParaRPr>
          </a:p>
          <a:p>
            <a:pPr marL="171450" indent="-171450">
              <a:buFont typeface="Arial" panose="020B0604020202020204" pitchFamily="34" charset="0"/>
              <a:buChar char="•"/>
            </a:pPr>
            <a:r>
              <a:rPr lang="en-CA" dirty="0" smtClean="0">
                <a:solidFill>
                  <a:schemeClr val="tx1"/>
                </a:solidFill>
              </a:rPr>
              <a:t>The vision and goals of the HPE can be found on Page 6 of both the 1-8 and 9-12 documents.</a:t>
            </a:r>
            <a:endParaRPr lang="en-US" dirty="0" smtClean="0">
              <a:solidFill>
                <a:schemeClr val="tx1"/>
              </a:solidFill>
            </a:endParaRPr>
          </a:p>
          <a:p>
            <a:pPr fontAlgn="t"/>
            <a:endParaRPr lang="en-US" dirty="0" smtClean="0">
              <a:solidFill>
                <a:schemeClr val="tx1"/>
              </a:solidFill>
            </a:endParaRPr>
          </a:p>
          <a:p>
            <a:pPr fontAlgn="t"/>
            <a:endParaRPr lang="en-US"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5</a:t>
            </a:fld>
            <a:endParaRPr lang="en-US" dirty="0"/>
          </a:p>
        </p:txBody>
      </p:sp>
    </p:spTree>
    <p:extLst>
      <p:ext uri="{BB962C8B-B14F-4D97-AF65-F5344CB8AC3E}">
        <p14:creationId xmlns:p14="http://schemas.microsoft.com/office/powerpoint/2010/main" val="125463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 </a:t>
            </a:r>
          </a:p>
          <a:p>
            <a:endParaRPr lang="en-CA" dirty="0" smtClean="0">
              <a:solidFill>
                <a:schemeClr val="tx1"/>
              </a:solidFill>
            </a:endParaRPr>
          </a:p>
          <a:p>
            <a:pPr marL="171450" indent="-171450">
              <a:buFont typeface="Arial" panose="020B0604020202020204" pitchFamily="34" charset="0"/>
              <a:buChar char="•"/>
            </a:pPr>
            <a:r>
              <a:rPr lang="en-CA" dirty="0" smtClean="0">
                <a:solidFill>
                  <a:schemeClr val="tx1"/>
                </a:solidFill>
              </a:rPr>
              <a:t>The revised </a:t>
            </a:r>
            <a:r>
              <a:rPr lang="en-CA" u="none" dirty="0" smtClean="0">
                <a:solidFill>
                  <a:schemeClr val="tx1"/>
                </a:solidFill>
              </a:rPr>
              <a:t>HPE </a:t>
            </a:r>
            <a:r>
              <a:rPr lang="en-CA" dirty="0" smtClean="0">
                <a:solidFill>
                  <a:schemeClr val="tx1"/>
                </a:solidFill>
              </a:rPr>
              <a:t>curriculum is founded on the following principles. </a:t>
            </a:r>
            <a:r>
              <a:rPr lang="en-CA" u="none" dirty="0" smtClean="0">
                <a:solidFill>
                  <a:schemeClr val="tx1"/>
                </a:solidFill>
              </a:rPr>
              <a:t>An</a:t>
            </a:r>
            <a:r>
              <a:rPr lang="en-CA" u="none" baseline="0" dirty="0" smtClean="0">
                <a:solidFill>
                  <a:schemeClr val="tx1"/>
                </a:solidFill>
              </a:rPr>
              <a:t> effective</a:t>
            </a:r>
            <a:r>
              <a:rPr lang="en-CA" u="none" dirty="0" smtClean="0">
                <a:solidFill>
                  <a:schemeClr val="tx1"/>
                </a:solidFill>
              </a:rPr>
              <a:t> program that</a:t>
            </a:r>
            <a:r>
              <a:rPr lang="en-CA" u="none" baseline="0" dirty="0" smtClean="0">
                <a:solidFill>
                  <a:schemeClr val="tx1"/>
                </a:solidFill>
              </a:rPr>
              <a:t> reflects these principles will help our diverse students to learn and to thrive in our schools</a:t>
            </a:r>
            <a:r>
              <a:rPr lang="en-CA" u="none" dirty="0" smtClean="0">
                <a:solidFill>
                  <a:schemeClr val="tx1"/>
                </a:solidFill>
              </a:rPr>
              <a:t>.</a:t>
            </a:r>
            <a:r>
              <a:rPr lang="en-CA" u="none" baseline="0" dirty="0" smtClean="0">
                <a:solidFill>
                  <a:schemeClr val="tx1"/>
                </a:solidFill>
              </a:rPr>
              <a:t> Educators are encouraged to reflect on an ongoing basis about how these principles are evident in their teaching and classroom practices and resources.</a:t>
            </a:r>
            <a:endParaRPr lang="en-US" u="none" strike="sngStrike" dirty="0" smtClean="0">
              <a:solidFill>
                <a:schemeClr val="tx1"/>
              </a:solidFill>
            </a:endParaRPr>
          </a:p>
          <a:p>
            <a:endParaRPr lang="en-US" u="sng" dirty="0" smtClean="0">
              <a:solidFill>
                <a:schemeClr val="tx1"/>
              </a:solidFill>
            </a:endParaRPr>
          </a:p>
          <a:p>
            <a:r>
              <a:rPr lang="en-CA" b="1" i="0" dirty="0" smtClean="0">
                <a:solidFill>
                  <a:schemeClr val="tx1"/>
                </a:solidFill>
              </a:rPr>
              <a:t>Additional Information:</a:t>
            </a:r>
          </a:p>
          <a:p>
            <a:pPr marL="0" indent="0">
              <a:buFont typeface="Arial" panose="020B0604020202020204" pitchFamily="34" charset="0"/>
              <a:buNone/>
            </a:pPr>
            <a:r>
              <a:rPr lang="en-CA" dirty="0" smtClean="0">
                <a:solidFill>
                  <a:schemeClr val="tx1"/>
                </a:solidFill>
              </a:rPr>
              <a:t>Detailed explanation of the fundamental principles can be found on page 9 of both the 1-8 and 9-12 document</a:t>
            </a:r>
            <a:r>
              <a:rPr lang="en-CA" baseline="0" dirty="0" smtClean="0">
                <a:solidFill>
                  <a:schemeClr val="tx1"/>
                </a:solidFill>
              </a:rPr>
              <a:t> </a:t>
            </a:r>
            <a:r>
              <a:rPr lang="en-CA" u="none" baseline="0" dirty="0" smtClean="0">
                <a:solidFill>
                  <a:schemeClr val="tx1"/>
                </a:solidFill>
              </a:rPr>
              <a:t>and reflective questions can be found in the Program Planning section.</a:t>
            </a:r>
            <a:endParaRPr lang="en-US" u="none" dirty="0" smtClean="0">
              <a:solidFill>
                <a:schemeClr val="tx1"/>
              </a:solidFill>
            </a:endParaRPr>
          </a:p>
          <a:p>
            <a:endParaRPr lang="en-US" dirty="0" smtClean="0">
              <a:solidFill>
                <a:schemeClr val="tx1"/>
              </a:solidFill>
            </a:endParaRPr>
          </a:p>
          <a:p>
            <a:pPr marL="171450" indent="-171450">
              <a:buFont typeface="Arial" panose="020B0604020202020204" pitchFamily="34" charset="0"/>
              <a:buChar char="•"/>
            </a:pPr>
            <a:r>
              <a:rPr lang="en-CA" sz="1200" b="0" u="none" dirty="0" smtClean="0">
                <a:solidFill>
                  <a:schemeClr val="tx1"/>
                </a:solidFill>
              </a:rPr>
              <a:t>School, Family, and Community Support: </a:t>
            </a:r>
            <a:r>
              <a:rPr lang="en-CA" sz="1200" dirty="0" smtClean="0">
                <a:solidFill>
                  <a:schemeClr val="tx1"/>
                </a:solidFill>
              </a:rPr>
              <a:t>Students are most successful when they see the concepts they are learning in Health and Physical Education reflected and reinforced in their families and in their communities. These strong partnerships make students more likely to adopt healthy living skills and practices and maintain them throughout their lives.</a:t>
            </a:r>
            <a:endParaRPr lang="en-US" sz="1200" dirty="0" smtClean="0">
              <a:solidFill>
                <a:schemeClr val="tx1"/>
              </a:solidFill>
            </a:endParaRPr>
          </a:p>
          <a:p>
            <a:endParaRPr lang="en-CA" sz="1200" b="0" u="sng" dirty="0" smtClean="0">
              <a:solidFill>
                <a:schemeClr val="tx1"/>
              </a:solidFill>
            </a:endParaRPr>
          </a:p>
          <a:p>
            <a:pPr marL="171450" indent="-171450">
              <a:buFont typeface="Arial" panose="020B0604020202020204" pitchFamily="34" charset="0"/>
              <a:buChar char="•"/>
            </a:pPr>
            <a:r>
              <a:rPr lang="en-CA" sz="1200" b="0" u="none" dirty="0" smtClean="0">
                <a:solidFill>
                  <a:schemeClr val="tx1"/>
                </a:solidFill>
              </a:rPr>
              <a:t>Physical Activity as the Vehicle for Learning: </a:t>
            </a:r>
            <a:r>
              <a:rPr lang="en-CA" sz="1200" dirty="0" smtClean="0">
                <a:solidFill>
                  <a:schemeClr val="tx1"/>
                </a:solidFill>
              </a:rPr>
              <a:t>Physical Activity offers students a unique opportunity to learn kinaesthetically. They learn about healthy living primarily by doing. In this way, they learn about movement, their bodies and they develop skills that will contribute to lifelong health and well-being.</a:t>
            </a:r>
            <a:endParaRPr lang="en-US" sz="1200" dirty="0" smtClean="0">
              <a:solidFill>
                <a:schemeClr val="tx1"/>
              </a:solidFill>
            </a:endParaRPr>
          </a:p>
          <a:p>
            <a:endParaRPr lang="en-CA" sz="1200" b="0" u="sng" dirty="0" smtClean="0">
              <a:solidFill>
                <a:schemeClr val="tx1"/>
              </a:solidFill>
            </a:endParaRPr>
          </a:p>
          <a:p>
            <a:pPr marL="171450" indent="-171450">
              <a:buFont typeface="Arial" panose="020B0604020202020204" pitchFamily="34" charset="0"/>
              <a:buChar char="•"/>
            </a:pPr>
            <a:r>
              <a:rPr lang="en-CA" sz="1200" b="0" u="none" dirty="0" smtClean="0">
                <a:solidFill>
                  <a:schemeClr val="tx1"/>
                </a:solidFill>
              </a:rPr>
              <a:t>Physical and Emotional Safety: </a:t>
            </a:r>
            <a:r>
              <a:rPr lang="en-CA" sz="1200" dirty="0" smtClean="0">
                <a:solidFill>
                  <a:schemeClr val="tx1"/>
                </a:solidFill>
              </a:rPr>
              <a:t>Students learn best in an environment that is physically and emotionally safe. It is important that teachers create such an environment by emphasizing the importance of safety in all physical activity, treating students with respect, being sensitive to individual differences and providing an inclusive learning environment that respects diversity.</a:t>
            </a:r>
            <a:endParaRPr lang="en-US" sz="1200" dirty="0" smtClean="0">
              <a:solidFill>
                <a:schemeClr val="tx1"/>
              </a:solidFill>
            </a:endParaRPr>
          </a:p>
          <a:p>
            <a:endParaRPr lang="en-CA" sz="1200" b="0" u="sng" dirty="0" smtClean="0">
              <a:solidFill>
                <a:schemeClr val="tx1"/>
              </a:solidFill>
            </a:endParaRPr>
          </a:p>
          <a:p>
            <a:pPr marL="171450" indent="-171450">
              <a:buFont typeface="Arial" panose="020B0604020202020204" pitchFamily="34" charset="0"/>
              <a:buChar char="•"/>
            </a:pPr>
            <a:r>
              <a:rPr lang="en-CA" sz="1200" b="0" u="none" dirty="0" smtClean="0">
                <a:solidFill>
                  <a:schemeClr val="tx1"/>
                </a:solidFill>
              </a:rPr>
              <a:t>Student-Centred, Skill-Based Learning</a:t>
            </a:r>
            <a:r>
              <a:rPr lang="en-CA" sz="1200" b="0" dirty="0" smtClean="0">
                <a:solidFill>
                  <a:schemeClr val="tx1"/>
                </a:solidFill>
              </a:rPr>
              <a:t>: </a:t>
            </a:r>
            <a:r>
              <a:rPr lang="en-CA" sz="1200" dirty="0" smtClean="0">
                <a:solidFill>
                  <a:schemeClr val="tx1"/>
                </a:solidFill>
              </a:rPr>
              <a:t>Learning in health and physical education should be directly connected to the needs and abilities of the individual student. In order to reach their full potential, students need to receive progressive instruction, timely feedback and numerous opportunities to practice, reflect and learn.</a:t>
            </a:r>
          </a:p>
          <a:p>
            <a:endParaRPr lang="en-US" sz="1200" dirty="0" smtClean="0">
              <a:solidFill>
                <a:schemeClr val="tx1"/>
              </a:solidFill>
            </a:endParaRPr>
          </a:p>
          <a:p>
            <a:pPr marL="171450" indent="-171450">
              <a:buFont typeface="Arial" panose="020B0604020202020204" pitchFamily="34" charset="0"/>
              <a:buChar char="•"/>
            </a:pPr>
            <a:r>
              <a:rPr lang="en-CA" sz="1200" b="0" u="none" dirty="0" smtClean="0">
                <a:solidFill>
                  <a:schemeClr val="tx1"/>
                </a:solidFill>
              </a:rPr>
              <a:t>Balanced, Integrated Learning With Relevance to Students’ Lives: </a:t>
            </a:r>
            <a:r>
              <a:rPr lang="en-CA" sz="1200" dirty="0" smtClean="0">
                <a:solidFill>
                  <a:schemeClr val="tx1"/>
                </a:solidFill>
              </a:rPr>
              <a:t>Health and Physical Education is balanced in that it addressed the physical, cognitive, psychological, social and spiritual needs of the students</a:t>
            </a:r>
            <a:r>
              <a:rPr lang="en-CA" sz="1200" baseline="0" dirty="0" smtClean="0">
                <a:solidFill>
                  <a:schemeClr val="tx1"/>
                </a:solidFill>
              </a:rPr>
              <a:t>, </a:t>
            </a:r>
            <a:r>
              <a:rPr lang="en-CA" sz="1200" u="none" baseline="0" dirty="0" smtClean="0">
                <a:solidFill>
                  <a:schemeClr val="tx1"/>
                </a:solidFill>
              </a:rPr>
              <a:t>with connections being made between all aspects of the program in an integrated way. </a:t>
            </a:r>
            <a:r>
              <a:rPr lang="en-CA" sz="1200" dirty="0" smtClean="0">
                <a:solidFill>
                  <a:schemeClr val="tx1"/>
                </a:solidFill>
              </a:rPr>
              <a:t>It should be highly relevant to the students’ present and future needs and connected authentically to their global, technologically rich and ever-changing worlds.</a:t>
            </a:r>
            <a:endParaRPr lang="en-US" sz="1200" dirty="0" smtClean="0">
              <a:solidFill>
                <a:schemeClr val="tx1"/>
              </a:solidFill>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6</a:t>
            </a:fld>
            <a:endParaRPr lang="en-US" dirty="0"/>
          </a:p>
        </p:txBody>
      </p:sp>
    </p:spTree>
    <p:extLst>
      <p:ext uri="{BB962C8B-B14F-4D97-AF65-F5344CB8AC3E}">
        <p14:creationId xmlns:p14="http://schemas.microsoft.com/office/powerpoint/2010/main" val="144126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indent="-171450" defTabSz="949478">
              <a:buFont typeface="Arial" panose="020B0604020202020204" pitchFamily="34" charset="0"/>
              <a:buChar char="•"/>
              <a:defRPr/>
            </a:pPr>
            <a:r>
              <a:rPr lang="en-CA" dirty="0">
                <a:solidFill>
                  <a:schemeClr val="tx1"/>
                </a:solidFill>
              </a:rPr>
              <a:t>The HPE curriculum provides a unique setting for students to develop living </a:t>
            </a:r>
            <a:r>
              <a:rPr lang="en-CA" dirty="0" smtClean="0">
                <a:solidFill>
                  <a:schemeClr val="tx1"/>
                </a:solidFill>
              </a:rPr>
              <a:t>skills, </a:t>
            </a:r>
            <a:r>
              <a:rPr lang="en-CA" dirty="0">
                <a:solidFill>
                  <a:schemeClr val="tx1"/>
                </a:solidFill>
              </a:rPr>
              <a:t>which </a:t>
            </a:r>
            <a:r>
              <a:rPr lang="en-CA" dirty="0" smtClean="0">
                <a:solidFill>
                  <a:schemeClr val="tx1"/>
                </a:solidFill>
              </a:rPr>
              <a:t>they </a:t>
            </a:r>
            <a:r>
              <a:rPr lang="en-CA" dirty="0">
                <a:solidFill>
                  <a:schemeClr val="tx1"/>
                </a:solidFill>
              </a:rPr>
              <a:t>will need as 21</a:t>
            </a:r>
            <a:r>
              <a:rPr lang="en-CA" baseline="30000" dirty="0">
                <a:solidFill>
                  <a:schemeClr val="tx1"/>
                </a:solidFill>
              </a:rPr>
              <a:t>st</a:t>
            </a:r>
            <a:r>
              <a:rPr lang="en-CA" dirty="0">
                <a:solidFill>
                  <a:schemeClr val="tx1"/>
                </a:solidFill>
              </a:rPr>
              <a:t> century learners – skills to understand themselves, cope with challenges and change, get along with others, communicate and think critically and creatively. Living skills are embedded throughout the revised HPE curriculum in a more direct way than the previous curriculum. </a:t>
            </a:r>
            <a:endParaRPr lang="en-CA" dirty="0" smtClean="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7</a:t>
            </a:fld>
            <a:endParaRPr lang="en-US" dirty="0"/>
          </a:p>
        </p:txBody>
      </p:sp>
    </p:spTree>
    <p:extLst>
      <p:ext uri="{BB962C8B-B14F-4D97-AF65-F5344CB8AC3E}">
        <p14:creationId xmlns:p14="http://schemas.microsoft.com/office/powerpoint/2010/main" val="166279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US" u="none" dirty="0" smtClean="0">
              <a:solidFill>
                <a:schemeClr val="tx1"/>
              </a:solidFill>
            </a:endParaRPr>
          </a:p>
          <a:p>
            <a:pPr marL="171450" indent="-171450" defTabSz="949478">
              <a:buFont typeface="Arial" panose="020B0604020202020204" pitchFamily="34" charset="0"/>
              <a:buChar char="•"/>
              <a:defRPr/>
            </a:pPr>
            <a:r>
              <a:rPr lang="en-CA" dirty="0" smtClean="0">
                <a:solidFill>
                  <a:schemeClr val="tx1"/>
                </a:solidFill>
              </a:rPr>
              <a:t>Examples of living skills are provided in every grade to show what this learning may look like in an age-appropriate way, within each of the strands. Tags are provided on curriculum expectations to highlight where explicit teaching of living skills may be integrated with learning in all parts of the curriculum. </a:t>
            </a:r>
            <a:r>
              <a:rPr lang="en-CA" b="0" u="none" strike="noStrike" dirty="0" smtClean="0">
                <a:solidFill>
                  <a:schemeClr val="tx1"/>
                </a:solidFill>
              </a:rPr>
              <a:t>E</a:t>
            </a:r>
            <a:r>
              <a:rPr lang="en-CA" u="none" dirty="0" smtClean="0">
                <a:solidFill>
                  <a:schemeClr val="tx1"/>
                </a:solidFill>
              </a:rPr>
              <a:t>ducators help </a:t>
            </a:r>
            <a:r>
              <a:rPr lang="en-CA" dirty="0" smtClean="0">
                <a:solidFill>
                  <a:schemeClr val="tx1"/>
                </a:solidFill>
              </a:rPr>
              <a:t>foster the development of problem-solving, critical and creative thinking, communication, self-awareness and adaptive skills, resilience, collaboration, and coping by </a:t>
            </a:r>
            <a:r>
              <a:rPr lang="en-CA" u="none" dirty="0" smtClean="0">
                <a:solidFill>
                  <a:schemeClr val="tx1"/>
                </a:solidFill>
              </a:rPr>
              <a:t>integrating </a:t>
            </a:r>
            <a:r>
              <a:rPr lang="en-CA" dirty="0" smtClean="0">
                <a:solidFill>
                  <a:schemeClr val="tx1"/>
                </a:solidFill>
              </a:rPr>
              <a:t>living skills into </a:t>
            </a:r>
            <a:r>
              <a:rPr lang="en-CA" u="none" dirty="0" smtClean="0">
                <a:solidFill>
                  <a:schemeClr val="tx1"/>
                </a:solidFill>
              </a:rPr>
              <a:t>the instruction</a:t>
            </a:r>
            <a:r>
              <a:rPr lang="en-CA" u="none" baseline="0" dirty="0" smtClean="0">
                <a:solidFill>
                  <a:schemeClr val="tx1"/>
                </a:solidFill>
              </a:rPr>
              <a:t> of </a:t>
            </a:r>
            <a:r>
              <a:rPr lang="en-CA" dirty="0" smtClean="0">
                <a:solidFill>
                  <a:schemeClr val="tx1"/>
                </a:solidFill>
              </a:rPr>
              <a:t>all aspects of the curriculum.</a:t>
            </a:r>
            <a:endParaRPr lang="en-US" dirty="0" smtClean="0">
              <a:solidFill>
                <a:schemeClr val="tx1"/>
              </a:solidFill>
            </a:endParaRPr>
          </a:p>
          <a:p>
            <a:pPr defTabSz="949478">
              <a:defRPr/>
            </a:pPr>
            <a:endParaRPr lang="en-CA" u="sng" dirty="0" smtClean="0">
              <a:solidFill>
                <a:schemeClr val="tx1"/>
              </a:solidFill>
            </a:endParaRPr>
          </a:p>
        </p:txBody>
      </p:sp>
      <p:sp>
        <p:nvSpPr>
          <p:cNvPr id="4" name="Slide Number Placeholder 3"/>
          <p:cNvSpPr>
            <a:spLocks noGrp="1"/>
          </p:cNvSpPr>
          <p:nvPr>
            <p:ph type="sldNum" sz="quarter" idx="10"/>
          </p:nvPr>
        </p:nvSpPr>
        <p:spPr/>
        <p:txBody>
          <a:bodyPr/>
          <a:lstStyle/>
          <a:p>
            <a:fld id="{3624DC8D-BEC2-D34A-81E1-6AC3BD4AB132}" type="slidenum">
              <a:rPr lang="en-US" smtClean="0"/>
              <a:t>8</a:t>
            </a:fld>
            <a:endParaRPr lang="en-US" dirty="0"/>
          </a:p>
        </p:txBody>
      </p:sp>
    </p:spTree>
    <p:extLst>
      <p:ext uri="{BB962C8B-B14F-4D97-AF65-F5344CB8AC3E}">
        <p14:creationId xmlns:p14="http://schemas.microsoft.com/office/powerpoint/2010/main" val="338421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none" dirty="0" smtClean="0">
                <a:solidFill>
                  <a:schemeClr val="tx1"/>
                </a:solidFill>
              </a:rPr>
              <a:t>Speaker’s</a:t>
            </a:r>
            <a:r>
              <a:rPr lang="en-CA" b="1" u="none" baseline="0" dirty="0" smtClean="0">
                <a:solidFill>
                  <a:schemeClr val="tx1"/>
                </a:solidFill>
              </a:rPr>
              <a:t> </a:t>
            </a:r>
            <a:r>
              <a:rPr lang="en-CA" b="1" u="none" dirty="0" smtClean="0">
                <a:solidFill>
                  <a:schemeClr val="tx1"/>
                </a:solidFill>
              </a:rPr>
              <a:t>Notes</a:t>
            </a:r>
          </a:p>
          <a:p>
            <a:endParaRPr lang="en-CA" u="none" dirty="0" smtClean="0">
              <a:solidFill>
                <a:schemeClr val="tx1"/>
              </a:solidFill>
            </a:endParaRPr>
          </a:p>
          <a:p>
            <a:pPr marL="171450" indent="-171450">
              <a:buFont typeface="Arial" panose="020B0604020202020204" pitchFamily="34" charset="0"/>
              <a:buChar char="•"/>
            </a:pPr>
            <a:r>
              <a:rPr lang="en-CA" dirty="0" smtClean="0">
                <a:solidFill>
                  <a:schemeClr val="tx1"/>
                </a:solidFill>
              </a:rPr>
              <a:t>The need to enhance learning about consent</a:t>
            </a:r>
            <a:r>
              <a:rPr lang="en-CA" baseline="0" dirty="0" smtClean="0">
                <a:solidFill>
                  <a:schemeClr val="tx1"/>
                </a:solidFill>
              </a:rPr>
              <a:t> </a:t>
            </a:r>
            <a:r>
              <a:rPr lang="en-CA" dirty="0" smtClean="0">
                <a:solidFill>
                  <a:schemeClr val="tx1"/>
                </a:solidFill>
              </a:rPr>
              <a:t>was raised by parents and is supported by research.</a:t>
            </a:r>
          </a:p>
          <a:p>
            <a:endParaRPr lang="en-CA" dirty="0" smtClean="0">
              <a:solidFill>
                <a:schemeClr val="tx1"/>
              </a:solidFill>
            </a:endParaRPr>
          </a:p>
          <a:p>
            <a:r>
              <a:rPr lang="en-US" sz="1200" b="1" u="none" kern="1200" dirty="0" smtClean="0">
                <a:solidFill>
                  <a:schemeClr val="tx1"/>
                </a:solidFill>
                <a:effectLst/>
                <a:latin typeface="+mn-lt"/>
                <a:ea typeface="+mn-ea"/>
                <a:cs typeface="+mn-cs"/>
              </a:rPr>
              <a:t>Additional Information:</a:t>
            </a:r>
          </a:p>
          <a:p>
            <a:pPr marL="171450" indent="-171450">
              <a:buFont typeface="Arial" panose="020B0604020202020204" pitchFamily="34" charset="0"/>
              <a:buChar char="•"/>
            </a:pPr>
            <a:r>
              <a:rPr lang="en-US" sz="1200" u="none" kern="1200" dirty="0" smtClean="0">
                <a:solidFill>
                  <a:schemeClr val="tx1"/>
                </a:solidFill>
                <a:effectLst/>
                <a:latin typeface="+mn-lt"/>
                <a:ea typeface="+mn-ea"/>
                <a:cs typeface="+mn-cs"/>
              </a:rPr>
              <a:t>Teachers are encouraged to review the </a:t>
            </a:r>
            <a:r>
              <a:rPr lang="en-CA" sz="1200" i="1" u="none" kern="1200" dirty="0" smtClean="0">
                <a:solidFill>
                  <a:schemeClr val="tx1"/>
                </a:solidFill>
                <a:effectLst/>
                <a:latin typeface="+mn-lt"/>
                <a:ea typeface="+mn-ea"/>
                <a:cs typeface="+mn-cs"/>
                <a:hlinkClick r:id="rId3"/>
              </a:rPr>
              <a:t>Quick Facts for Parents: Learning about Healthy Relationships and Consent</a:t>
            </a:r>
            <a:r>
              <a:rPr lang="en-US" sz="1200" u="none" kern="1200" dirty="0" smtClean="0">
                <a:solidFill>
                  <a:schemeClr val="tx1"/>
                </a:solidFill>
                <a:effectLst/>
                <a:latin typeface="+mn-lt"/>
                <a:ea typeface="+mn-ea"/>
                <a:cs typeface="+mn-cs"/>
              </a:rPr>
              <a:t> document for more information.</a:t>
            </a:r>
            <a:endParaRPr lang="en-CA" sz="1200" u="none" kern="1200" dirty="0" smtClean="0">
              <a:solidFill>
                <a:schemeClr val="tx1"/>
              </a:solidFill>
              <a:effectLst/>
              <a:latin typeface="+mn-lt"/>
              <a:ea typeface="+mn-ea"/>
              <a:cs typeface="+mn-cs"/>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1084D25B-73A5-43C6-89F3-72B02660AE38}" type="slidenum">
              <a:rPr lang="en-US" smtClean="0"/>
              <a:pPr/>
              <a:t>9</a:t>
            </a:fld>
            <a:endParaRPr lang="en-US" dirty="0"/>
          </a:p>
        </p:txBody>
      </p:sp>
    </p:spTree>
    <p:extLst>
      <p:ext uri="{BB962C8B-B14F-4D97-AF65-F5344CB8AC3E}">
        <p14:creationId xmlns:p14="http://schemas.microsoft.com/office/powerpoint/2010/main" val="350749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p>
            <a:endParaRPr lang="en-US" dirty="0"/>
          </a:p>
        </p:txBody>
      </p:sp>
      <p:sp>
        <p:nvSpPr>
          <p:cNvPr id="9" name="Rectangle 8"/>
          <p:cNvSpPr/>
          <p:nvPr userDrawn="1"/>
        </p:nvSpPr>
        <p:spPr>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4"/>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684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smtClean="0"/>
              <a:t>	</a:t>
            </a:r>
            <a:endParaRPr lang="en-US" dirty="0"/>
          </a:p>
        </p:txBody>
      </p:sp>
    </p:spTree>
    <p:extLst>
      <p:ext uri="{BB962C8B-B14F-4D97-AF65-F5344CB8AC3E}">
        <p14:creationId xmlns:p14="http://schemas.microsoft.com/office/powerpoint/2010/main" val="5401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endParaRPr lang="en-US" dirty="0"/>
          </a:p>
        </p:txBody>
      </p:sp>
      <p:sp>
        <p:nvSpPr>
          <p:cNvPr id="7" name="Slide Number Placeholder 5"/>
          <p:cNvSpPr>
            <a:spLocks noGrp="1"/>
          </p:cNvSpPr>
          <p:nvPr>
            <p:ph type="sldNum" sz="quarter" idx="4"/>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endParaRPr lang="en-US" dirty="0"/>
          </a:p>
        </p:txBody>
      </p:sp>
      <p:sp>
        <p:nvSpPr>
          <p:cNvPr id="5" name="Slide Number Placeholder 5"/>
          <p:cNvSpPr>
            <a:spLocks noGrp="1"/>
          </p:cNvSpPr>
          <p:nvPr>
            <p:ph type="sldNum" sz="quarter" idx="4"/>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spTree>
    <p:extLst>
      <p:ext uri="{BB962C8B-B14F-4D97-AF65-F5344CB8AC3E}">
        <p14:creationId xmlns:p14="http://schemas.microsoft.com/office/powerpoint/2010/main" val="299047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endParaRPr lang="en-US" dirty="0"/>
          </a:p>
        </p:txBody>
      </p:sp>
      <p:cxnSp>
        <p:nvCxnSpPr>
          <p:cNvPr id="8" name="Straight Connector 7"/>
          <p:cNvCxnSpPr/>
          <p:nvPr userDrawn="1"/>
        </p:nvCxnSpPr>
        <p:spPr>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8200074" y="190333"/>
            <a:ext cx="393654" cy="253480"/>
            <a:chOff x="6258192" y="2164972"/>
            <a:chExt cx="602756" cy="388124"/>
          </a:xfrm>
        </p:grpSpPr>
        <p:cxnSp>
          <p:nvCxnSpPr>
            <p:cNvPr id="10" name="Straight Connector 9"/>
            <p:cNvCxnSpPr/>
            <p:nvPr/>
          </p:nvCxnSpPr>
          <p:spPr>
            <a:xfrm>
              <a:off x="6857773" y="2164972"/>
              <a:ext cx="0" cy="388124"/>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556747" y="2199387"/>
              <a:ext cx="301026" cy="353709"/>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268479" y="2199387"/>
              <a:ext cx="294647" cy="353709"/>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268479" y="2164972"/>
              <a:ext cx="0" cy="388124"/>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258192" y="2553096"/>
              <a:ext cx="60275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563126" y="2164972"/>
              <a:ext cx="294647" cy="353709"/>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268479" y="2164972"/>
              <a:ext cx="297884" cy="356668"/>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5"/>
          <p:cNvSpPr>
            <a:spLocks noGrp="1"/>
          </p:cNvSpPr>
          <p:nvPr>
            <p:ph type="sldNum" sz="quarter" idx="4"/>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spTree>
    <p:extLst>
      <p:ext uri="{BB962C8B-B14F-4D97-AF65-F5344CB8AC3E}">
        <p14:creationId xmlns:p14="http://schemas.microsoft.com/office/powerpoint/2010/main" val="1182919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0300"/>
            <a:ext cx="2133600" cy="273844"/>
          </a:xfrm>
          <a:prstGeom prst="rect">
            <a:avLst/>
          </a:prstGeom>
        </p:spPr>
        <p:txBody>
          <a:bodyPr/>
          <a:lstStyle/>
          <a:p>
            <a:endParaRPr lang="en-US" dirty="0"/>
          </a:p>
        </p:txBody>
      </p:sp>
      <p:sp>
        <p:nvSpPr>
          <p:cNvPr id="8" name="Slide Number Placeholder 5"/>
          <p:cNvSpPr>
            <a:spLocks noGrp="1"/>
          </p:cNvSpPr>
          <p:nvPr>
            <p:ph type="sldNum" sz="quarter" idx="4"/>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spTree>
    <p:extLst>
      <p:ext uri="{BB962C8B-B14F-4D97-AF65-F5344CB8AC3E}">
        <p14:creationId xmlns:p14="http://schemas.microsoft.com/office/powerpoint/2010/main" val="571863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endParaRPr lang="en-US" dirty="0"/>
          </a:p>
        </p:txBody>
      </p:sp>
      <p:sp>
        <p:nvSpPr>
          <p:cNvPr id="10" name="Slide Number Placeholder 5"/>
          <p:cNvSpPr>
            <a:spLocks noGrp="1"/>
          </p:cNvSpPr>
          <p:nvPr>
            <p:ph type="sldNum" sz="quarter" idx="11"/>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spTree>
    <p:extLst>
      <p:ext uri="{BB962C8B-B14F-4D97-AF65-F5344CB8AC3E}">
        <p14:creationId xmlns:p14="http://schemas.microsoft.com/office/powerpoint/2010/main" val="1333726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9464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8839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4"/>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spTree>
    <p:extLst>
      <p:ext uri="{BB962C8B-B14F-4D97-AF65-F5344CB8AC3E}">
        <p14:creationId xmlns:p14="http://schemas.microsoft.com/office/powerpoint/2010/main" val="3476483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619297" y="4723820"/>
            <a:ext cx="3067504" cy="277300"/>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r>
              <a:rPr lang="en-US" sz="800" dirty="0" smtClean="0">
                <a:solidFill>
                  <a:srgbClr val="036E9F"/>
                </a:solidFill>
                <a:latin typeface="Arial"/>
                <a:cs typeface="Arial"/>
              </a:rPr>
              <a:t>Health and Physical Education for Educators  |  </a:t>
            </a:r>
            <a:fld id="{D60D1EDE-7116-2443-9BDD-368CE5B37660}" type="slidenum">
              <a:rPr lang="en-US" sz="1000" smtClean="0">
                <a:solidFill>
                  <a:srgbClr val="036E9F"/>
                </a:solidFill>
              </a:rPr>
              <a:pPr/>
              <a:t>‹#›</a:t>
            </a:fld>
            <a:endParaRPr lang="en-US" sz="1000" dirty="0">
              <a:solidFill>
                <a:srgbClr val="036E9F"/>
              </a:solidFill>
            </a:endParaRPr>
          </a:p>
        </p:txBody>
      </p:sp>
      <p:grpSp>
        <p:nvGrpSpPr>
          <p:cNvPr id="27" name="Group 26"/>
          <p:cNvGrpSpPr/>
          <p:nvPr userDrawn="1"/>
        </p:nvGrpSpPr>
        <p:grpSpPr>
          <a:xfrm>
            <a:off x="4318696" y="4720365"/>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Lst>
  <p:timing>
    <p:tnLst>
      <p:par>
        <p:cTn id="1" dur="indefinite" restart="never" nodeType="tmRoot"/>
      </p:par>
    </p:tnLst>
  </p:timing>
  <p:hf hdr="0" dt="0"/>
  <p:txStyles>
    <p:titleStyle>
      <a:lvl1pPr algn="l" defTabSz="457200" rtl="0" eaLnBrk="1" latinLnBrk="0" hangingPunct="1">
        <a:spcBef>
          <a:spcPct val="0"/>
        </a:spcBef>
        <a:buNone/>
        <a:defRPr sz="1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www.edu.gov.on.ca/eng/curriculum/elementary/HPEguideRev.pd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ontario.ca/HPE" TargetMode="External"/><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edugains.ca/newsite/curriculum/" TargetMode="External"/><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www.sieccan.org/" TargetMode="External"/><Relationship Id="rId5" Type="http://schemas.openxmlformats.org/officeDocument/2006/relationships/hyperlink" Target="http://www.iceont.ca/" TargetMode="External"/><Relationship Id="rId10" Type="http://schemas.openxmlformats.org/officeDocument/2006/relationships/image" Target="../media/image38.png"/><Relationship Id="rId4" Type="http://schemas.openxmlformats.org/officeDocument/2006/relationships/hyperlink" Target="http://teachingtools.ophea.net/" TargetMode="External"/><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2"/>
            <a:ext cx="9144000" cy="5143501"/>
          </a:xfrm>
          <a:prstGeom prst="rect">
            <a:avLst/>
          </a:prstGeom>
          <a:solidFill>
            <a:schemeClr val="bg2">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645909" y="793297"/>
            <a:ext cx="7772400" cy="1101725"/>
          </a:xfrm>
        </p:spPr>
        <p:txBody>
          <a:bodyPr>
            <a:normAutofit fontScale="90000"/>
          </a:bodyPr>
          <a:lstStyle/>
          <a:p>
            <a:pPr algn="ctr"/>
            <a:r>
              <a:rPr lang="en-US" sz="2800" b="0" dirty="0">
                <a:solidFill>
                  <a:srgbClr val="02283A"/>
                </a:solidFill>
              </a:rPr>
              <a:t>The 2015 Health and Physical Education </a:t>
            </a:r>
            <a:r>
              <a:rPr lang="en-US" sz="2800" b="0" dirty="0" smtClean="0">
                <a:solidFill>
                  <a:srgbClr val="02283A"/>
                </a:solidFill>
              </a:rPr>
              <a:t>Curriculum</a:t>
            </a:r>
            <a:r>
              <a:rPr lang="en-US" sz="2800" b="0" dirty="0">
                <a:solidFill>
                  <a:srgbClr val="02283A"/>
                </a:solidFill>
              </a:rPr>
              <a:t/>
            </a:r>
            <a:br>
              <a:rPr lang="en-US" sz="2800" b="0" dirty="0">
                <a:solidFill>
                  <a:srgbClr val="02283A"/>
                </a:solidFill>
              </a:rPr>
            </a:br>
            <a:r>
              <a:rPr lang="en-US" sz="2200" b="0" dirty="0">
                <a:solidFill>
                  <a:srgbClr val="02283A"/>
                </a:solidFill>
              </a:rPr>
              <a:t>Overview for Educators</a:t>
            </a:r>
            <a:endParaRPr lang="en-US" sz="2800" b="0" dirty="0">
              <a:solidFill>
                <a:srgbClr val="02283A"/>
              </a:solidFill>
            </a:endParaRPr>
          </a:p>
        </p:txBody>
      </p:sp>
      <p:sp>
        <p:nvSpPr>
          <p:cNvPr id="9" name="Oval 8"/>
          <p:cNvSpPr>
            <a:spLocks noChangeAspect="1"/>
          </p:cNvSpPr>
          <p:nvPr/>
        </p:nvSpPr>
        <p:spPr>
          <a:xfrm>
            <a:off x="2557652" y="2260514"/>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a:spLocks noChangeAspect="1"/>
          </p:cNvSpPr>
          <p:nvPr/>
        </p:nvSpPr>
        <p:spPr>
          <a:xfrm>
            <a:off x="4009262" y="2260514"/>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9"/>
          <p:cNvSpPr>
            <a:spLocks noEditPoints="1"/>
          </p:cNvSpPr>
          <p:nvPr/>
        </p:nvSpPr>
        <p:spPr bwMode="auto">
          <a:xfrm>
            <a:off x="4386104" y="2632904"/>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5" name="Oval 14"/>
          <p:cNvSpPr>
            <a:spLocks noChangeAspect="1"/>
          </p:cNvSpPr>
          <p:nvPr/>
        </p:nvSpPr>
        <p:spPr>
          <a:xfrm>
            <a:off x="5460872" y="2260514"/>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6912482" y="2260514"/>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reeform 154"/>
          <p:cNvSpPr>
            <a:spLocks noEditPoints="1"/>
          </p:cNvSpPr>
          <p:nvPr/>
        </p:nvSpPr>
        <p:spPr bwMode="auto">
          <a:xfrm>
            <a:off x="7281673" y="2665290"/>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1" name="Oval 20"/>
          <p:cNvSpPr>
            <a:spLocks noChangeAspect="1"/>
          </p:cNvSpPr>
          <p:nvPr/>
        </p:nvSpPr>
        <p:spPr>
          <a:xfrm>
            <a:off x="1106042" y="2260514"/>
            <a:ext cx="1122808" cy="11228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openbook.emf" title="open book"/>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6910" y="2652243"/>
            <a:ext cx="407040" cy="362311"/>
          </a:xfrm>
          <a:prstGeom prst="rect">
            <a:avLst/>
          </a:prstGeom>
        </p:spPr>
      </p:pic>
      <p:pic>
        <p:nvPicPr>
          <p:cNvPr id="25" name="Picture 24" descr="heart.emf" title="heart"/>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9778" y="2665290"/>
            <a:ext cx="441589" cy="362329"/>
          </a:xfrm>
          <a:prstGeom prst="rect">
            <a:avLst/>
          </a:prstGeom>
        </p:spPr>
      </p:pic>
      <p:pic>
        <p:nvPicPr>
          <p:cNvPr id="26" name="Picture 25" descr="men_arrow.emf" title="man with arrow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07071" y="2514088"/>
            <a:ext cx="453268" cy="580404"/>
          </a:xfrm>
          <a:prstGeom prst="rect">
            <a:avLst/>
          </a:prstGeom>
        </p:spPr>
      </p:pic>
      <p:pic>
        <p:nvPicPr>
          <p:cNvPr id="5" name="Picture 4" title="OPC logo"/>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85230" y="4343370"/>
            <a:ext cx="1367084" cy="680504"/>
          </a:xfrm>
          <a:prstGeom prst="rect">
            <a:avLst/>
          </a:prstGeom>
        </p:spPr>
      </p:pic>
    </p:spTree>
    <p:extLst>
      <p:ext uri="{BB962C8B-B14F-4D97-AF65-F5344CB8AC3E}">
        <p14:creationId xmlns:p14="http://schemas.microsoft.com/office/powerpoint/2010/main" val="152098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2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4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7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9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11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22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250"/>
                                        <p:tgtEl>
                                          <p:spTgt spid="2"/>
                                        </p:tgtEl>
                                      </p:cBhvr>
                                    </p:animEffect>
                                  </p:childTnLst>
                                </p:cTn>
                              </p:par>
                              <p:par>
                                <p:cTn id="43" presetID="10" presetClass="entr" presetSubtype="0" fill="hold" nodeType="withEffect">
                                  <p:stCondLst>
                                    <p:cond delay="300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animBg="1"/>
      <p:bldP spid="13" grpId="0" animBg="1"/>
      <p:bldP spid="15" grpId="0" animBg="1"/>
      <p:bldP spid="18" grpId="0" animBg="1"/>
      <p:bldP spid="19"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130723"/>
            <a:ext cx="8237564" cy="356085"/>
          </a:xfrm>
        </p:spPr>
        <p:txBody>
          <a:bodyPr>
            <a:noAutofit/>
          </a:bodyPr>
          <a:lstStyle/>
          <a:p>
            <a:r>
              <a:rPr lang="en-CA" sz="2400" dirty="0">
                <a:solidFill>
                  <a:schemeClr val="bg2">
                    <a:lumMod val="25000"/>
                  </a:schemeClr>
                </a:solidFill>
              </a:rPr>
              <a:t>Key Change: Healthy Relationships and </a:t>
            </a:r>
            <a:r>
              <a:rPr lang="en-CA" sz="2400" dirty="0" smtClean="0">
                <a:solidFill>
                  <a:schemeClr val="bg2">
                    <a:lumMod val="25000"/>
                  </a:schemeClr>
                </a:solidFill>
              </a:rPr>
              <a:t>Consent</a:t>
            </a:r>
            <a:endParaRPr lang="en-US" sz="2400" dirty="0">
              <a:solidFill>
                <a:schemeClr val="bg2">
                  <a:lumMod val="25000"/>
                </a:schemeClr>
              </a:solidFill>
            </a:endParaRPr>
          </a:p>
        </p:txBody>
      </p:sp>
      <p:sp>
        <p:nvSpPr>
          <p:cNvPr id="4" name="TextBox 3"/>
          <p:cNvSpPr txBox="1"/>
          <p:nvPr/>
        </p:nvSpPr>
        <p:spPr>
          <a:xfrm>
            <a:off x="640761" y="1567074"/>
            <a:ext cx="7921720" cy="1692771"/>
          </a:xfrm>
          <a:prstGeom prst="rect">
            <a:avLst/>
          </a:prstGeom>
          <a:noFill/>
        </p:spPr>
        <p:txBody>
          <a:bodyPr wrap="square" rtlCol="0">
            <a:spAutoFit/>
          </a:bodyPr>
          <a:lstStyle/>
          <a:p>
            <a:pPr>
              <a:lnSpc>
                <a:spcPct val="130000"/>
              </a:lnSpc>
            </a:pPr>
            <a:r>
              <a:rPr lang="en-CA" sz="1600" b="1" dirty="0" smtClean="0">
                <a:solidFill>
                  <a:srgbClr val="045174"/>
                </a:solidFill>
                <a:latin typeface="Arial"/>
              </a:rPr>
              <a:t>Young </a:t>
            </a:r>
            <a:r>
              <a:rPr lang="en-CA" sz="1600" b="1" dirty="0">
                <a:solidFill>
                  <a:srgbClr val="045174"/>
                </a:solidFill>
                <a:latin typeface="Arial"/>
              </a:rPr>
              <a:t>children </a:t>
            </a:r>
            <a:r>
              <a:rPr lang="en-CA" sz="1600" b="1" dirty="0" smtClean="0">
                <a:solidFill>
                  <a:srgbClr val="045174"/>
                </a:solidFill>
                <a:latin typeface="Arial"/>
              </a:rPr>
              <a:t>learn:</a:t>
            </a:r>
          </a:p>
          <a:p>
            <a:pPr marL="285750" indent="-285750">
              <a:lnSpc>
                <a:spcPct val="130000"/>
              </a:lnSpc>
              <a:buFont typeface="Arial" panose="020B0604020202020204" pitchFamily="34" charset="0"/>
              <a:buChar char="•"/>
            </a:pPr>
            <a:r>
              <a:rPr lang="en-CA" sz="1600" dirty="0" smtClean="0">
                <a:solidFill>
                  <a:schemeClr val="tx1">
                    <a:lumMod val="65000"/>
                    <a:lumOff val="35000"/>
                  </a:schemeClr>
                </a:solidFill>
                <a:latin typeface="Arial"/>
              </a:rPr>
              <a:t>Refusal </a:t>
            </a:r>
            <a:r>
              <a:rPr lang="en-CA" sz="1600" dirty="0">
                <a:solidFill>
                  <a:schemeClr val="tx1">
                    <a:lumMod val="65000"/>
                    <a:lumOff val="35000"/>
                  </a:schemeClr>
                </a:solidFill>
                <a:latin typeface="Arial"/>
              </a:rPr>
              <a:t>skills and </a:t>
            </a:r>
            <a:r>
              <a:rPr lang="en-CA" sz="1600" dirty="0" smtClean="0">
                <a:solidFill>
                  <a:schemeClr val="tx1">
                    <a:lumMod val="65000"/>
                    <a:lumOff val="35000"/>
                  </a:schemeClr>
                </a:solidFill>
                <a:latin typeface="Arial"/>
              </a:rPr>
              <a:t>to </a:t>
            </a:r>
            <a:r>
              <a:rPr lang="en-CA" sz="1600" dirty="0">
                <a:solidFill>
                  <a:schemeClr val="tx1">
                    <a:lumMod val="65000"/>
                    <a:lumOff val="35000"/>
                  </a:schemeClr>
                </a:solidFill>
                <a:latin typeface="Arial"/>
              </a:rPr>
              <a:t>stand up for </a:t>
            </a:r>
            <a:r>
              <a:rPr lang="en-CA" sz="1600" dirty="0" smtClean="0">
                <a:solidFill>
                  <a:schemeClr val="tx1">
                    <a:lumMod val="65000"/>
                    <a:lumOff val="35000"/>
                  </a:schemeClr>
                </a:solidFill>
                <a:latin typeface="Arial"/>
              </a:rPr>
              <a:t>themselves</a:t>
            </a:r>
            <a:endParaRPr lang="en-CA" sz="1600" dirty="0">
              <a:solidFill>
                <a:schemeClr val="tx1">
                  <a:lumMod val="65000"/>
                  <a:lumOff val="35000"/>
                </a:schemeClr>
              </a:solidFill>
              <a:latin typeface="Arial"/>
            </a:endParaRPr>
          </a:p>
          <a:p>
            <a:pPr marL="285750" indent="-285750">
              <a:lnSpc>
                <a:spcPct val="130000"/>
              </a:lnSpc>
              <a:buFont typeface="Arial" panose="020B0604020202020204" pitchFamily="34" charset="0"/>
              <a:buChar char="•"/>
            </a:pPr>
            <a:r>
              <a:rPr lang="en-CA" sz="1600" dirty="0" smtClean="0">
                <a:solidFill>
                  <a:schemeClr val="tx1">
                    <a:lumMod val="65000"/>
                    <a:lumOff val="35000"/>
                  </a:schemeClr>
                </a:solidFill>
                <a:latin typeface="Arial"/>
              </a:rPr>
              <a:t>To </a:t>
            </a:r>
            <a:r>
              <a:rPr lang="en-CA" sz="1600" dirty="0">
                <a:solidFill>
                  <a:schemeClr val="tx1">
                    <a:lumMod val="65000"/>
                    <a:lumOff val="35000"/>
                  </a:schemeClr>
                </a:solidFill>
                <a:latin typeface="Arial"/>
              </a:rPr>
              <a:t>listen to </a:t>
            </a:r>
            <a:r>
              <a:rPr lang="en-CA" sz="1600" dirty="0" smtClean="0">
                <a:solidFill>
                  <a:schemeClr val="tx1">
                    <a:lumMod val="65000"/>
                    <a:lumOff val="35000"/>
                  </a:schemeClr>
                </a:solidFill>
                <a:latin typeface="Arial"/>
              </a:rPr>
              <a:t>others and show respect</a:t>
            </a:r>
            <a:endParaRPr lang="en-CA" sz="1600" strike="sngStrike" dirty="0">
              <a:solidFill>
                <a:schemeClr val="tx1">
                  <a:lumMod val="65000"/>
                  <a:lumOff val="35000"/>
                </a:schemeClr>
              </a:solidFill>
              <a:latin typeface="Arial"/>
            </a:endParaRPr>
          </a:p>
          <a:p>
            <a:pPr marL="285750" indent="-285750">
              <a:lnSpc>
                <a:spcPct val="130000"/>
              </a:lnSpc>
              <a:buFont typeface="Arial" panose="020B0604020202020204" pitchFamily="34" charset="0"/>
              <a:buChar char="•"/>
            </a:pPr>
            <a:r>
              <a:rPr lang="en-CA" sz="1600" dirty="0" smtClean="0">
                <a:solidFill>
                  <a:schemeClr val="tx1">
                    <a:lumMod val="65000"/>
                    <a:lumOff val="35000"/>
                  </a:schemeClr>
                </a:solidFill>
                <a:latin typeface="Arial"/>
              </a:rPr>
              <a:t>To </a:t>
            </a:r>
            <a:r>
              <a:rPr lang="en-CA" sz="1600" dirty="0">
                <a:solidFill>
                  <a:schemeClr val="tx1">
                    <a:lumMod val="65000"/>
                    <a:lumOff val="35000"/>
                  </a:schemeClr>
                </a:solidFill>
                <a:latin typeface="Arial"/>
              </a:rPr>
              <a:t>take responsibility for not causing harm to others in age-appropriate </a:t>
            </a:r>
            <a:r>
              <a:rPr lang="en-CA" sz="1600" dirty="0" smtClean="0">
                <a:solidFill>
                  <a:schemeClr val="tx1">
                    <a:lumMod val="65000"/>
                    <a:lumOff val="35000"/>
                  </a:schemeClr>
                </a:solidFill>
                <a:latin typeface="Arial"/>
              </a:rPr>
              <a:t/>
            </a:r>
            <a:br>
              <a:rPr lang="en-CA" sz="1600" dirty="0" smtClean="0">
                <a:solidFill>
                  <a:schemeClr val="tx1">
                    <a:lumMod val="65000"/>
                    <a:lumOff val="35000"/>
                  </a:schemeClr>
                </a:solidFill>
                <a:latin typeface="Arial"/>
              </a:rPr>
            </a:br>
            <a:r>
              <a:rPr lang="en-CA" sz="1600" dirty="0" smtClean="0">
                <a:solidFill>
                  <a:schemeClr val="tx1">
                    <a:lumMod val="65000"/>
                    <a:lumOff val="35000"/>
                  </a:schemeClr>
                </a:solidFill>
                <a:latin typeface="Arial"/>
              </a:rPr>
              <a:t>settings </a:t>
            </a:r>
            <a:r>
              <a:rPr lang="en-CA" sz="1600" dirty="0">
                <a:solidFill>
                  <a:schemeClr val="tx1">
                    <a:lumMod val="65000"/>
                    <a:lumOff val="35000"/>
                  </a:schemeClr>
                </a:solidFill>
                <a:latin typeface="Arial"/>
              </a:rPr>
              <a:t>such as </a:t>
            </a:r>
            <a:r>
              <a:rPr lang="en-CA" sz="1600" dirty="0" smtClean="0">
                <a:solidFill>
                  <a:schemeClr val="tx1">
                    <a:lumMod val="65000"/>
                    <a:lumOff val="35000"/>
                  </a:schemeClr>
                </a:solidFill>
                <a:latin typeface="Arial"/>
              </a:rPr>
              <a:t>at </a:t>
            </a:r>
            <a:r>
              <a:rPr lang="en-CA" sz="1600" dirty="0">
                <a:solidFill>
                  <a:schemeClr val="tx1">
                    <a:lumMod val="65000"/>
                    <a:lumOff val="35000"/>
                  </a:schemeClr>
                </a:solidFill>
                <a:latin typeface="Arial"/>
              </a:rPr>
              <a:t>play or in the </a:t>
            </a:r>
            <a:r>
              <a:rPr lang="en-CA" sz="1600" dirty="0" smtClean="0">
                <a:solidFill>
                  <a:schemeClr val="tx1">
                    <a:lumMod val="65000"/>
                    <a:lumOff val="35000"/>
                  </a:schemeClr>
                </a:solidFill>
                <a:latin typeface="Arial"/>
              </a:rPr>
              <a:t>schoolyard</a:t>
            </a:r>
            <a:endParaRPr lang="en-CA" sz="1600" dirty="0">
              <a:solidFill>
                <a:schemeClr val="tx1">
                  <a:lumMod val="65000"/>
                  <a:lumOff val="35000"/>
                </a:schemeClr>
              </a:solidFill>
              <a:latin typeface="Arial"/>
            </a:endParaRPr>
          </a:p>
        </p:txBody>
      </p:sp>
      <p:sp>
        <p:nvSpPr>
          <p:cNvPr id="3" name="Slide Number Placeholder 2"/>
          <p:cNvSpPr>
            <a:spLocks noGrp="1"/>
          </p:cNvSpPr>
          <p:nvPr>
            <p:ph type="sldNum" sz="quarter" idx="4"/>
          </p:nvPr>
        </p:nvSpPr>
        <p:spPr>
          <a:xfrm>
            <a:off x="5619297" y="4723820"/>
            <a:ext cx="3067504" cy="277300"/>
          </a:xfrm>
        </p:spPr>
        <p:txBody>
          <a:bodyPr/>
          <a:lstStyle/>
          <a:p>
            <a:fld id="{D60D1EDE-7116-2443-9BDD-368CE5B37660}" type="slidenum">
              <a:rPr lang="en-US" smtClean="0"/>
              <a:pPr/>
              <a:t>10</a:t>
            </a:fld>
            <a:endParaRPr lang="en-US" dirty="0"/>
          </a:p>
        </p:txBody>
      </p:sp>
    </p:spTree>
    <p:extLst>
      <p:ext uri="{BB962C8B-B14F-4D97-AF65-F5344CB8AC3E}">
        <p14:creationId xmlns:p14="http://schemas.microsoft.com/office/powerpoint/2010/main" val="261193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130723"/>
            <a:ext cx="8237564" cy="356085"/>
          </a:xfrm>
        </p:spPr>
        <p:txBody>
          <a:bodyPr>
            <a:noAutofit/>
          </a:bodyPr>
          <a:lstStyle/>
          <a:p>
            <a:r>
              <a:rPr lang="en-CA" sz="2400" dirty="0">
                <a:solidFill>
                  <a:schemeClr val="bg2">
                    <a:lumMod val="25000"/>
                  </a:schemeClr>
                </a:solidFill>
              </a:rPr>
              <a:t>Key Change: Healthy Relationships and </a:t>
            </a:r>
            <a:r>
              <a:rPr lang="en-CA" sz="2400" dirty="0" smtClean="0">
                <a:solidFill>
                  <a:schemeClr val="bg2">
                    <a:lumMod val="25000"/>
                  </a:schemeClr>
                </a:solidFill>
              </a:rPr>
              <a:t>Consent</a:t>
            </a:r>
            <a:endParaRPr lang="en-US" sz="2400" dirty="0">
              <a:solidFill>
                <a:schemeClr val="bg2">
                  <a:lumMod val="25000"/>
                </a:schemeClr>
              </a:solidFill>
            </a:endParaRPr>
          </a:p>
        </p:txBody>
      </p:sp>
      <p:sp>
        <p:nvSpPr>
          <p:cNvPr id="4" name="TextBox 3"/>
          <p:cNvSpPr txBox="1"/>
          <p:nvPr/>
        </p:nvSpPr>
        <p:spPr>
          <a:xfrm>
            <a:off x="624886" y="1348686"/>
            <a:ext cx="7709489" cy="2653034"/>
          </a:xfrm>
          <a:prstGeom prst="rect">
            <a:avLst/>
          </a:prstGeom>
          <a:noFill/>
        </p:spPr>
        <p:txBody>
          <a:bodyPr wrap="square" rtlCol="0">
            <a:spAutoFit/>
          </a:bodyPr>
          <a:lstStyle/>
          <a:p>
            <a:pPr>
              <a:lnSpc>
                <a:spcPct val="130000"/>
              </a:lnSpc>
            </a:pPr>
            <a:r>
              <a:rPr lang="en-CA" sz="1600" b="1" dirty="0" smtClean="0">
                <a:solidFill>
                  <a:srgbClr val="045174"/>
                </a:solidFill>
                <a:latin typeface="Arial"/>
                <a:cs typeface="Arial"/>
              </a:rPr>
              <a:t>Older students learn: </a:t>
            </a:r>
          </a:p>
          <a:p>
            <a:pPr marL="266700" indent="-266700">
              <a:lnSpc>
                <a:spcPct val="130000"/>
              </a:lnSpc>
              <a:buFont typeface="Arial" panose="020B0604020202020204" pitchFamily="34" charset="0"/>
              <a:buChar char="•"/>
            </a:pPr>
            <a:r>
              <a:rPr lang="en-CA" sz="1600" dirty="0" smtClean="0">
                <a:solidFill>
                  <a:schemeClr val="tx1">
                    <a:lumMod val="65000"/>
                    <a:lumOff val="35000"/>
                  </a:schemeClr>
                </a:solidFill>
                <a:latin typeface="Arial"/>
                <a:cs typeface="Arial"/>
              </a:rPr>
              <a:t>What </a:t>
            </a:r>
            <a:r>
              <a:rPr lang="en-CA" sz="1600" dirty="0">
                <a:solidFill>
                  <a:schemeClr val="tx1">
                    <a:lumMod val="65000"/>
                    <a:lumOff val="35000"/>
                  </a:schemeClr>
                </a:solidFill>
                <a:latin typeface="Arial"/>
                <a:cs typeface="Arial"/>
              </a:rPr>
              <a:t>respect, healthy </a:t>
            </a:r>
            <a:r>
              <a:rPr lang="en-CA" sz="1600" dirty="0" smtClean="0">
                <a:solidFill>
                  <a:schemeClr val="tx1">
                    <a:lumMod val="65000"/>
                    <a:lumOff val="35000"/>
                  </a:schemeClr>
                </a:solidFill>
                <a:latin typeface="Arial"/>
                <a:cs typeface="Arial"/>
              </a:rPr>
              <a:t>relationships </a:t>
            </a:r>
            <a:r>
              <a:rPr lang="en-CA" sz="1600" dirty="0">
                <a:solidFill>
                  <a:schemeClr val="tx1">
                    <a:lumMod val="65000"/>
                    <a:lumOff val="35000"/>
                  </a:schemeClr>
                </a:solidFill>
                <a:latin typeface="Arial"/>
                <a:cs typeface="Arial"/>
              </a:rPr>
              <a:t>and </a:t>
            </a:r>
            <a:r>
              <a:rPr lang="en-CA" sz="1600" dirty="0" smtClean="0">
                <a:solidFill>
                  <a:schemeClr val="tx1">
                    <a:lumMod val="65000"/>
                    <a:lumOff val="35000"/>
                  </a:schemeClr>
                </a:solidFill>
                <a:latin typeface="Arial"/>
                <a:cs typeface="Arial"/>
              </a:rPr>
              <a:t>consent “</a:t>
            </a:r>
            <a:r>
              <a:rPr lang="en-CA" sz="1600" dirty="0">
                <a:solidFill>
                  <a:schemeClr val="tx1">
                    <a:lumMod val="65000"/>
                    <a:lumOff val="35000"/>
                  </a:schemeClr>
                </a:solidFill>
                <a:latin typeface="Arial"/>
                <a:cs typeface="Arial"/>
              </a:rPr>
              <a:t>look like</a:t>
            </a:r>
            <a:r>
              <a:rPr lang="en-CA" sz="1600" dirty="0" smtClean="0">
                <a:solidFill>
                  <a:schemeClr val="tx1">
                    <a:lumMod val="65000"/>
                    <a:lumOff val="35000"/>
                  </a:schemeClr>
                </a:solidFill>
                <a:latin typeface="Arial"/>
                <a:cs typeface="Arial"/>
              </a:rPr>
              <a:t>”</a:t>
            </a:r>
          </a:p>
          <a:p>
            <a:pPr marL="266700" indent="-266700">
              <a:lnSpc>
                <a:spcPct val="130000"/>
              </a:lnSpc>
              <a:buFont typeface="Arial" panose="020B0604020202020204" pitchFamily="34" charset="0"/>
              <a:buChar char="•"/>
            </a:pPr>
            <a:r>
              <a:rPr lang="en-CA" sz="1600" dirty="0">
                <a:solidFill>
                  <a:schemeClr val="tx1">
                    <a:lumMod val="65000"/>
                    <a:lumOff val="35000"/>
                  </a:schemeClr>
                </a:solidFill>
                <a:latin typeface="Arial"/>
                <a:cs typeface="Arial"/>
              </a:rPr>
              <a:t>T</a:t>
            </a:r>
            <a:r>
              <a:rPr lang="en-CA" sz="1600" dirty="0" smtClean="0">
                <a:solidFill>
                  <a:schemeClr val="tx1">
                    <a:lumMod val="65000"/>
                    <a:lumOff val="35000"/>
                  </a:schemeClr>
                </a:solidFill>
                <a:latin typeface="Arial"/>
                <a:cs typeface="Arial"/>
              </a:rPr>
              <a:t>he </a:t>
            </a:r>
            <a:r>
              <a:rPr lang="en-CA" sz="1600" dirty="0">
                <a:solidFill>
                  <a:schemeClr val="tx1">
                    <a:lumMod val="65000"/>
                    <a:lumOff val="35000"/>
                  </a:schemeClr>
                </a:solidFill>
                <a:latin typeface="Arial"/>
                <a:cs typeface="Arial"/>
              </a:rPr>
              <a:t>legal, social and emotional consequences of not understanding and </a:t>
            </a:r>
            <a:r>
              <a:rPr lang="en-CA" sz="1600" dirty="0" smtClean="0">
                <a:solidFill>
                  <a:schemeClr val="tx1">
                    <a:lumMod val="65000"/>
                    <a:lumOff val="35000"/>
                  </a:schemeClr>
                </a:solidFill>
                <a:latin typeface="Arial"/>
                <a:cs typeface="Arial"/>
              </a:rPr>
              <a:t>paying attention </a:t>
            </a:r>
            <a:r>
              <a:rPr lang="en-CA" sz="1600" dirty="0">
                <a:solidFill>
                  <a:schemeClr val="tx1">
                    <a:lumMod val="65000"/>
                    <a:lumOff val="35000"/>
                  </a:schemeClr>
                </a:solidFill>
                <a:latin typeface="Arial"/>
                <a:cs typeface="Arial"/>
              </a:rPr>
              <a:t>to </a:t>
            </a:r>
            <a:r>
              <a:rPr lang="en-CA" sz="1600" dirty="0" smtClean="0">
                <a:solidFill>
                  <a:schemeClr val="tx1">
                    <a:lumMod val="65000"/>
                    <a:lumOff val="35000"/>
                  </a:schemeClr>
                </a:solidFill>
                <a:latin typeface="Arial"/>
                <a:cs typeface="Arial"/>
              </a:rPr>
              <a:t>consent</a:t>
            </a:r>
          </a:p>
          <a:p>
            <a:pPr marL="266700" indent="-266700">
              <a:lnSpc>
                <a:spcPct val="130000"/>
              </a:lnSpc>
              <a:buFont typeface="Arial" panose="020B0604020202020204" pitchFamily="34" charset="0"/>
              <a:buChar char="•"/>
            </a:pPr>
            <a:r>
              <a:rPr lang="en-CA" sz="1600" dirty="0">
                <a:solidFill>
                  <a:schemeClr val="tx1">
                    <a:lumMod val="65000"/>
                    <a:lumOff val="35000"/>
                  </a:schemeClr>
                </a:solidFill>
                <a:latin typeface="Arial"/>
                <a:cs typeface="Arial"/>
              </a:rPr>
              <a:t>H</a:t>
            </a:r>
            <a:r>
              <a:rPr lang="en-CA" sz="1600" dirty="0" smtClean="0">
                <a:solidFill>
                  <a:schemeClr val="tx1">
                    <a:lumMod val="65000"/>
                    <a:lumOff val="35000"/>
                  </a:schemeClr>
                </a:solidFill>
                <a:latin typeface="Arial"/>
                <a:cs typeface="Arial"/>
              </a:rPr>
              <a:t>ow </a:t>
            </a:r>
            <a:r>
              <a:rPr lang="en-CA" sz="1600" dirty="0">
                <a:solidFill>
                  <a:schemeClr val="tx1">
                    <a:lumMod val="65000"/>
                    <a:lumOff val="35000"/>
                  </a:schemeClr>
                </a:solidFill>
                <a:latin typeface="Arial"/>
                <a:cs typeface="Arial"/>
              </a:rPr>
              <a:t>to report issues and how to get help from a caring adult or through </a:t>
            </a:r>
            <a:r>
              <a:rPr lang="en-CA" sz="1600" dirty="0" smtClean="0">
                <a:solidFill>
                  <a:schemeClr val="tx1">
                    <a:lumMod val="65000"/>
                    <a:lumOff val="35000"/>
                  </a:schemeClr>
                </a:solidFill>
                <a:latin typeface="Arial"/>
                <a:cs typeface="Arial"/>
              </a:rPr>
              <a:t>community resources </a:t>
            </a:r>
            <a:r>
              <a:rPr lang="en-CA" sz="1600" dirty="0">
                <a:solidFill>
                  <a:schemeClr val="tx1">
                    <a:lumMod val="65000"/>
                    <a:lumOff val="35000"/>
                  </a:schemeClr>
                </a:solidFill>
                <a:latin typeface="Arial"/>
                <a:cs typeface="Arial"/>
              </a:rPr>
              <a:t>(e.g., police, doctors, public health units</a:t>
            </a:r>
            <a:r>
              <a:rPr lang="en-CA" sz="1600" dirty="0" smtClean="0">
                <a:solidFill>
                  <a:schemeClr val="tx1">
                    <a:lumMod val="65000"/>
                    <a:lumOff val="35000"/>
                  </a:schemeClr>
                </a:solidFill>
                <a:latin typeface="Arial"/>
                <a:cs typeface="Arial"/>
              </a:rPr>
              <a:t>)</a:t>
            </a:r>
            <a:endParaRPr lang="en-CA" sz="1600" dirty="0">
              <a:solidFill>
                <a:schemeClr val="tx1">
                  <a:lumMod val="65000"/>
                  <a:lumOff val="35000"/>
                </a:schemeClr>
              </a:solidFill>
              <a:latin typeface="Arial"/>
              <a:cs typeface="Arial"/>
            </a:endParaRPr>
          </a:p>
          <a:p>
            <a:pPr marL="266700" indent="-266700">
              <a:lnSpc>
                <a:spcPct val="130000"/>
              </a:lnSpc>
              <a:buFont typeface="Arial" panose="020B0604020202020204" pitchFamily="34" charset="0"/>
              <a:buChar char="•"/>
            </a:pPr>
            <a:r>
              <a:rPr lang="en-CA" sz="1600" dirty="0">
                <a:solidFill>
                  <a:schemeClr val="tx1">
                    <a:lumMod val="65000"/>
                    <a:lumOff val="35000"/>
                  </a:schemeClr>
                </a:solidFill>
                <a:latin typeface="Arial"/>
                <a:cs typeface="Arial"/>
              </a:rPr>
              <a:t>That both people in a relationship need to be actively involved in giving consent in an ongoing way</a:t>
            </a:r>
          </a:p>
        </p:txBody>
      </p:sp>
      <p:sp>
        <p:nvSpPr>
          <p:cNvPr id="3" name="Slide Number Placeholder 2"/>
          <p:cNvSpPr>
            <a:spLocks noGrp="1"/>
          </p:cNvSpPr>
          <p:nvPr>
            <p:ph type="sldNum" sz="quarter" idx="4"/>
          </p:nvPr>
        </p:nvSpPr>
        <p:spPr>
          <a:xfrm>
            <a:off x="5619297" y="4723820"/>
            <a:ext cx="3067504" cy="277300"/>
          </a:xfrm>
        </p:spPr>
        <p:txBody>
          <a:bodyPr/>
          <a:lstStyle/>
          <a:p>
            <a:fld id="{D60D1EDE-7116-2443-9BDD-368CE5B37660}" type="slidenum">
              <a:rPr lang="en-US" smtClean="0"/>
              <a:pPr/>
              <a:t>11</a:t>
            </a:fld>
            <a:endParaRPr lang="en-US" dirty="0"/>
          </a:p>
        </p:txBody>
      </p:sp>
    </p:spTree>
    <p:extLst>
      <p:ext uri="{BB962C8B-B14F-4D97-AF65-F5344CB8AC3E}">
        <p14:creationId xmlns:p14="http://schemas.microsoft.com/office/powerpoint/2010/main" val="7937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447793" y="97306"/>
            <a:ext cx="8033652" cy="436225"/>
          </a:xfrm>
        </p:spPr>
        <p:txBody>
          <a:bodyPr>
            <a:noAutofit/>
          </a:bodyPr>
          <a:lstStyle/>
          <a:p>
            <a:r>
              <a:rPr lang="en-CA" sz="2400" dirty="0">
                <a:solidFill>
                  <a:srgbClr val="045174"/>
                </a:solidFill>
              </a:rPr>
              <a:t>Key Change: Online </a:t>
            </a:r>
            <a:r>
              <a:rPr lang="en-CA" sz="2400" dirty="0" smtClean="0">
                <a:solidFill>
                  <a:srgbClr val="045174"/>
                </a:solidFill>
              </a:rPr>
              <a:t>Safety / </a:t>
            </a:r>
            <a:r>
              <a:rPr lang="en-CA" sz="2400" dirty="0">
                <a:solidFill>
                  <a:srgbClr val="045174"/>
                </a:solidFill>
              </a:rPr>
              <a:t>Risks of </a:t>
            </a:r>
            <a:r>
              <a:rPr lang="en-CA" sz="2400" dirty="0" smtClean="0">
                <a:solidFill>
                  <a:srgbClr val="045174"/>
                </a:solidFill>
              </a:rPr>
              <a:t>Sexting</a:t>
            </a:r>
            <a:endParaRPr lang="en-US" sz="2400" dirty="0">
              <a:solidFill>
                <a:srgbClr val="045174"/>
              </a:solidFill>
            </a:endParaRPr>
          </a:p>
        </p:txBody>
      </p:sp>
      <p:sp>
        <p:nvSpPr>
          <p:cNvPr id="9" name="Slide Number Placeholder 8"/>
          <p:cNvSpPr>
            <a:spLocks noGrp="1"/>
          </p:cNvSpPr>
          <p:nvPr>
            <p:ph type="sldNum" sz="quarter" idx="4"/>
          </p:nvPr>
        </p:nvSpPr>
        <p:spPr>
          <a:xfrm>
            <a:off x="5619297" y="4723820"/>
            <a:ext cx="3067504" cy="277300"/>
          </a:xfrm>
        </p:spPr>
        <p:txBody>
          <a:bodyPr/>
          <a:lstStyle/>
          <a:p>
            <a:fld id="{D60D1EDE-7116-2443-9BDD-368CE5B37660}" type="slidenum">
              <a:rPr lang="en-US" smtClean="0"/>
              <a:t>12</a:t>
            </a:fld>
            <a:endParaRPr lang="en-US" dirty="0"/>
          </a:p>
        </p:txBody>
      </p:sp>
      <p:sp>
        <p:nvSpPr>
          <p:cNvPr id="12" name="Rectangle 11"/>
          <p:cNvSpPr/>
          <p:nvPr/>
        </p:nvSpPr>
        <p:spPr>
          <a:xfrm>
            <a:off x="2448555" y="1565882"/>
            <a:ext cx="4311638" cy="41483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484839" y="1604678"/>
            <a:ext cx="4922525" cy="307777"/>
          </a:xfrm>
          <a:prstGeom prst="rect">
            <a:avLst/>
          </a:prstGeom>
          <a:noFill/>
        </p:spPr>
        <p:txBody>
          <a:bodyPr wrap="square" rtlCol="0">
            <a:spAutoFit/>
          </a:bodyPr>
          <a:lstStyle/>
          <a:p>
            <a:r>
              <a:rPr lang="en-US" sz="1400" dirty="0">
                <a:solidFill>
                  <a:srgbClr val="034564"/>
                </a:solidFill>
                <a:latin typeface="Arial"/>
              </a:rPr>
              <a:t>of students access the internet using a smart </a:t>
            </a:r>
            <a:r>
              <a:rPr lang="en-US" sz="1400" dirty="0" smtClean="0">
                <a:solidFill>
                  <a:srgbClr val="034564"/>
                </a:solidFill>
                <a:latin typeface="Arial"/>
              </a:rPr>
              <a:t>phone. </a:t>
            </a:r>
            <a:endParaRPr lang="en-US" sz="1400" dirty="0">
              <a:solidFill>
                <a:srgbClr val="034564"/>
              </a:solidFill>
            </a:endParaRPr>
          </a:p>
        </p:txBody>
      </p:sp>
      <p:grpSp>
        <p:nvGrpSpPr>
          <p:cNvPr id="73" name="Group 72"/>
          <p:cNvGrpSpPr/>
          <p:nvPr/>
        </p:nvGrpSpPr>
        <p:grpSpPr>
          <a:xfrm>
            <a:off x="899978" y="1184766"/>
            <a:ext cx="1563487" cy="3208523"/>
            <a:chOff x="873274" y="955040"/>
            <a:chExt cx="1667211" cy="3421380"/>
          </a:xfrm>
        </p:grpSpPr>
        <p:pic>
          <p:nvPicPr>
            <p:cNvPr id="74" name="Picture 73" title="iphone scree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3274" y="955040"/>
              <a:ext cx="1667211" cy="3421380"/>
            </a:xfrm>
            <a:prstGeom prst="rect">
              <a:avLst/>
            </a:prstGeom>
          </p:spPr>
        </p:pic>
        <p:sp>
          <p:nvSpPr>
            <p:cNvPr id="75" name="Rectangle 74"/>
            <p:cNvSpPr/>
            <p:nvPr/>
          </p:nvSpPr>
          <p:spPr>
            <a:xfrm>
              <a:off x="985520" y="1361440"/>
              <a:ext cx="1442720" cy="256032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6" name="Rectangle 75"/>
          <p:cNvSpPr/>
          <p:nvPr/>
        </p:nvSpPr>
        <p:spPr>
          <a:xfrm>
            <a:off x="1005241" y="1565882"/>
            <a:ext cx="1352963" cy="41483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360983" y="1585667"/>
            <a:ext cx="922047" cy="400110"/>
          </a:xfrm>
          <a:prstGeom prst="rect">
            <a:avLst/>
          </a:prstGeom>
          <a:noFill/>
        </p:spPr>
        <p:txBody>
          <a:bodyPr wrap="none" rtlCol="0">
            <a:spAutoFit/>
          </a:bodyPr>
          <a:lstStyle/>
          <a:p>
            <a:r>
              <a:rPr lang="en-US" sz="2000" b="1" spc="300" dirty="0">
                <a:solidFill>
                  <a:srgbClr val="034564"/>
                </a:solidFill>
                <a:latin typeface="Arial"/>
              </a:rPr>
              <a:t>45% </a:t>
            </a:r>
            <a:endParaRPr lang="en-US" sz="2000" b="1" spc="300" dirty="0">
              <a:solidFill>
                <a:srgbClr val="034564"/>
              </a:solidFill>
            </a:endParaRPr>
          </a:p>
        </p:txBody>
      </p:sp>
      <p:sp>
        <p:nvSpPr>
          <p:cNvPr id="39" name="Rectangle 38"/>
          <p:cNvSpPr/>
          <p:nvPr/>
        </p:nvSpPr>
        <p:spPr>
          <a:xfrm>
            <a:off x="1005241" y="1980715"/>
            <a:ext cx="1352963" cy="40701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p:nvSpPr>
        <p:spPr>
          <a:xfrm>
            <a:off x="2463464" y="1980715"/>
            <a:ext cx="3852696" cy="40701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1375893" y="1989540"/>
            <a:ext cx="813043" cy="400110"/>
          </a:xfrm>
          <a:prstGeom prst="rect">
            <a:avLst/>
          </a:prstGeom>
          <a:noFill/>
        </p:spPr>
        <p:txBody>
          <a:bodyPr wrap="none" rtlCol="0">
            <a:spAutoFit/>
          </a:bodyPr>
          <a:lstStyle/>
          <a:p>
            <a:r>
              <a:rPr lang="en-US" sz="2000" b="1" spc="300" dirty="0">
                <a:solidFill>
                  <a:srgbClr val="02283A"/>
                </a:solidFill>
                <a:latin typeface="Arial"/>
              </a:rPr>
              <a:t>25%</a:t>
            </a:r>
            <a:endParaRPr lang="en-US" sz="2000" b="1" spc="300" dirty="0">
              <a:solidFill>
                <a:srgbClr val="02283A"/>
              </a:solidFill>
            </a:endParaRPr>
          </a:p>
        </p:txBody>
      </p:sp>
      <p:sp>
        <p:nvSpPr>
          <p:cNvPr id="43" name="TextBox 42"/>
          <p:cNvSpPr txBox="1"/>
          <p:nvPr/>
        </p:nvSpPr>
        <p:spPr>
          <a:xfrm>
            <a:off x="2499749" y="2049180"/>
            <a:ext cx="3875650" cy="307777"/>
          </a:xfrm>
          <a:prstGeom prst="rect">
            <a:avLst/>
          </a:prstGeom>
          <a:noFill/>
        </p:spPr>
        <p:txBody>
          <a:bodyPr wrap="square" rtlCol="0">
            <a:spAutoFit/>
          </a:bodyPr>
          <a:lstStyle/>
          <a:p>
            <a:r>
              <a:rPr lang="en-US" sz="1400" dirty="0">
                <a:solidFill>
                  <a:srgbClr val="02283A"/>
                </a:solidFill>
                <a:latin typeface="Arial"/>
              </a:rPr>
              <a:t>of Grade 4 </a:t>
            </a:r>
            <a:r>
              <a:rPr lang="en-US" sz="1400" dirty="0" smtClean="0">
                <a:solidFill>
                  <a:srgbClr val="02283A"/>
                </a:solidFill>
                <a:latin typeface="Arial"/>
                <a:cs typeface="Arial"/>
              </a:rPr>
              <a:t>students </a:t>
            </a:r>
            <a:r>
              <a:rPr lang="en-CA" sz="1400" dirty="0">
                <a:solidFill>
                  <a:srgbClr val="02283A"/>
                </a:solidFill>
                <a:latin typeface="Arial"/>
                <a:cs typeface="Arial"/>
              </a:rPr>
              <a:t>own their own </a:t>
            </a:r>
            <a:r>
              <a:rPr lang="en-CA" sz="1400" dirty="0" smtClean="0">
                <a:solidFill>
                  <a:srgbClr val="02283A"/>
                </a:solidFill>
                <a:latin typeface="Arial"/>
                <a:cs typeface="Arial"/>
              </a:rPr>
              <a:t>phone</a:t>
            </a:r>
            <a:endParaRPr lang="en-CA" sz="1400" dirty="0">
              <a:solidFill>
                <a:srgbClr val="02283A"/>
              </a:solidFill>
              <a:latin typeface="Arial"/>
              <a:cs typeface="Arial"/>
            </a:endParaRPr>
          </a:p>
        </p:txBody>
      </p:sp>
      <p:sp>
        <p:nvSpPr>
          <p:cNvPr id="46" name="Rectangle 45"/>
          <p:cNvSpPr/>
          <p:nvPr/>
        </p:nvSpPr>
        <p:spPr>
          <a:xfrm>
            <a:off x="1005241" y="2376580"/>
            <a:ext cx="1352963" cy="40701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2463464" y="2376580"/>
            <a:ext cx="5590711" cy="40701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1366592" y="2355148"/>
            <a:ext cx="813043" cy="400110"/>
          </a:xfrm>
          <a:prstGeom prst="rect">
            <a:avLst/>
          </a:prstGeom>
          <a:noFill/>
        </p:spPr>
        <p:txBody>
          <a:bodyPr wrap="none" rtlCol="0">
            <a:spAutoFit/>
          </a:bodyPr>
          <a:lstStyle/>
          <a:p>
            <a:r>
              <a:rPr lang="en-US" sz="2000" b="1" spc="300" dirty="0" smtClean="0">
                <a:solidFill>
                  <a:srgbClr val="02283A"/>
                </a:solidFill>
                <a:latin typeface="Arial"/>
              </a:rPr>
              <a:t>14%</a:t>
            </a:r>
            <a:endParaRPr lang="en-US" sz="2000" b="1" spc="300" dirty="0">
              <a:solidFill>
                <a:srgbClr val="02283A"/>
              </a:solidFill>
            </a:endParaRPr>
          </a:p>
        </p:txBody>
      </p:sp>
      <p:sp>
        <p:nvSpPr>
          <p:cNvPr id="49" name="TextBox 48"/>
          <p:cNvSpPr txBox="1"/>
          <p:nvPr/>
        </p:nvSpPr>
        <p:spPr>
          <a:xfrm>
            <a:off x="2499748" y="2414461"/>
            <a:ext cx="5896093" cy="307777"/>
          </a:xfrm>
          <a:prstGeom prst="rect">
            <a:avLst/>
          </a:prstGeom>
          <a:noFill/>
        </p:spPr>
        <p:txBody>
          <a:bodyPr wrap="square" rtlCol="0">
            <a:spAutoFit/>
          </a:bodyPr>
          <a:lstStyle/>
          <a:p>
            <a:r>
              <a:rPr lang="en-CA" sz="1400" dirty="0">
                <a:solidFill>
                  <a:srgbClr val="02283A"/>
                </a:solidFill>
                <a:latin typeface="Arial"/>
                <a:cs typeface="Arial"/>
              </a:rPr>
              <a:t>of grade 11 students with cell phones say they have </a:t>
            </a:r>
            <a:r>
              <a:rPr lang="en-CA" sz="1400" dirty="0" smtClean="0">
                <a:solidFill>
                  <a:srgbClr val="02283A"/>
                </a:solidFill>
                <a:latin typeface="Arial"/>
                <a:cs typeface="Arial"/>
              </a:rPr>
              <a:t>sexted, and</a:t>
            </a:r>
            <a:endParaRPr lang="en-US" sz="1400" dirty="0">
              <a:solidFill>
                <a:srgbClr val="02283A"/>
              </a:solidFill>
              <a:latin typeface="Arial"/>
              <a:cs typeface="Arial"/>
            </a:endParaRPr>
          </a:p>
        </p:txBody>
      </p:sp>
      <p:sp>
        <p:nvSpPr>
          <p:cNvPr id="50" name="Rectangle 49"/>
          <p:cNvSpPr/>
          <p:nvPr/>
        </p:nvSpPr>
        <p:spPr>
          <a:xfrm>
            <a:off x="1005241" y="2735768"/>
            <a:ext cx="1352963" cy="40701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a:off x="2463465" y="2735768"/>
            <a:ext cx="3667568" cy="40701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1380863" y="2749451"/>
            <a:ext cx="813043" cy="400110"/>
          </a:xfrm>
          <a:prstGeom prst="rect">
            <a:avLst/>
          </a:prstGeom>
          <a:noFill/>
        </p:spPr>
        <p:txBody>
          <a:bodyPr wrap="none" rtlCol="0">
            <a:spAutoFit/>
          </a:bodyPr>
          <a:lstStyle/>
          <a:p>
            <a:r>
              <a:rPr lang="en-US" sz="2000" b="1" spc="300" dirty="0" smtClean="0">
                <a:solidFill>
                  <a:srgbClr val="02283A"/>
                </a:solidFill>
                <a:latin typeface="Arial"/>
              </a:rPr>
              <a:t>31%</a:t>
            </a:r>
            <a:endParaRPr lang="en-US" sz="2000" b="1" spc="300" dirty="0">
              <a:solidFill>
                <a:srgbClr val="02283A"/>
              </a:solidFill>
            </a:endParaRPr>
          </a:p>
        </p:txBody>
      </p:sp>
      <p:sp>
        <p:nvSpPr>
          <p:cNvPr id="53" name="TextBox 52"/>
          <p:cNvSpPr txBox="1"/>
          <p:nvPr/>
        </p:nvSpPr>
        <p:spPr>
          <a:xfrm>
            <a:off x="2499749" y="2779091"/>
            <a:ext cx="3631283" cy="307777"/>
          </a:xfrm>
          <a:prstGeom prst="rect">
            <a:avLst/>
          </a:prstGeom>
          <a:noFill/>
        </p:spPr>
        <p:txBody>
          <a:bodyPr wrap="square" rtlCol="0">
            <a:spAutoFit/>
          </a:bodyPr>
          <a:lstStyle/>
          <a:p>
            <a:r>
              <a:rPr lang="en-CA" sz="1400" dirty="0">
                <a:solidFill>
                  <a:srgbClr val="02283A"/>
                </a:solidFill>
                <a:latin typeface="Arial"/>
                <a:cs typeface="Arial"/>
              </a:rPr>
              <a:t>of students report being threatened online.</a:t>
            </a:r>
          </a:p>
        </p:txBody>
      </p:sp>
      <p:sp>
        <p:nvSpPr>
          <p:cNvPr id="54" name="Rectangle 53"/>
          <p:cNvSpPr/>
          <p:nvPr/>
        </p:nvSpPr>
        <p:spPr>
          <a:xfrm>
            <a:off x="1005241" y="3142787"/>
            <a:ext cx="1352963" cy="41483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p:cNvSpPr txBox="1"/>
          <p:nvPr/>
        </p:nvSpPr>
        <p:spPr>
          <a:xfrm>
            <a:off x="1380863" y="3172512"/>
            <a:ext cx="922047" cy="400110"/>
          </a:xfrm>
          <a:prstGeom prst="rect">
            <a:avLst/>
          </a:prstGeom>
          <a:noFill/>
        </p:spPr>
        <p:txBody>
          <a:bodyPr wrap="none" rtlCol="0">
            <a:spAutoFit/>
          </a:bodyPr>
          <a:lstStyle/>
          <a:p>
            <a:r>
              <a:rPr lang="en-US" sz="2000" b="1" spc="300" dirty="0">
                <a:solidFill>
                  <a:srgbClr val="FFFFFF"/>
                </a:solidFill>
                <a:latin typeface="Arial"/>
              </a:rPr>
              <a:t>51% </a:t>
            </a:r>
            <a:endParaRPr lang="en-US" sz="2000" b="1" spc="300" dirty="0">
              <a:solidFill>
                <a:srgbClr val="FFFFFF"/>
              </a:solidFill>
            </a:endParaRPr>
          </a:p>
        </p:txBody>
      </p:sp>
      <p:sp>
        <p:nvSpPr>
          <p:cNvPr id="56" name="Rectangle 55"/>
          <p:cNvSpPr/>
          <p:nvPr/>
        </p:nvSpPr>
        <p:spPr>
          <a:xfrm>
            <a:off x="2463464" y="3142787"/>
            <a:ext cx="5291353" cy="41483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2499749" y="3181583"/>
            <a:ext cx="5418354" cy="307777"/>
          </a:xfrm>
          <a:prstGeom prst="rect">
            <a:avLst/>
          </a:prstGeom>
          <a:noFill/>
        </p:spPr>
        <p:txBody>
          <a:bodyPr wrap="square" rtlCol="0">
            <a:spAutoFit/>
          </a:bodyPr>
          <a:lstStyle/>
          <a:p>
            <a:r>
              <a:rPr lang="en-US" sz="1400" dirty="0">
                <a:solidFill>
                  <a:srgbClr val="FFFFFF"/>
                </a:solidFill>
                <a:latin typeface="Arial"/>
              </a:rPr>
              <a:t>of students want to learn how to tell if online information is </a:t>
            </a:r>
            <a:r>
              <a:rPr lang="en-US" sz="1400" dirty="0" smtClean="0">
                <a:solidFill>
                  <a:srgbClr val="FFFFFF"/>
                </a:solidFill>
                <a:latin typeface="Arial"/>
              </a:rPr>
              <a:t>true</a:t>
            </a:r>
            <a:endParaRPr lang="en-US" sz="1400" dirty="0">
              <a:solidFill>
                <a:srgbClr val="FFFFFF"/>
              </a:solidFill>
              <a:latin typeface="Arial"/>
            </a:endParaRPr>
          </a:p>
        </p:txBody>
      </p:sp>
      <p:sp>
        <p:nvSpPr>
          <p:cNvPr id="58" name="Rectangle 57"/>
          <p:cNvSpPr/>
          <p:nvPr/>
        </p:nvSpPr>
        <p:spPr>
          <a:xfrm>
            <a:off x="1005241" y="3557620"/>
            <a:ext cx="1352963" cy="414833"/>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p:cNvSpPr txBox="1"/>
          <p:nvPr/>
        </p:nvSpPr>
        <p:spPr>
          <a:xfrm>
            <a:off x="1365841" y="3587345"/>
            <a:ext cx="769261" cy="400110"/>
          </a:xfrm>
          <a:prstGeom prst="rect">
            <a:avLst/>
          </a:prstGeom>
          <a:noFill/>
        </p:spPr>
        <p:txBody>
          <a:bodyPr wrap="none" rtlCol="0">
            <a:spAutoFit/>
          </a:bodyPr>
          <a:lstStyle/>
          <a:p>
            <a:r>
              <a:rPr lang="en-US" sz="2000" b="1" dirty="0" smtClean="0">
                <a:solidFill>
                  <a:srgbClr val="FFFFFF"/>
                </a:solidFill>
                <a:latin typeface="Arial"/>
              </a:rPr>
              <a:t>4 8%</a:t>
            </a:r>
            <a:endParaRPr lang="en-US" sz="2000" b="1" dirty="0">
              <a:solidFill>
                <a:srgbClr val="FFFFFF"/>
              </a:solidFill>
            </a:endParaRPr>
          </a:p>
        </p:txBody>
      </p:sp>
      <p:sp>
        <p:nvSpPr>
          <p:cNvPr id="60" name="Rectangle 59"/>
          <p:cNvSpPr/>
          <p:nvPr/>
        </p:nvSpPr>
        <p:spPr>
          <a:xfrm>
            <a:off x="2463464" y="3557620"/>
            <a:ext cx="5590711" cy="414833"/>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a:off x="2499749" y="3596416"/>
            <a:ext cx="6295894" cy="307777"/>
          </a:xfrm>
          <a:prstGeom prst="rect">
            <a:avLst/>
          </a:prstGeom>
          <a:noFill/>
        </p:spPr>
        <p:txBody>
          <a:bodyPr wrap="square" rtlCol="0">
            <a:spAutoFit/>
          </a:bodyPr>
          <a:lstStyle/>
          <a:p>
            <a:r>
              <a:rPr lang="en-CA" sz="1400" dirty="0">
                <a:solidFill>
                  <a:schemeClr val="bg1"/>
                </a:solidFill>
                <a:latin typeface="Arial"/>
                <a:cs typeface="Arial"/>
              </a:rPr>
              <a:t>of students will pretend to be older to join a</a:t>
            </a:r>
            <a:r>
              <a:rPr lang="en-CA" sz="1400" b="1" dirty="0">
                <a:solidFill>
                  <a:schemeClr val="bg1"/>
                </a:solidFill>
                <a:latin typeface="Arial"/>
                <a:cs typeface="Arial"/>
              </a:rPr>
              <a:t>n</a:t>
            </a:r>
            <a:r>
              <a:rPr lang="en-CA" sz="1400" dirty="0">
                <a:solidFill>
                  <a:schemeClr val="bg1"/>
                </a:solidFill>
                <a:latin typeface="Arial"/>
                <a:cs typeface="Arial"/>
              </a:rPr>
              <a:t> age-restricted website</a:t>
            </a:r>
          </a:p>
        </p:txBody>
      </p:sp>
      <p:sp>
        <p:nvSpPr>
          <p:cNvPr id="34" name="TextBox 33"/>
          <p:cNvSpPr txBox="1"/>
          <p:nvPr/>
        </p:nvSpPr>
        <p:spPr>
          <a:xfrm>
            <a:off x="2563434" y="4039237"/>
            <a:ext cx="5354669" cy="538609"/>
          </a:xfrm>
          <a:prstGeom prst="rect">
            <a:avLst/>
          </a:prstGeom>
          <a:noFill/>
        </p:spPr>
        <p:txBody>
          <a:bodyPr wrap="square" rtlCol="0">
            <a:spAutoFit/>
          </a:bodyPr>
          <a:lstStyle/>
          <a:p>
            <a:r>
              <a:rPr lang="en-CA" sz="800" b="1" dirty="0" smtClean="0">
                <a:solidFill>
                  <a:schemeClr val="bg2">
                    <a:lumMod val="25000"/>
                  </a:schemeClr>
                </a:solidFill>
              </a:rPr>
              <a:t>Source:</a:t>
            </a:r>
          </a:p>
          <a:p>
            <a:r>
              <a:rPr lang="en-CA" sz="800" dirty="0" smtClean="0">
                <a:solidFill>
                  <a:schemeClr val="bg2">
                    <a:lumMod val="25000"/>
                  </a:schemeClr>
                </a:solidFill>
              </a:rPr>
              <a:t>Young Canadians in a Wired World: Phase III Study, Cyberbullying: Dealing with Online Meaness and Threats (2014), available at http://mediasmarts.ca/sites/mediasmarts/files/pdfs/publication-report/full/YCWWIII_Cyberbullying_FullReport.pdf</a:t>
            </a:r>
          </a:p>
          <a:p>
            <a:endParaRPr lang="en-US" sz="500" dirty="0">
              <a:solidFill>
                <a:schemeClr val="bg2">
                  <a:lumMod val="25000"/>
                </a:schemeClr>
              </a:solidFill>
              <a:latin typeface="Arial"/>
              <a:cs typeface="Arial"/>
            </a:endParaRPr>
          </a:p>
        </p:txBody>
      </p:sp>
    </p:spTree>
    <p:extLst>
      <p:ext uri="{BB962C8B-B14F-4D97-AF65-F5344CB8AC3E}">
        <p14:creationId xmlns:p14="http://schemas.microsoft.com/office/powerpoint/2010/main" val="3469290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250"/>
                                        <p:tgtEl>
                                          <p:spTgt spid="76"/>
                                        </p:tgtEl>
                                      </p:cBhvr>
                                    </p:animEffect>
                                  </p:childTnLst>
                                </p:cTn>
                              </p:par>
                              <p:par>
                                <p:cTn id="12" presetID="22" presetClass="entr" presetSubtype="8" fill="hold" grpId="0" nodeType="withEffect">
                                  <p:stCondLst>
                                    <p:cond delay="8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50"/>
                                        <p:tgtEl>
                                          <p:spTgt spid="12"/>
                                        </p:tgtEl>
                                      </p:cBhvr>
                                    </p:animEffect>
                                  </p:childTnLst>
                                </p:cTn>
                              </p:par>
                              <p:par>
                                <p:cTn id="15" presetID="10" presetClass="entr" presetSubtype="0" fill="hold" grpId="0" nodeType="withEffect">
                                  <p:stCondLst>
                                    <p:cond delay="8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250"/>
                                        <p:tgtEl>
                                          <p:spTgt spid="39"/>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250"/>
                                        <p:tgtEl>
                                          <p:spTgt spid="41"/>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250"/>
                                        <p:tgtEl>
                                          <p:spTgt spid="43"/>
                                        </p:tgtEl>
                                      </p:cBhvr>
                                    </p:animEffect>
                                  </p:childTnLst>
                                </p:cTn>
                              </p:par>
                              <p:par>
                                <p:cTn id="35" presetID="22" presetClass="entr" presetSubtype="8" fill="hold" grpId="0" nodeType="withEffect">
                                  <p:stCondLst>
                                    <p:cond delay="9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250"/>
                                        <p:tgtEl>
                                          <p:spTgt spid="46"/>
                                        </p:tgtEl>
                                      </p:cBhvr>
                                    </p:animEffect>
                                  </p:childTnLst>
                                </p:cTn>
                              </p:par>
                              <p:par>
                                <p:cTn id="38" presetID="22" presetClass="entr" presetSubtype="8" fill="hold" grpId="0" nodeType="withEffect">
                                  <p:stCondLst>
                                    <p:cond delay="120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250"/>
                                        <p:tgtEl>
                                          <p:spTgt spid="47"/>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250"/>
                                        <p:tgtEl>
                                          <p:spTgt spid="48"/>
                                        </p:tgtEl>
                                      </p:cBhvr>
                                    </p:animEffect>
                                  </p:childTnLst>
                                </p:cTn>
                              </p:par>
                              <p:par>
                                <p:cTn id="44" presetID="10" presetClass="entr" presetSubtype="0" fill="hold" grpId="0" nodeType="withEffect">
                                  <p:stCondLst>
                                    <p:cond delay="140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250"/>
                                        <p:tgtEl>
                                          <p:spTgt spid="49"/>
                                        </p:tgtEl>
                                      </p:cBhvr>
                                    </p:animEffect>
                                  </p:childTnLst>
                                </p:cTn>
                              </p:par>
                              <p:par>
                                <p:cTn id="47" presetID="22" presetClass="entr" presetSubtype="8" fill="hold" grpId="0" nodeType="withEffect">
                                  <p:stCondLst>
                                    <p:cond delay="170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250"/>
                                        <p:tgtEl>
                                          <p:spTgt spid="50"/>
                                        </p:tgtEl>
                                      </p:cBhvr>
                                    </p:animEffect>
                                  </p:childTnLst>
                                </p:cTn>
                              </p:par>
                              <p:par>
                                <p:cTn id="50" presetID="22" presetClass="entr" presetSubtype="8" fill="hold" grpId="0" nodeType="withEffect">
                                  <p:stCondLst>
                                    <p:cond delay="200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250"/>
                                        <p:tgtEl>
                                          <p:spTgt spid="51"/>
                                        </p:tgtEl>
                                      </p:cBhvr>
                                    </p:animEffect>
                                  </p:childTnLst>
                                </p:cTn>
                              </p:par>
                              <p:par>
                                <p:cTn id="53" presetID="10" presetClass="entr" presetSubtype="0" fill="hold" grpId="0" nodeType="withEffect">
                                  <p:stCondLst>
                                    <p:cond delay="20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250"/>
                                        <p:tgtEl>
                                          <p:spTgt spid="52"/>
                                        </p:tgtEl>
                                      </p:cBhvr>
                                    </p:animEffect>
                                  </p:childTnLst>
                                </p:cTn>
                              </p:par>
                              <p:par>
                                <p:cTn id="56" presetID="10" presetClass="entr" presetSubtype="0" fill="hold" grpId="0" nodeType="withEffect">
                                  <p:stCondLst>
                                    <p:cond delay="23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25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250"/>
                                        <p:tgtEl>
                                          <p:spTgt spid="54"/>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250"/>
                                        <p:tgtEl>
                                          <p:spTgt spid="56"/>
                                        </p:tgtEl>
                                      </p:cBhvr>
                                    </p:animEffect>
                                  </p:childTnLst>
                                </p:cTn>
                              </p:par>
                              <p:par>
                                <p:cTn id="67" presetID="10" presetClass="entr" presetSubtype="0" fill="hold" grpId="0" nodeType="withEffect">
                                  <p:stCondLst>
                                    <p:cond delay="20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250"/>
                                        <p:tgtEl>
                                          <p:spTgt spid="55"/>
                                        </p:tgtEl>
                                      </p:cBhvr>
                                    </p:animEffect>
                                  </p:childTnLst>
                                </p:cTn>
                              </p:par>
                              <p:par>
                                <p:cTn id="70" presetID="10" presetClass="entr" presetSubtype="0" fill="hold" grpId="0" nodeType="withEffect">
                                  <p:stCondLst>
                                    <p:cond delay="4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25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left)">
                                      <p:cBhvr>
                                        <p:cTn id="77" dur="250"/>
                                        <p:tgtEl>
                                          <p:spTgt spid="58"/>
                                        </p:tgtEl>
                                      </p:cBhvr>
                                    </p:animEffect>
                                  </p:childTnLst>
                                </p:cTn>
                              </p:par>
                              <p:par>
                                <p:cTn id="78" presetID="22" presetClass="entr" presetSubtype="8" fill="hold" grpId="0" nodeType="withEffect">
                                  <p:stCondLst>
                                    <p:cond delay="200"/>
                                  </p:stCondLst>
                                  <p:childTnLst>
                                    <p:set>
                                      <p:cBhvr>
                                        <p:cTn id="79" dur="1" fill="hold">
                                          <p:stCondLst>
                                            <p:cond delay="0"/>
                                          </p:stCondLst>
                                        </p:cTn>
                                        <p:tgtEl>
                                          <p:spTgt spid="60"/>
                                        </p:tgtEl>
                                        <p:attrNameLst>
                                          <p:attrName>style.visibility</p:attrName>
                                        </p:attrNameLst>
                                      </p:cBhvr>
                                      <p:to>
                                        <p:strVal val="visible"/>
                                      </p:to>
                                    </p:set>
                                    <p:animEffect transition="in" filter="wipe(left)">
                                      <p:cBhvr>
                                        <p:cTn id="80" dur="250"/>
                                        <p:tgtEl>
                                          <p:spTgt spid="60"/>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250"/>
                                        <p:tgtEl>
                                          <p:spTgt spid="59"/>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250"/>
                                        <p:tgtEl>
                                          <p:spTgt spid="6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6" grpId="0" animBg="1"/>
      <p:bldP spid="6" grpId="0"/>
      <p:bldP spid="39" grpId="0" animBg="1"/>
      <p:bldP spid="41" grpId="0" animBg="1"/>
      <p:bldP spid="42" grpId="0"/>
      <p:bldP spid="43" grpId="0"/>
      <p:bldP spid="46" grpId="0" animBg="1"/>
      <p:bldP spid="47" grpId="0" animBg="1"/>
      <p:bldP spid="48" grpId="0"/>
      <p:bldP spid="49" grpId="0"/>
      <p:bldP spid="50" grpId="0" animBg="1"/>
      <p:bldP spid="51" grpId="0" animBg="1"/>
      <p:bldP spid="52" grpId="0"/>
      <p:bldP spid="53" grpId="0"/>
      <p:bldP spid="54" grpId="0" animBg="1"/>
      <p:bldP spid="55" grpId="0"/>
      <p:bldP spid="56" grpId="0" animBg="1"/>
      <p:bldP spid="57" grpId="0"/>
      <p:bldP spid="58" grpId="0" animBg="1"/>
      <p:bldP spid="59" grpId="0"/>
      <p:bldP spid="60" grpId="0" animBg="1"/>
      <p:bldP spid="61"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447793" y="97306"/>
            <a:ext cx="8033652" cy="436225"/>
          </a:xfrm>
        </p:spPr>
        <p:txBody>
          <a:bodyPr>
            <a:noAutofit/>
          </a:bodyPr>
          <a:lstStyle/>
          <a:p>
            <a:r>
              <a:rPr lang="en-CA" sz="2400" dirty="0">
                <a:solidFill>
                  <a:srgbClr val="045174"/>
                </a:solidFill>
              </a:rPr>
              <a:t>Key Change: Online </a:t>
            </a:r>
            <a:r>
              <a:rPr lang="en-CA" sz="2400" dirty="0" smtClean="0">
                <a:solidFill>
                  <a:srgbClr val="045174"/>
                </a:solidFill>
              </a:rPr>
              <a:t>Safety / </a:t>
            </a:r>
            <a:r>
              <a:rPr lang="en-CA" sz="2400" dirty="0">
                <a:solidFill>
                  <a:srgbClr val="045174"/>
                </a:solidFill>
              </a:rPr>
              <a:t>Risks of </a:t>
            </a:r>
            <a:r>
              <a:rPr lang="en-CA" sz="2400" dirty="0" smtClean="0">
                <a:solidFill>
                  <a:srgbClr val="045174"/>
                </a:solidFill>
              </a:rPr>
              <a:t>Sexting</a:t>
            </a:r>
            <a:endParaRPr lang="en-US" sz="2400" dirty="0">
              <a:solidFill>
                <a:srgbClr val="045174"/>
              </a:solidFill>
            </a:endParaRPr>
          </a:p>
        </p:txBody>
      </p:sp>
      <p:sp>
        <p:nvSpPr>
          <p:cNvPr id="9" name="Slide Number Placeholder 8"/>
          <p:cNvSpPr>
            <a:spLocks noGrp="1"/>
          </p:cNvSpPr>
          <p:nvPr>
            <p:ph type="sldNum" sz="quarter" idx="4"/>
          </p:nvPr>
        </p:nvSpPr>
        <p:spPr>
          <a:xfrm>
            <a:off x="5619297" y="4723820"/>
            <a:ext cx="3067504" cy="277300"/>
          </a:xfrm>
        </p:spPr>
        <p:txBody>
          <a:bodyPr/>
          <a:lstStyle/>
          <a:p>
            <a:fld id="{D60D1EDE-7116-2443-9BDD-368CE5B37660}" type="slidenum">
              <a:rPr lang="en-US" smtClean="0"/>
              <a:t>13</a:t>
            </a:fld>
            <a:endParaRPr lang="en-US" dirty="0"/>
          </a:p>
        </p:txBody>
      </p:sp>
      <p:grpSp>
        <p:nvGrpSpPr>
          <p:cNvPr id="40" name="Group 39"/>
          <p:cNvGrpSpPr/>
          <p:nvPr/>
        </p:nvGrpSpPr>
        <p:grpSpPr>
          <a:xfrm>
            <a:off x="899978" y="1184766"/>
            <a:ext cx="1563487" cy="3208523"/>
            <a:chOff x="873274" y="955040"/>
            <a:chExt cx="1667211" cy="3421380"/>
          </a:xfrm>
        </p:grpSpPr>
        <p:pic>
          <p:nvPicPr>
            <p:cNvPr id="62" name="Picture 61" title="iphone scree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3274" y="955040"/>
              <a:ext cx="1667211" cy="3421380"/>
            </a:xfrm>
            <a:prstGeom prst="rect">
              <a:avLst/>
            </a:prstGeom>
          </p:spPr>
        </p:pic>
        <p:sp>
          <p:nvSpPr>
            <p:cNvPr id="67" name="Rectangle 66"/>
            <p:cNvSpPr/>
            <p:nvPr/>
          </p:nvSpPr>
          <p:spPr>
            <a:xfrm>
              <a:off x="985520" y="1361440"/>
              <a:ext cx="1442720" cy="256032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8" name="Rectangle 67"/>
          <p:cNvSpPr/>
          <p:nvPr/>
        </p:nvSpPr>
        <p:spPr>
          <a:xfrm>
            <a:off x="2466757" y="1563035"/>
            <a:ext cx="6680535" cy="241676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2563435" y="1670429"/>
            <a:ext cx="6443867" cy="2447850"/>
          </a:xfrm>
          <a:prstGeom prst="rect">
            <a:avLst/>
          </a:prstGeom>
          <a:noFill/>
        </p:spPr>
        <p:txBody>
          <a:bodyPr wrap="square" rtlCol="0">
            <a:spAutoFit/>
          </a:bodyPr>
          <a:lstStyle/>
          <a:p>
            <a:pPr>
              <a:lnSpc>
                <a:spcPct val="120000"/>
              </a:lnSpc>
            </a:pPr>
            <a:r>
              <a:rPr lang="en-US" sz="1600" b="1" dirty="0">
                <a:solidFill>
                  <a:srgbClr val="02283A"/>
                </a:solidFill>
                <a:latin typeface="Arial"/>
              </a:rPr>
              <a:t>Students are learning: </a:t>
            </a:r>
          </a:p>
          <a:p>
            <a:pPr marL="285750" indent="-285750">
              <a:lnSpc>
                <a:spcPct val="120000"/>
              </a:lnSpc>
              <a:buFont typeface="Arial"/>
              <a:buChar char="•"/>
            </a:pPr>
            <a:r>
              <a:rPr lang="en-CA" sz="1600" dirty="0">
                <a:solidFill>
                  <a:srgbClr val="02283A"/>
                </a:solidFill>
                <a:latin typeface="Arial"/>
              </a:rPr>
              <a:t>Safe and respectful use of technology</a:t>
            </a:r>
            <a:endParaRPr lang="en-US" sz="1600" dirty="0">
              <a:solidFill>
                <a:srgbClr val="02283A"/>
              </a:solidFill>
              <a:latin typeface="Arial"/>
            </a:endParaRPr>
          </a:p>
          <a:p>
            <a:pPr marL="285750" indent="-285750">
              <a:lnSpc>
                <a:spcPct val="120000"/>
              </a:lnSpc>
              <a:buFont typeface="Arial"/>
              <a:buChar char="•"/>
            </a:pPr>
            <a:r>
              <a:rPr lang="en-CA" sz="1600" dirty="0">
                <a:solidFill>
                  <a:srgbClr val="02283A"/>
                </a:solidFill>
                <a:latin typeface="Arial"/>
              </a:rPr>
              <a:t>Social, emotional and legal implications of online behaviours such as sexting and online bullying</a:t>
            </a:r>
            <a:endParaRPr lang="en-US" sz="1600" dirty="0">
              <a:solidFill>
                <a:srgbClr val="02283A"/>
              </a:solidFill>
              <a:latin typeface="Arial"/>
            </a:endParaRPr>
          </a:p>
          <a:p>
            <a:pPr marL="285750" indent="-285750">
              <a:lnSpc>
                <a:spcPct val="120000"/>
              </a:lnSpc>
              <a:buFont typeface="Arial"/>
              <a:buChar char="•"/>
            </a:pPr>
            <a:r>
              <a:rPr lang="en-CA" sz="1600" dirty="0">
                <a:solidFill>
                  <a:srgbClr val="02283A"/>
                </a:solidFill>
                <a:latin typeface="Arial"/>
              </a:rPr>
              <a:t>Potential risks of sexting on relationships and future employment.</a:t>
            </a:r>
          </a:p>
          <a:p>
            <a:pPr marL="285750" indent="-285750">
              <a:lnSpc>
                <a:spcPct val="120000"/>
              </a:lnSpc>
              <a:buFont typeface="Arial"/>
              <a:buChar char="•"/>
            </a:pPr>
            <a:r>
              <a:rPr lang="en-CA" sz="1600" dirty="0" smtClean="0">
                <a:solidFill>
                  <a:srgbClr val="02283A"/>
                </a:solidFill>
                <a:latin typeface="Arial"/>
              </a:rPr>
              <a:t>When </a:t>
            </a:r>
            <a:r>
              <a:rPr lang="en-CA" sz="1600" dirty="0">
                <a:solidFill>
                  <a:srgbClr val="02283A"/>
                </a:solidFill>
                <a:latin typeface="Arial"/>
              </a:rPr>
              <a:t>they need to ask for help, </a:t>
            </a:r>
            <a:r>
              <a:rPr lang="en-CA" sz="1600" dirty="0" smtClean="0">
                <a:solidFill>
                  <a:srgbClr val="02283A"/>
                </a:solidFill>
                <a:latin typeface="Arial"/>
              </a:rPr>
              <a:t>and </a:t>
            </a:r>
            <a:r>
              <a:rPr lang="en-CA" sz="1600" dirty="0">
                <a:solidFill>
                  <a:srgbClr val="02283A"/>
                </a:solidFill>
                <a:latin typeface="Arial"/>
              </a:rPr>
              <a:t>when they can try to solve a problem on their own.</a:t>
            </a:r>
            <a:endParaRPr lang="en-US" sz="1600" dirty="0">
              <a:solidFill>
                <a:srgbClr val="02283A"/>
              </a:solidFill>
              <a:latin typeface="Arial"/>
            </a:endParaRPr>
          </a:p>
          <a:p>
            <a:pPr>
              <a:lnSpc>
                <a:spcPct val="120000"/>
              </a:lnSpc>
            </a:pPr>
            <a:endParaRPr lang="en-US" sz="1600" dirty="0">
              <a:solidFill>
                <a:schemeClr val="bg2">
                  <a:lumMod val="25000"/>
                </a:schemeClr>
              </a:solidFill>
            </a:endParaRPr>
          </a:p>
        </p:txBody>
      </p:sp>
      <p:grpSp>
        <p:nvGrpSpPr>
          <p:cNvPr id="70" name="Group 69"/>
          <p:cNvGrpSpPr/>
          <p:nvPr/>
        </p:nvGrpSpPr>
        <p:grpSpPr>
          <a:xfrm>
            <a:off x="1005241" y="1565044"/>
            <a:ext cx="1352962" cy="2416765"/>
            <a:chOff x="1005242" y="1555688"/>
            <a:chExt cx="1352962" cy="2416765"/>
          </a:xfrm>
        </p:grpSpPr>
        <p:sp>
          <p:nvSpPr>
            <p:cNvPr id="71" name="Rectangle 70"/>
            <p:cNvSpPr/>
            <p:nvPr/>
          </p:nvSpPr>
          <p:spPr>
            <a:xfrm>
              <a:off x="1806357" y="1555688"/>
              <a:ext cx="551847" cy="2416765"/>
            </a:xfrm>
            <a:prstGeom prst="rect">
              <a:avLst/>
            </a:prstGeom>
            <a:solidFill>
              <a:srgbClr val="6DCE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p:nvSpPr>
          <p:spPr>
            <a:xfrm>
              <a:off x="1005242" y="1555688"/>
              <a:ext cx="1162388" cy="241676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7" name="Picture 76" title="ma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21475" y="2420870"/>
            <a:ext cx="539470" cy="600160"/>
          </a:xfrm>
          <a:prstGeom prst="rect">
            <a:avLst/>
          </a:prstGeom>
        </p:spPr>
      </p:pic>
      <p:sp>
        <p:nvSpPr>
          <p:cNvPr id="16" name="TextBox 15"/>
          <p:cNvSpPr txBox="1"/>
          <p:nvPr/>
        </p:nvSpPr>
        <p:spPr>
          <a:xfrm>
            <a:off x="2563434" y="4039237"/>
            <a:ext cx="5354669" cy="538609"/>
          </a:xfrm>
          <a:prstGeom prst="rect">
            <a:avLst/>
          </a:prstGeom>
          <a:noFill/>
        </p:spPr>
        <p:txBody>
          <a:bodyPr wrap="square" rtlCol="0">
            <a:spAutoFit/>
          </a:bodyPr>
          <a:lstStyle/>
          <a:p>
            <a:r>
              <a:rPr lang="en-CA" sz="800" b="1" dirty="0" smtClean="0">
                <a:solidFill>
                  <a:schemeClr val="bg2">
                    <a:lumMod val="25000"/>
                  </a:schemeClr>
                </a:solidFill>
              </a:rPr>
              <a:t>Source:</a:t>
            </a:r>
          </a:p>
          <a:p>
            <a:r>
              <a:rPr lang="en-CA" sz="800" dirty="0" smtClean="0">
                <a:solidFill>
                  <a:schemeClr val="bg2">
                    <a:lumMod val="25000"/>
                  </a:schemeClr>
                </a:solidFill>
              </a:rPr>
              <a:t>Young Canadians in a Wired World: Phase III Study, Cyberbullying: Dealing with Online Meaness and Threats (2014), available at http://mediasmarts.ca/sites/mediasmarts/files/pdfs/publication-report/full/YCWWIII_Cyberbullying_FullReport.pdf</a:t>
            </a:r>
          </a:p>
          <a:p>
            <a:endParaRPr lang="en-US" sz="500" dirty="0">
              <a:solidFill>
                <a:schemeClr val="bg2">
                  <a:lumMod val="25000"/>
                </a:schemeClr>
              </a:solidFill>
              <a:latin typeface="Arial"/>
              <a:cs typeface="Arial"/>
            </a:endParaRPr>
          </a:p>
        </p:txBody>
      </p:sp>
    </p:spTree>
    <p:extLst>
      <p:ext uri="{BB962C8B-B14F-4D97-AF65-F5344CB8AC3E}">
        <p14:creationId xmlns:p14="http://schemas.microsoft.com/office/powerpoint/2010/main" val="2913028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250"/>
                                        <p:tgtEl>
                                          <p:spTgt spid="7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250"/>
                                        <p:tgtEl>
                                          <p:spTgt spid="6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nodeType="withEffect">
                                  <p:stCondLst>
                                    <p:cond delay="10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250"/>
                                        <p:tgtEl>
                                          <p:spTgt spid="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130723"/>
            <a:ext cx="8237564" cy="356085"/>
          </a:xfrm>
        </p:spPr>
        <p:txBody>
          <a:bodyPr>
            <a:noAutofit/>
          </a:bodyPr>
          <a:lstStyle/>
          <a:p>
            <a:r>
              <a:rPr lang="en-CA" sz="2400" dirty="0">
                <a:solidFill>
                  <a:schemeClr val="bg2">
                    <a:lumMod val="25000"/>
                  </a:schemeClr>
                </a:solidFill>
              </a:rPr>
              <a:t>Key Change: Respect for Diversity</a:t>
            </a:r>
          </a:p>
        </p:txBody>
      </p:sp>
      <p:sp>
        <p:nvSpPr>
          <p:cNvPr id="5" name="Rectangle 4"/>
          <p:cNvSpPr/>
          <p:nvPr/>
        </p:nvSpPr>
        <p:spPr>
          <a:xfrm>
            <a:off x="64191" y="1018462"/>
            <a:ext cx="878186"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smtClean="0">
                <a:solidFill>
                  <a:srgbClr val="045174"/>
                </a:solidFill>
                <a:latin typeface="MS Gothic" panose="020B0609070205080204" pitchFamily="49" charset="-128"/>
                <a:ea typeface="MS Gothic" panose="020B0609070205080204" pitchFamily="49" charset="-128"/>
                <a:cs typeface="Arial" panose="020B0604020202020204" pitchFamily="34" charset="0"/>
              </a:rPr>
              <a:t>“</a:t>
            </a:r>
            <a:endParaRPr lang="en-US" sz="6000" dirty="0">
              <a:solidFill>
                <a:srgbClr val="045174"/>
              </a:solidFill>
              <a:latin typeface="MS Gothic" panose="020B0609070205080204" pitchFamily="49" charset="-128"/>
              <a:ea typeface="MS Gothic" panose="020B0609070205080204" pitchFamily="49" charset="-128"/>
              <a:cs typeface="Arial" panose="020B0604020202020204" pitchFamily="34" charset="0"/>
            </a:endParaRPr>
          </a:p>
        </p:txBody>
      </p:sp>
      <p:sp>
        <p:nvSpPr>
          <p:cNvPr id="3" name="Slide Number Placeholder 2"/>
          <p:cNvSpPr>
            <a:spLocks noGrp="1"/>
          </p:cNvSpPr>
          <p:nvPr>
            <p:ph type="sldNum" sz="quarter" idx="4"/>
          </p:nvPr>
        </p:nvSpPr>
        <p:spPr>
          <a:xfrm>
            <a:off x="5619297" y="4723820"/>
            <a:ext cx="3067504" cy="277300"/>
          </a:xfrm>
        </p:spPr>
        <p:txBody>
          <a:bodyPr/>
          <a:lstStyle/>
          <a:p>
            <a:fld id="{D60D1EDE-7116-2443-9BDD-368CE5B37660}" type="slidenum">
              <a:rPr lang="en-US" smtClean="0"/>
              <a:pPr/>
              <a:t>14</a:t>
            </a:fld>
            <a:endParaRPr lang="en-US" dirty="0"/>
          </a:p>
        </p:txBody>
      </p:sp>
      <p:sp>
        <p:nvSpPr>
          <p:cNvPr id="6" name="Rectangle 5"/>
          <p:cNvSpPr/>
          <p:nvPr/>
        </p:nvSpPr>
        <p:spPr>
          <a:xfrm rot="10800000">
            <a:off x="7539169" y="1419225"/>
            <a:ext cx="878186"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smtClean="0">
                <a:solidFill>
                  <a:srgbClr val="045174"/>
                </a:solidFill>
                <a:latin typeface="MS Gothic" panose="020B0609070205080204" pitchFamily="49" charset="-128"/>
                <a:ea typeface="MS Gothic" panose="020B0609070205080204" pitchFamily="49" charset="-128"/>
                <a:cs typeface="Arial" panose="020B0604020202020204" pitchFamily="34" charset="0"/>
              </a:rPr>
              <a:t>“</a:t>
            </a:r>
            <a:endParaRPr lang="en-US" sz="6000" dirty="0">
              <a:solidFill>
                <a:srgbClr val="045174"/>
              </a:solidFill>
              <a:latin typeface="MS Gothic" panose="020B0609070205080204" pitchFamily="49" charset="-128"/>
              <a:ea typeface="MS Gothic" panose="020B0609070205080204" pitchFamily="49" charset="-128"/>
              <a:cs typeface="Arial" panose="020B0604020202020204" pitchFamily="34" charset="0"/>
            </a:endParaRPr>
          </a:p>
        </p:txBody>
      </p:sp>
      <p:sp>
        <p:nvSpPr>
          <p:cNvPr id="7" name="TextBox 6"/>
          <p:cNvSpPr txBox="1"/>
          <p:nvPr/>
        </p:nvSpPr>
        <p:spPr>
          <a:xfrm>
            <a:off x="1369834" y="1505349"/>
            <a:ext cx="6968248" cy="1772793"/>
          </a:xfrm>
          <a:prstGeom prst="rect">
            <a:avLst/>
          </a:prstGeom>
          <a:noFill/>
        </p:spPr>
        <p:txBody>
          <a:bodyPr wrap="square" rtlCol="0">
            <a:spAutoFit/>
          </a:bodyPr>
          <a:lstStyle/>
          <a:p>
            <a:pPr>
              <a:lnSpc>
                <a:spcPct val="130000"/>
              </a:lnSpc>
            </a:pPr>
            <a:r>
              <a:rPr lang="en-CA" sz="1600" dirty="0" smtClean="0">
                <a:solidFill>
                  <a:schemeClr val="tx1">
                    <a:lumMod val="65000"/>
                    <a:lumOff val="35000"/>
                  </a:schemeClr>
                </a:solidFill>
                <a:latin typeface="Arial" panose="020B0604020202020204" pitchFamily="34" charset="0"/>
                <a:cs typeface="Arial" panose="020B0604020202020204" pitchFamily="34" charset="0"/>
              </a:rPr>
              <a:t>…all </a:t>
            </a:r>
            <a:r>
              <a:rPr lang="en-CA" sz="1600" dirty="0">
                <a:solidFill>
                  <a:schemeClr val="tx1">
                    <a:lumMod val="65000"/>
                    <a:lumOff val="35000"/>
                  </a:schemeClr>
                </a:solidFill>
                <a:latin typeface="Arial" panose="020B0604020202020204" pitchFamily="34" charset="0"/>
                <a:cs typeface="Arial" panose="020B0604020202020204" pitchFamily="34" charset="0"/>
              </a:rPr>
              <a:t>students should see themselves in the curriculum, their physical surroundings and the broader environment so they can feel empowered and </a:t>
            </a:r>
            <a:r>
              <a:rPr lang="en-CA" sz="1600" dirty="0" smtClean="0">
                <a:solidFill>
                  <a:schemeClr val="tx1">
                    <a:lumMod val="65000"/>
                    <a:lumOff val="35000"/>
                  </a:schemeClr>
                </a:solidFill>
                <a:latin typeface="Arial" panose="020B0604020202020204" pitchFamily="34" charset="0"/>
                <a:cs typeface="Arial" panose="020B0604020202020204" pitchFamily="34" charset="0"/>
              </a:rPr>
              <a:t>engaged in and empowered by their learning experiences.</a:t>
            </a:r>
          </a:p>
          <a:p>
            <a:pPr>
              <a:lnSpc>
                <a:spcPct val="130000"/>
              </a:lnSpc>
            </a:pPr>
            <a:endParaRPr lang="en-CA" sz="1200" dirty="0" smtClean="0">
              <a:solidFill>
                <a:schemeClr val="tx1">
                  <a:lumMod val="50000"/>
                  <a:lumOff val="50000"/>
                </a:schemeClr>
              </a:solidFill>
              <a:latin typeface="Arial" panose="020B0604020202020204" pitchFamily="34" charset="0"/>
              <a:cs typeface="Arial" panose="020B0604020202020204" pitchFamily="34" charset="0"/>
            </a:endParaRPr>
          </a:p>
          <a:p>
            <a:pPr>
              <a:lnSpc>
                <a:spcPct val="130000"/>
              </a:lnSpc>
            </a:pPr>
            <a:r>
              <a:rPr lang="en-CA" sz="1200" dirty="0" smtClean="0">
                <a:solidFill>
                  <a:schemeClr val="tx1">
                    <a:lumMod val="50000"/>
                    <a:lumOff val="50000"/>
                  </a:schemeClr>
                </a:solidFill>
                <a:latin typeface="Arial" panose="020B0604020202020204" pitchFamily="34" charset="0"/>
                <a:cs typeface="Arial" panose="020B0604020202020204" pitchFamily="34" charset="0"/>
              </a:rPr>
              <a:t>Ministry of Education, The Ontario Curriculum, Grades 1-8: Health and Physical </a:t>
            </a:r>
            <a:br>
              <a:rPr lang="en-CA" sz="1200" dirty="0" smtClean="0">
                <a:solidFill>
                  <a:schemeClr val="tx1">
                    <a:lumMod val="50000"/>
                    <a:lumOff val="50000"/>
                  </a:schemeClr>
                </a:solidFill>
                <a:latin typeface="Arial" panose="020B0604020202020204" pitchFamily="34" charset="0"/>
                <a:cs typeface="Arial" panose="020B0604020202020204" pitchFamily="34" charset="0"/>
              </a:rPr>
            </a:br>
            <a:r>
              <a:rPr lang="en-CA" sz="1200" dirty="0" smtClean="0">
                <a:solidFill>
                  <a:schemeClr val="tx1">
                    <a:lumMod val="50000"/>
                    <a:lumOff val="50000"/>
                  </a:schemeClr>
                </a:solidFill>
                <a:latin typeface="Arial" panose="020B0604020202020204" pitchFamily="34" charset="0"/>
                <a:cs typeface="Arial" panose="020B0604020202020204" pitchFamily="34" charset="0"/>
              </a:rPr>
              <a:t>Education, 2015 (revised), p. 67</a:t>
            </a:r>
          </a:p>
        </p:txBody>
      </p:sp>
    </p:spTree>
    <p:extLst>
      <p:ext uri="{BB962C8B-B14F-4D97-AF65-F5344CB8AC3E}">
        <p14:creationId xmlns:p14="http://schemas.microsoft.com/office/powerpoint/2010/main" val="60734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130723"/>
            <a:ext cx="8237564" cy="356085"/>
          </a:xfrm>
        </p:spPr>
        <p:txBody>
          <a:bodyPr>
            <a:noAutofit/>
          </a:bodyPr>
          <a:lstStyle/>
          <a:p>
            <a:r>
              <a:rPr lang="en-CA" sz="2400" dirty="0">
                <a:solidFill>
                  <a:schemeClr val="bg2">
                    <a:lumMod val="25000"/>
                  </a:schemeClr>
                </a:solidFill>
              </a:rPr>
              <a:t>Key Change: Respect for Diversity</a:t>
            </a:r>
          </a:p>
        </p:txBody>
      </p:sp>
      <p:sp>
        <p:nvSpPr>
          <p:cNvPr id="4" name="TextBox 3"/>
          <p:cNvSpPr txBox="1"/>
          <p:nvPr/>
        </p:nvSpPr>
        <p:spPr>
          <a:xfrm>
            <a:off x="1109891" y="1233308"/>
            <a:ext cx="6968248" cy="1200329"/>
          </a:xfrm>
          <a:prstGeom prst="rect">
            <a:avLst/>
          </a:prstGeom>
          <a:noFill/>
        </p:spPr>
        <p:txBody>
          <a:bodyPr wrap="square" rtlCol="0">
            <a:spAutoFit/>
          </a:bodyPr>
          <a:lstStyle/>
          <a:p>
            <a:pPr>
              <a:lnSpc>
                <a:spcPct val="200000"/>
              </a:lnSpc>
            </a:pPr>
            <a:r>
              <a:rPr lang="en-CA" b="1" dirty="0">
                <a:solidFill>
                  <a:srgbClr val="045174"/>
                </a:solidFill>
                <a:latin typeface="Arial" panose="020B0604020202020204" pitchFamily="34" charset="0"/>
                <a:cs typeface="Arial" panose="020B0604020202020204" pitchFamily="34" charset="0"/>
              </a:rPr>
              <a:t>Students are learning:</a:t>
            </a:r>
          </a:p>
          <a:p>
            <a:pPr>
              <a:lnSpc>
                <a:spcPct val="200000"/>
              </a:lnSpc>
            </a:pPr>
            <a:r>
              <a:rPr lang="en-CA" dirty="0" smtClean="0">
                <a:solidFill>
                  <a:schemeClr val="tx1">
                    <a:lumMod val="65000"/>
                    <a:lumOff val="35000"/>
                  </a:schemeClr>
                </a:solidFill>
                <a:latin typeface="Arial" panose="020B0604020202020204" pitchFamily="34" charset="0"/>
                <a:cs typeface="Arial" panose="020B0604020202020204" pitchFamily="34" charset="0"/>
              </a:rPr>
              <a:t>	</a:t>
            </a:r>
            <a:endParaRPr lang="en-CA"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a:xfrm>
            <a:off x="5619297" y="4723820"/>
            <a:ext cx="3067504" cy="277300"/>
          </a:xfrm>
        </p:spPr>
        <p:txBody>
          <a:bodyPr/>
          <a:lstStyle/>
          <a:p>
            <a:fld id="{D60D1EDE-7116-2443-9BDD-368CE5B37660}" type="slidenum">
              <a:rPr lang="en-US" smtClean="0"/>
              <a:pPr/>
              <a:t>15</a:t>
            </a:fld>
            <a:endParaRPr lang="en-US" dirty="0"/>
          </a:p>
        </p:txBody>
      </p:sp>
      <p:sp>
        <p:nvSpPr>
          <p:cNvPr id="10" name="TextBox 9"/>
          <p:cNvSpPr txBox="1"/>
          <p:nvPr/>
        </p:nvSpPr>
        <p:spPr>
          <a:xfrm>
            <a:off x="1128941" y="1793718"/>
            <a:ext cx="6968248" cy="1372683"/>
          </a:xfrm>
          <a:prstGeom prst="rect">
            <a:avLst/>
          </a:prstGeom>
          <a:noFill/>
        </p:spPr>
        <p:txBody>
          <a:bodyPr wrap="square" rtlCol="0">
            <a:spAutoFit/>
          </a:bodyPr>
          <a:lstStyle/>
          <a:p>
            <a:pPr marL="266700" indent="-266700">
              <a:lnSpc>
                <a:spcPct val="130000"/>
              </a:lnSpc>
              <a:buFont typeface="Arial" pitchFamily="34" charset="0"/>
              <a:buChar char="•"/>
            </a:pPr>
            <a:r>
              <a:rPr lang="en-CA" sz="1600" dirty="0" smtClean="0">
                <a:solidFill>
                  <a:schemeClr val="tx1">
                    <a:lumMod val="65000"/>
                    <a:lumOff val="35000"/>
                  </a:schemeClr>
                </a:solidFill>
                <a:latin typeface="Arial" panose="020B0604020202020204" pitchFamily="34" charset="0"/>
                <a:cs typeface="Arial" panose="020B0604020202020204" pitchFamily="34" charset="0"/>
              </a:rPr>
              <a:t>About </a:t>
            </a:r>
            <a:r>
              <a:rPr lang="en-CA" sz="1600" dirty="0">
                <a:solidFill>
                  <a:schemeClr val="tx1">
                    <a:lumMod val="65000"/>
                    <a:lumOff val="35000"/>
                  </a:schemeClr>
                </a:solidFill>
                <a:latin typeface="Arial" panose="020B0604020202020204" pitchFamily="34" charset="0"/>
                <a:cs typeface="Arial" panose="020B0604020202020204" pitchFamily="34" charset="0"/>
              </a:rPr>
              <a:t>what makes themselves and their families </a:t>
            </a:r>
            <a:r>
              <a:rPr lang="en-CA" sz="1600" dirty="0" smtClean="0">
                <a:solidFill>
                  <a:schemeClr val="tx1">
                    <a:lumMod val="65000"/>
                    <a:lumOff val="35000"/>
                  </a:schemeClr>
                </a:solidFill>
                <a:latin typeface="Arial" panose="020B0604020202020204" pitchFamily="34" charset="0"/>
                <a:cs typeface="Arial" panose="020B0604020202020204" pitchFamily="34" charset="0"/>
              </a:rPr>
              <a:t>unique</a:t>
            </a:r>
          </a:p>
          <a:p>
            <a:pPr marL="266700" indent="-266700">
              <a:lnSpc>
                <a:spcPct val="130000"/>
              </a:lnSpc>
              <a:buFont typeface="Arial" pitchFamily="34" charset="0"/>
              <a:buChar char="•"/>
            </a:pPr>
            <a:r>
              <a:rPr lang="en-CA" sz="1600" dirty="0" smtClean="0">
                <a:solidFill>
                  <a:schemeClr val="tx1">
                    <a:lumMod val="65000"/>
                    <a:lumOff val="35000"/>
                  </a:schemeClr>
                </a:solidFill>
                <a:latin typeface="Arial" panose="020B0604020202020204" pitchFamily="34" charset="0"/>
                <a:cs typeface="Arial" panose="020B0604020202020204" pitchFamily="34" charset="0"/>
              </a:rPr>
              <a:t>To respect differences and treat all peers with respect</a:t>
            </a:r>
          </a:p>
          <a:p>
            <a:pPr marL="266700" indent="-266700">
              <a:lnSpc>
                <a:spcPct val="130000"/>
              </a:lnSpc>
              <a:buFont typeface="Arial" pitchFamily="34" charset="0"/>
              <a:buChar char="•"/>
            </a:pPr>
            <a:r>
              <a:rPr lang="en-CA" sz="1600" dirty="0" smtClean="0">
                <a:solidFill>
                  <a:schemeClr val="tx1">
                    <a:lumMod val="65000"/>
                    <a:lumOff val="35000"/>
                  </a:schemeClr>
                </a:solidFill>
                <a:latin typeface="Arial" panose="020B0604020202020204" pitchFamily="34" charset="0"/>
                <a:cs typeface="Arial" panose="020B0604020202020204" pitchFamily="34" charset="0"/>
              </a:rPr>
              <a:t>To celebrate diversity</a:t>
            </a:r>
          </a:p>
          <a:p>
            <a:pPr marL="266700" indent="-266700">
              <a:lnSpc>
                <a:spcPct val="130000"/>
              </a:lnSpc>
              <a:buFont typeface="Arial" pitchFamily="34" charset="0"/>
              <a:buChar char="•"/>
            </a:pPr>
            <a:r>
              <a:rPr lang="en-CA" sz="1600" dirty="0" smtClean="0">
                <a:solidFill>
                  <a:schemeClr val="tx1">
                    <a:lumMod val="65000"/>
                    <a:lumOff val="35000"/>
                  </a:schemeClr>
                </a:solidFill>
                <a:latin typeface="Arial" panose="020B0604020202020204" pitchFamily="34" charset="0"/>
                <a:cs typeface="Arial" panose="020B0604020202020204" pitchFamily="34" charset="0"/>
              </a:rPr>
              <a:t>Respond to bullying, stereotypes</a:t>
            </a:r>
            <a:r>
              <a:rPr lang="en-CA" sz="1600" dirty="0" smtClean="0">
                <a:solidFill>
                  <a:srgbClr val="FF0000"/>
                </a:solidFill>
                <a:latin typeface="Arial" panose="020B0604020202020204" pitchFamily="34" charset="0"/>
                <a:cs typeface="Arial" panose="020B0604020202020204" pitchFamily="34" charset="0"/>
              </a:rPr>
              <a:t> </a:t>
            </a:r>
            <a:r>
              <a:rPr lang="en-CA" sz="1600" dirty="0" smtClean="0">
                <a:solidFill>
                  <a:schemeClr val="tx1">
                    <a:lumMod val="65000"/>
                    <a:lumOff val="35000"/>
                  </a:schemeClr>
                </a:solidFill>
                <a:latin typeface="Arial" panose="020B0604020202020204" pitchFamily="34" charset="0"/>
                <a:cs typeface="Arial" panose="020B0604020202020204" pitchFamily="34" charset="0"/>
              </a:rPr>
              <a:t>and homophobia</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09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74712"/>
            <a:ext cx="9144000" cy="376034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75109"/>
            <a:ext cx="9144000" cy="3760342"/>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 y="1"/>
            <a:ext cx="8469089" cy="6226350"/>
            <a:chOff x="2" y="1"/>
            <a:chExt cx="8469089" cy="6226350"/>
          </a:xfrm>
        </p:grpSpPr>
        <p:grpSp>
          <p:nvGrpSpPr>
            <p:cNvPr id="26" name="Group 25"/>
            <p:cNvGrpSpPr/>
            <p:nvPr/>
          </p:nvGrpSpPr>
          <p:grpSpPr>
            <a:xfrm>
              <a:off x="2" y="1"/>
              <a:ext cx="8469089" cy="6226350"/>
              <a:chOff x="0" y="1"/>
              <a:chExt cx="8469089" cy="6226350"/>
            </a:xfrm>
          </p:grpSpPr>
          <p:sp>
            <p:nvSpPr>
              <p:cNvPr id="28" name="Rounded Rectangle 27"/>
              <p:cNvSpPr/>
              <p:nvPr/>
            </p:nvSpPr>
            <p:spPr>
              <a:xfrm>
                <a:off x="1282772" y="674914"/>
                <a:ext cx="6467857" cy="4865915"/>
              </a:xfrm>
              <a:prstGeom prst="round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27" name="Picture 26" title="ipad screen"/>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121370" y="-1121369"/>
                <a:ext cx="6226350" cy="8469089"/>
              </a:xfrm>
              <a:prstGeom prst="rect">
                <a:avLst/>
              </a:prstGeom>
            </p:spPr>
          </p:pic>
        </p:grpSp>
        <p:sp>
          <p:nvSpPr>
            <p:cNvPr id="14" name="Rounded Rectangle 13"/>
            <p:cNvSpPr/>
            <p:nvPr/>
          </p:nvSpPr>
          <p:spPr>
            <a:xfrm>
              <a:off x="1288217" y="674915"/>
              <a:ext cx="6467857" cy="4865915"/>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grpSp>
        <p:nvGrpSpPr>
          <p:cNvPr id="6" name="Group 5"/>
          <p:cNvGrpSpPr/>
          <p:nvPr/>
        </p:nvGrpSpPr>
        <p:grpSpPr>
          <a:xfrm>
            <a:off x="2125725" y="2013559"/>
            <a:ext cx="5094904" cy="387509"/>
            <a:chOff x="2125725" y="2013558"/>
            <a:chExt cx="5094904" cy="387509"/>
          </a:xfrm>
        </p:grpSpPr>
        <p:sp>
          <p:nvSpPr>
            <p:cNvPr id="15" name="Content Placeholder 2"/>
            <p:cNvSpPr txBox="1">
              <a:spLocks/>
            </p:cNvSpPr>
            <p:nvPr/>
          </p:nvSpPr>
          <p:spPr>
            <a:xfrm>
              <a:off x="2564264" y="2013558"/>
              <a:ext cx="4656365" cy="387509"/>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rgbClr val="E1F5FE">
                      <a:lumMod val="25000"/>
                    </a:srgbClr>
                  </a:solidFill>
                  <a:ea typeface="MS PGothic" pitchFamily="34" charset="-128"/>
                  <a:cs typeface="MS PGothic" pitchFamily="34" charset="-128"/>
                </a:rPr>
                <a:t>Overall Expectations</a:t>
              </a:r>
            </a:p>
            <a:p>
              <a:pPr marL="0" indent="0">
                <a:buNone/>
              </a:pPr>
              <a:endParaRPr lang="en-US" sz="1800" dirty="0">
                <a:solidFill>
                  <a:srgbClr val="E1F5FE">
                    <a:lumMod val="25000"/>
                  </a:srgbClr>
                </a:solidFill>
                <a:ea typeface="MS PGothic" pitchFamily="34" charset="-128"/>
                <a:cs typeface="MS PGothic" pitchFamily="34" charset="-128"/>
              </a:endParaRPr>
            </a:p>
          </p:txBody>
        </p:sp>
        <p:pic>
          <p:nvPicPr>
            <p:cNvPr id="5" name="Picture 4" title="arrow pointing right"/>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125725" y="2046985"/>
              <a:ext cx="323801" cy="320657"/>
            </a:xfrm>
            <a:prstGeom prst="rect">
              <a:avLst/>
            </a:prstGeom>
          </p:spPr>
        </p:pic>
      </p:grpSp>
      <p:grpSp>
        <p:nvGrpSpPr>
          <p:cNvPr id="11" name="Group 10"/>
          <p:cNvGrpSpPr/>
          <p:nvPr/>
        </p:nvGrpSpPr>
        <p:grpSpPr>
          <a:xfrm>
            <a:off x="2125725" y="3373505"/>
            <a:ext cx="4030146" cy="806610"/>
            <a:chOff x="2125725" y="3373505"/>
            <a:chExt cx="4030146" cy="806610"/>
          </a:xfrm>
        </p:grpSpPr>
        <p:pic>
          <p:nvPicPr>
            <p:cNvPr id="19" name="Picture 18" title="arrow pointing right"/>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125725" y="3373505"/>
              <a:ext cx="323801" cy="320657"/>
            </a:xfrm>
            <a:prstGeom prst="rect">
              <a:avLst/>
            </a:prstGeom>
          </p:spPr>
        </p:pic>
        <p:sp>
          <p:nvSpPr>
            <p:cNvPr id="23" name="Content Placeholder 2"/>
            <p:cNvSpPr txBox="1">
              <a:spLocks/>
            </p:cNvSpPr>
            <p:nvPr/>
          </p:nvSpPr>
          <p:spPr>
            <a:xfrm>
              <a:off x="2496908" y="3375207"/>
              <a:ext cx="3658963" cy="804908"/>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rgbClr val="E1F5FE">
                      <a:lumMod val="25000"/>
                    </a:srgbClr>
                  </a:solidFill>
                </a:rPr>
                <a:t>Optional E</a:t>
              </a:r>
              <a:r>
                <a:rPr lang="en-US" sz="1800" dirty="0" smtClean="0">
                  <a:solidFill>
                    <a:srgbClr val="E1F5FE">
                      <a:lumMod val="25000"/>
                    </a:srgbClr>
                  </a:solidFill>
                </a:rPr>
                <a:t>xamples and Prompts (sample teacher questions and student responses)</a:t>
              </a:r>
              <a:endParaRPr lang="en-CA" sz="1800" dirty="0">
                <a:solidFill>
                  <a:srgbClr val="E1F5FE">
                    <a:lumMod val="25000"/>
                  </a:srgbClr>
                </a:solidFill>
              </a:endParaRPr>
            </a:p>
            <a:p>
              <a:pPr>
                <a:buNone/>
              </a:pPr>
              <a:endParaRPr lang="en-US" sz="1200" dirty="0">
                <a:solidFill>
                  <a:srgbClr val="E1F5FE">
                    <a:lumMod val="25000"/>
                  </a:srgbClr>
                </a:solidFill>
                <a:ea typeface="MS PGothic" pitchFamily="34" charset="-128"/>
                <a:cs typeface="MS PGothic" pitchFamily="34" charset="-128"/>
              </a:endParaRPr>
            </a:p>
          </p:txBody>
        </p:sp>
      </p:grpSp>
      <p:grpSp>
        <p:nvGrpSpPr>
          <p:cNvPr id="8" name="Group 7"/>
          <p:cNvGrpSpPr/>
          <p:nvPr/>
        </p:nvGrpSpPr>
        <p:grpSpPr>
          <a:xfrm>
            <a:off x="2125727" y="2717876"/>
            <a:ext cx="5094903" cy="362472"/>
            <a:chOff x="2125725" y="2717876"/>
            <a:chExt cx="5094903" cy="362472"/>
          </a:xfrm>
        </p:grpSpPr>
        <p:pic>
          <p:nvPicPr>
            <p:cNvPr id="18" name="Picture 17" title="arrow pointing right"/>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125725" y="2717876"/>
              <a:ext cx="323801" cy="320657"/>
            </a:xfrm>
            <a:prstGeom prst="rect">
              <a:avLst/>
            </a:prstGeom>
          </p:spPr>
        </p:pic>
        <p:sp>
          <p:nvSpPr>
            <p:cNvPr id="24" name="Content Placeholder 2"/>
            <p:cNvSpPr txBox="1">
              <a:spLocks/>
            </p:cNvSpPr>
            <p:nvPr/>
          </p:nvSpPr>
          <p:spPr>
            <a:xfrm>
              <a:off x="2564263" y="2732026"/>
              <a:ext cx="4656365" cy="34832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rgbClr val="E1F5FE">
                      <a:lumMod val="25000"/>
                    </a:srgbClr>
                  </a:solidFill>
                  <a:ea typeface="MS PGothic" pitchFamily="34" charset="-128"/>
                  <a:cs typeface="MS PGothic" pitchFamily="34" charset="-128"/>
                </a:rPr>
                <a:t>Specific Expectations</a:t>
              </a:r>
            </a:p>
          </p:txBody>
        </p:sp>
      </p:grpSp>
      <p:sp>
        <p:nvSpPr>
          <p:cNvPr id="4" name="Title 3"/>
          <p:cNvSpPr>
            <a:spLocks noGrp="1"/>
          </p:cNvSpPr>
          <p:nvPr>
            <p:ph type="title"/>
          </p:nvPr>
        </p:nvSpPr>
        <p:spPr>
          <a:xfrm>
            <a:off x="2034266" y="1289530"/>
            <a:ext cx="6096000" cy="356085"/>
          </a:xfrm>
        </p:spPr>
        <p:txBody>
          <a:bodyPr>
            <a:noAutofit/>
          </a:bodyPr>
          <a:lstStyle/>
          <a:p>
            <a:r>
              <a:rPr lang="en-US" sz="2400" dirty="0">
                <a:solidFill>
                  <a:schemeClr val="bg2">
                    <a:lumMod val="25000"/>
                  </a:schemeClr>
                </a:solidFill>
                <a:ea typeface="MS PGothic" pitchFamily="34" charset="-128"/>
                <a:cs typeface="MS PGothic" pitchFamily="34" charset="-128"/>
              </a:rPr>
              <a:t>The curriculum includes:</a:t>
            </a:r>
          </a:p>
        </p:txBody>
      </p:sp>
      <p:sp>
        <p:nvSpPr>
          <p:cNvPr id="22" name="Content Placeholder 2"/>
          <p:cNvSpPr txBox="1">
            <a:spLocks/>
          </p:cNvSpPr>
          <p:nvPr/>
        </p:nvSpPr>
        <p:spPr>
          <a:xfrm>
            <a:off x="2034266" y="1218134"/>
            <a:ext cx="4656365" cy="434340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smtClean="0">
              <a:solidFill>
                <a:schemeClr val="bg2">
                  <a:lumMod val="25000"/>
                </a:schemeClr>
              </a:solidFill>
              <a:ea typeface="MS PGothic" pitchFamily="34" charset="-128"/>
              <a:cs typeface="MS PGothic" pitchFamily="34" charset="-128"/>
            </a:endParaRPr>
          </a:p>
        </p:txBody>
      </p:sp>
    </p:spTree>
    <p:extLst>
      <p:ext uri="{BB962C8B-B14F-4D97-AF65-F5344CB8AC3E}">
        <p14:creationId xmlns:p14="http://schemas.microsoft.com/office/powerpoint/2010/main" val="2466612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900"/>
                            </p:stCondLst>
                            <p:childTnLst>
                              <p:par>
                                <p:cTn id="13" presetID="10" presetClass="entr" presetSubtype="0" fill="hold" nodeType="afterEffect">
                                  <p:stCondLst>
                                    <p:cond delay="3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74712"/>
            <a:ext cx="9144000" cy="376034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75109"/>
            <a:ext cx="9144000" cy="3760342"/>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 y="1"/>
            <a:ext cx="8469089" cy="6226350"/>
            <a:chOff x="2" y="1"/>
            <a:chExt cx="8469089" cy="6226350"/>
          </a:xfrm>
        </p:grpSpPr>
        <p:grpSp>
          <p:nvGrpSpPr>
            <p:cNvPr id="26" name="Group 25"/>
            <p:cNvGrpSpPr/>
            <p:nvPr/>
          </p:nvGrpSpPr>
          <p:grpSpPr>
            <a:xfrm>
              <a:off x="2" y="1"/>
              <a:ext cx="8469089" cy="6226350"/>
              <a:chOff x="0" y="1"/>
              <a:chExt cx="8469089" cy="6226350"/>
            </a:xfrm>
          </p:grpSpPr>
          <p:sp>
            <p:nvSpPr>
              <p:cNvPr id="28" name="Rounded Rectangle 27"/>
              <p:cNvSpPr/>
              <p:nvPr/>
            </p:nvSpPr>
            <p:spPr>
              <a:xfrm>
                <a:off x="1282772" y="674914"/>
                <a:ext cx="6467857" cy="4865915"/>
              </a:xfrm>
              <a:prstGeom prst="round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27" name="Picture 26" title="ipad screen"/>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121370" y="-1121369"/>
                <a:ext cx="6226350" cy="8469089"/>
              </a:xfrm>
              <a:prstGeom prst="rect">
                <a:avLst/>
              </a:prstGeom>
            </p:spPr>
          </p:pic>
        </p:grpSp>
        <p:sp>
          <p:nvSpPr>
            <p:cNvPr id="14" name="Rounded Rectangle 13"/>
            <p:cNvSpPr/>
            <p:nvPr/>
          </p:nvSpPr>
          <p:spPr>
            <a:xfrm>
              <a:off x="1288217" y="674915"/>
              <a:ext cx="6467857" cy="4865915"/>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22" name="Content Placeholder 2"/>
          <p:cNvSpPr txBox="1">
            <a:spLocks/>
          </p:cNvSpPr>
          <p:nvPr/>
        </p:nvSpPr>
        <p:spPr>
          <a:xfrm>
            <a:off x="2034266" y="1218134"/>
            <a:ext cx="4656365" cy="434340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smtClean="0">
              <a:solidFill>
                <a:schemeClr val="bg2">
                  <a:lumMod val="25000"/>
                </a:schemeClr>
              </a:solidFill>
              <a:ea typeface="MS PGothic" pitchFamily="34" charset="-128"/>
              <a:cs typeface="MS PGothic" pitchFamily="34" charset="-128"/>
            </a:endParaRPr>
          </a:p>
        </p:txBody>
      </p:sp>
      <p:sp>
        <p:nvSpPr>
          <p:cNvPr id="29" name="Rounded Rectangle 28"/>
          <p:cNvSpPr/>
          <p:nvPr/>
        </p:nvSpPr>
        <p:spPr>
          <a:xfrm>
            <a:off x="1282774" y="676941"/>
            <a:ext cx="6467857" cy="4865915"/>
          </a:xfrm>
          <a:prstGeom prst="roundRect">
            <a:avLst>
              <a:gd name="adj"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9" name="Picture 8" title="ipad scree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79336" y="1482700"/>
            <a:ext cx="6467857" cy="2944012"/>
          </a:xfrm>
          <a:prstGeom prst="rect">
            <a:avLst/>
          </a:prstGeom>
        </p:spPr>
      </p:pic>
      <p:sp>
        <p:nvSpPr>
          <p:cNvPr id="12" name="Rectangle 11"/>
          <p:cNvSpPr/>
          <p:nvPr/>
        </p:nvSpPr>
        <p:spPr>
          <a:xfrm flipV="1">
            <a:off x="1509038" y="1614158"/>
            <a:ext cx="2562225" cy="418148"/>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635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remove"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74712"/>
            <a:ext cx="9144000" cy="376034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75109"/>
            <a:ext cx="9144000" cy="3760342"/>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2" y="1"/>
            <a:ext cx="8469089" cy="6226350"/>
            <a:chOff x="0" y="1"/>
            <a:chExt cx="8469089" cy="6226350"/>
          </a:xfrm>
        </p:grpSpPr>
        <p:sp>
          <p:nvSpPr>
            <p:cNvPr id="28" name="Rounded Rectangle 27"/>
            <p:cNvSpPr/>
            <p:nvPr/>
          </p:nvSpPr>
          <p:spPr>
            <a:xfrm>
              <a:off x="1282772" y="674914"/>
              <a:ext cx="6467857" cy="4865915"/>
            </a:xfrm>
            <a:prstGeom prst="round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27" name="Picture 26" title="ipad screen"/>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121370" y="-1121369"/>
              <a:ext cx="6226350" cy="8469089"/>
            </a:xfrm>
            <a:prstGeom prst="rect">
              <a:avLst/>
            </a:prstGeom>
          </p:spPr>
        </p:pic>
      </p:grpSp>
      <p:sp>
        <p:nvSpPr>
          <p:cNvPr id="22" name="Content Placeholder 2"/>
          <p:cNvSpPr txBox="1">
            <a:spLocks/>
          </p:cNvSpPr>
          <p:nvPr/>
        </p:nvSpPr>
        <p:spPr>
          <a:xfrm>
            <a:off x="2034266" y="1218134"/>
            <a:ext cx="4656365" cy="434340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smtClean="0">
              <a:solidFill>
                <a:schemeClr val="bg2">
                  <a:lumMod val="25000"/>
                </a:schemeClr>
              </a:solidFill>
              <a:ea typeface="MS PGothic" pitchFamily="34" charset="-128"/>
              <a:cs typeface="MS PGothic" pitchFamily="34" charset="-128"/>
            </a:endParaRPr>
          </a:p>
        </p:txBody>
      </p:sp>
      <p:sp>
        <p:nvSpPr>
          <p:cNvPr id="29" name="Rounded Rectangle 28"/>
          <p:cNvSpPr/>
          <p:nvPr/>
        </p:nvSpPr>
        <p:spPr>
          <a:xfrm>
            <a:off x="1282774" y="680492"/>
            <a:ext cx="6467857" cy="4865915"/>
          </a:xfrm>
          <a:prstGeom prst="roundRect">
            <a:avLst>
              <a:gd name="adj"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13" name="Picture 12" descr="ipad screen dsiplaying text:: overall expectations, specific expectations and optional examples and prompts " title="ipad screen with"/>
          <p:cNvPicPr>
            <a:picLocks noChangeAspect="1"/>
          </p:cNvPicPr>
          <p:nvPr/>
        </p:nvPicPr>
        <p:blipFill rotWithShape="1">
          <a:blip r:embed="rId4" cstate="print">
            <a:extLst>
              <a:ext uri="{28A0092B-C50C-407E-A947-70E740481C1C}">
                <a14:useLocalDpi xmlns:a14="http://schemas.microsoft.com/office/drawing/2010/main"/>
              </a:ext>
            </a:extLst>
          </a:blip>
          <a:srcRect r="706"/>
          <a:stretch/>
        </p:blipFill>
        <p:spPr>
          <a:xfrm>
            <a:off x="1291655" y="722475"/>
            <a:ext cx="6446084" cy="4348843"/>
          </a:xfrm>
          <a:prstGeom prst="rect">
            <a:avLst/>
          </a:prstGeom>
        </p:spPr>
      </p:pic>
      <p:sp>
        <p:nvSpPr>
          <p:cNvPr id="10" name="Rectangle 9"/>
          <p:cNvSpPr/>
          <p:nvPr/>
        </p:nvSpPr>
        <p:spPr>
          <a:xfrm flipV="1">
            <a:off x="1396983" y="799986"/>
            <a:ext cx="2263420" cy="283348"/>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76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remove"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3685233"/>
            <a:ext cx="9144000" cy="26899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flipV="1">
            <a:off x="-5425" y="3685233"/>
            <a:ext cx="9144000" cy="2647950"/>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descr="ipad screen showing strands B&amp;C " title="ipad scree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98476" y="1797935"/>
            <a:ext cx="6062568" cy="6864270"/>
          </a:xfrm>
          <a:prstGeom prst="rect">
            <a:avLst/>
          </a:prstGeom>
        </p:spPr>
      </p:pic>
      <p:pic>
        <p:nvPicPr>
          <p:cNvPr id="39" name="Picture 38" title="ipad scree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98476" y="-269625"/>
            <a:ext cx="6062568" cy="6864270"/>
          </a:xfrm>
          <a:prstGeom prst="rect">
            <a:avLst/>
          </a:prstGeom>
        </p:spPr>
      </p:pic>
      <p:sp>
        <p:nvSpPr>
          <p:cNvPr id="6" name="Rectangle 5"/>
          <p:cNvSpPr/>
          <p:nvPr/>
        </p:nvSpPr>
        <p:spPr>
          <a:xfrm>
            <a:off x="1320800" y="0"/>
            <a:ext cx="6614160" cy="1305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3" name="Picture 2" title="ipad screen"/>
          <p:cNvPicPr>
            <a:picLocks noChangeAspect="1"/>
          </p:cNvPicPr>
          <p:nvPr/>
        </p:nvPicPr>
        <p:blipFill rotWithShape="1">
          <a:blip r:embed="rId4">
            <a:extLst>
              <a:ext uri="{28A0092B-C50C-407E-A947-70E740481C1C}">
                <a14:useLocalDpi xmlns:a14="http://schemas.microsoft.com/office/drawing/2010/main"/>
              </a:ext>
            </a:extLst>
          </a:blip>
          <a:srcRect b="59533"/>
          <a:stretch/>
        </p:blipFill>
        <p:spPr>
          <a:xfrm>
            <a:off x="755137" y="918432"/>
            <a:ext cx="7744537" cy="4267026"/>
          </a:xfrm>
          <a:prstGeom prst="rect">
            <a:avLst/>
          </a:prstGeom>
        </p:spPr>
      </p:pic>
      <p:sp>
        <p:nvSpPr>
          <p:cNvPr id="38" name="Title 1"/>
          <p:cNvSpPr>
            <a:spLocks noGrp="1"/>
          </p:cNvSpPr>
          <p:nvPr>
            <p:ph type="title"/>
          </p:nvPr>
        </p:nvSpPr>
        <p:spPr>
          <a:xfrm>
            <a:off x="447793" y="130723"/>
            <a:ext cx="8237564" cy="356085"/>
          </a:xfrm>
        </p:spPr>
        <p:txBody>
          <a:bodyPr>
            <a:noAutofit/>
          </a:bodyPr>
          <a:lstStyle/>
          <a:p>
            <a:r>
              <a:rPr lang="en-US" sz="2400" dirty="0">
                <a:solidFill>
                  <a:schemeClr val="bg2">
                    <a:lumMod val="25000"/>
                  </a:schemeClr>
                </a:solidFill>
              </a:rPr>
              <a:t>Strands and Living Skills</a:t>
            </a:r>
          </a:p>
        </p:txBody>
      </p:sp>
      <p:cxnSp>
        <p:nvCxnSpPr>
          <p:cNvPr id="40" name="Straight Connector 39"/>
          <p:cNvCxnSpPr/>
          <p:nvPr/>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95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4.69136E-6 L 0 -0.3997 " pathEditMode="relative" rAng="0" ptsTypes="AA">
                                      <p:cBhvr>
                                        <p:cTn id="6" dur="2000" fill="hold"/>
                                        <p:tgtEl>
                                          <p:spTgt spid="5"/>
                                        </p:tgtEl>
                                        <p:attrNameLst>
                                          <p:attrName>ppt_x</p:attrName>
                                          <p:attrName>ppt_y</p:attrName>
                                        </p:attrNameLst>
                                      </p:cBhvr>
                                      <p:rCtr x="0" y="-2000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accel="24000" decel="4000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64" presetClass="path" presetSubtype="0" accel="50000" decel="50000" fill="hold" nodeType="withEffect">
                                  <p:stCondLst>
                                    <p:cond delay="0"/>
                                  </p:stCondLst>
                                  <p:childTnLst>
                                    <p:animMotion origin="layout" path="M 0 -4.81481E-6 L 0 -0.28086 " pathEditMode="relative" rAng="0" ptsTypes="AA">
                                      <p:cBhvr>
                                        <p:cTn id="14" dur="2000" fill="hold"/>
                                        <p:tgtEl>
                                          <p:spTgt spid="39"/>
                                        </p:tgtEl>
                                        <p:attrNameLst>
                                          <p:attrName>ppt_x</p:attrName>
                                          <p:attrName>ppt_y</p:attrName>
                                        </p:attrNameLst>
                                      </p:cBhvr>
                                      <p:rCtr x="0" y="-140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solidFill>
                  <a:schemeClr val="tx2">
                    <a:lumMod val="75000"/>
                  </a:schemeClr>
                </a:solidFill>
              </a:rPr>
              <a:t>This </a:t>
            </a:r>
            <a:r>
              <a:rPr lang="en-US" sz="2400" dirty="0" smtClean="0">
                <a:solidFill>
                  <a:schemeClr val="tx2">
                    <a:lumMod val="75000"/>
                  </a:schemeClr>
                </a:solidFill>
              </a:rPr>
              <a:t>session </a:t>
            </a:r>
            <a:r>
              <a:rPr lang="en-US" sz="2400" dirty="0">
                <a:solidFill>
                  <a:schemeClr val="tx2">
                    <a:lumMod val="75000"/>
                  </a:schemeClr>
                </a:solidFill>
              </a:rPr>
              <a:t>will</a:t>
            </a:r>
          </a:p>
        </p:txBody>
      </p:sp>
      <p:sp>
        <p:nvSpPr>
          <p:cNvPr id="4" name="Slide Number Placeholder 3"/>
          <p:cNvSpPr>
            <a:spLocks noGrp="1"/>
          </p:cNvSpPr>
          <p:nvPr>
            <p:ph type="sldNum" sz="quarter" idx="4"/>
          </p:nvPr>
        </p:nvSpPr>
        <p:spPr/>
        <p:txBody>
          <a:bodyPr/>
          <a:lstStyle/>
          <a:p>
            <a:fld id="{D60D1EDE-7116-2443-9BDD-368CE5B37660}" type="slidenum">
              <a:rPr lang="en-US" smtClean="0"/>
              <a:t>2</a:t>
            </a:fld>
            <a:endParaRPr lang="en-US" dirty="0"/>
          </a:p>
        </p:txBody>
      </p:sp>
      <p:sp>
        <p:nvSpPr>
          <p:cNvPr id="5" name="Oval 4"/>
          <p:cNvSpPr/>
          <p:nvPr/>
        </p:nvSpPr>
        <p:spPr>
          <a:xfrm>
            <a:off x="782919" y="1214255"/>
            <a:ext cx="499036" cy="499036"/>
          </a:xfrm>
          <a:prstGeom prst="ellipse">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lumMod val="50000"/>
                  </a:schemeClr>
                </a:solidFill>
                <a:latin typeface="Arial"/>
                <a:cs typeface="Arial"/>
              </a:rPr>
              <a:t>1</a:t>
            </a:r>
            <a:endParaRPr lang="en-US" dirty="0">
              <a:solidFill>
                <a:schemeClr val="bg2">
                  <a:lumMod val="50000"/>
                </a:schemeClr>
              </a:solidFill>
              <a:latin typeface="Arial"/>
              <a:cs typeface="Arial"/>
            </a:endParaRPr>
          </a:p>
        </p:txBody>
      </p:sp>
      <p:sp>
        <p:nvSpPr>
          <p:cNvPr id="6" name="TextBox 5"/>
          <p:cNvSpPr txBox="1"/>
          <p:nvPr/>
        </p:nvSpPr>
        <p:spPr>
          <a:xfrm>
            <a:off x="1365663" y="1130372"/>
            <a:ext cx="5487006" cy="584776"/>
          </a:xfrm>
          <a:prstGeom prst="rect">
            <a:avLst/>
          </a:prstGeom>
          <a:noFill/>
        </p:spPr>
        <p:txBody>
          <a:bodyPr wrap="square" rtlCol="0">
            <a:spAutoFit/>
          </a:bodyPr>
          <a:lstStyle/>
          <a:p>
            <a:r>
              <a:rPr lang="en-US" sz="1600" dirty="0">
                <a:solidFill>
                  <a:schemeClr val="tx1">
                    <a:lumMod val="65000"/>
                    <a:lumOff val="35000"/>
                  </a:schemeClr>
                </a:solidFill>
                <a:latin typeface="Arial"/>
                <a:cs typeface="Arial"/>
              </a:rPr>
              <a:t>Provide an overview of the updated</a:t>
            </a:r>
            <a:r>
              <a:rPr lang="en-US" sz="1600" dirty="0" smtClean="0">
                <a:solidFill>
                  <a:schemeClr val="tx1">
                    <a:lumMod val="65000"/>
                    <a:lumOff val="35000"/>
                  </a:schemeClr>
                </a:solidFill>
                <a:latin typeface="Arial"/>
                <a:cs typeface="Arial"/>
              </a:rPr>
              <a:t> curriculum’s </a:t>
            </a:r>
            <a:r>
              <a:rPr lang="en-US" sz="1600" dirty="0">
                <a:solidFill>
                  <a:schemeClr val="tx1">
                    <a:lumMod val="65000"/>
                    <a:lumOff val="35000"/>
                  </a:schemeClr>
                </a:solidFill>
                <a:latin typeface="Arial"/>
                <a:cs typeface="Arial"/>
              </a:rPr>
              <a:t>development process, content and key changes</a:t>
            </a:r>
          </a:p>
        </p:txBody>
      </p:sp>
      <p:sp>
        <p:nvSpPr>
          <p:cNvPr id="8" name="Oval 7"/>
          <p:cNvSpPr/>
          <p:nvPr/>
        </p:nvSpPr>
        <p:spPr>
          <a:xfrm>
            <a:off x="782919" y="2087302"/>
            <a:ext cx="499036" cy="499036"/>
          </a:xfrm>
          <a:prstGeom prst="ellipse">
            <a:avLst/>
          </a:prstGeom>
          <a:noFill/>
          <a:ln w="127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lumMod val="50000"/>
                  </a:schemeClr>
                </a:solidFill>
                <a:latin typeface="Arial"/>
                <a:cs typeface="Arial"/>
              </a:rPr>
              <a:t>2</a:t>
            </a:r>
          </a:p>
        </p:txBody>
      </p:sp>
      <p:sp>
        <p:nvSpPr>
          <p:cNvPr id="11" name="Oval 10"/>
          <p:cNvSpPr/>
          <p:nvPr/>
        </p:nvSpPr>
        <p:spPr>
          <a:xfrm>
            <a:off x="782919" y="2960349"/>
            <a:ext cx="499036" cy="499036"/>
          </a:xfrm>
          <a:prstGeom prst="ellipse">
            <a:avLst/>
          </a:prstGeom>
          <a:noFill/>
          <a:ln w="127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lumMod val="50000"/>
                  </a:schemeClr>
                </a:solidFill>
                <a:latin typeface="Arial"/>
                <a:cs typeface="Arial"/>
              </a:rPr>
              <a:t>3</a:t>
            </a:r>
            <a:endParaRPr lang="en-US" dirty="0">
              <a:solidFill>
                <a:schemeClr val="bg2">
                  <a:lumMod val="50000"/>
                </a:schemeClr>
              </a:solidFill>
              <a:latin typeface="Arial"/>
              <a:cs typeface="Arial"/>
            </a:endParaRPr>
          </a:p>
        </p:txBody>
      </p:sp>
      <p:sp>
        <p:nvSpPr>
          <p:cNvPr id="14" name="Oval 13"/>
          <p:cNvSpPr/>
          <p:nvPr/>
        </p:nvSpPr>
        <p:spPr>
          <a:xfrm>
            <a:off x="767535" y="3833396"/>
            <a:ext cx="499036" cy="499036"/>
          </a:xfrm>
          <a:prstGeom prst="ellipse">
            <a:avLst/>
          </a:prstGeom>
          <a:noFill/>
          <a:ln w="127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lumMod val="50000"/>
                  </a:schemeClr>
                </a:solidFill>
                <a:latin typeface="Arial"/>
                <a:cs typeface="Arial"/>
              </a:rPr>
              <a:t>4</a:t>
            </a:r>
            <a:endParaRPr lang="en-US" dirty="0">
              <a:solidFill>
                <a:schemeClr val="bg2">
                  <a:lumMod val="50000"/>
                </a:schemeClr>
              </a:solidFill>
              <a:latin typeface="Arial"/>
              <a:cs typeface="Arial"/>
            </a:endParaRPr>
          </a:p>
        </p:txBody>
      </p:sp>
      <p:sp>
        <p:nvSpPr>
          <p:cNvPr id="18" name="TextBox 17"/>
          <p:cNvSpPr txBox="1"/>
          <p:nvPr/>
        </p:nvSpPr>
        <p:spPr>
          <a:xfrm>
            <a:off x="1365663" y="2152046"/>
            <a:ext cx="5487006" cy="338554"/>
          </a:xfrm>
          <a:prstGeom prst="rect">
            <a:avLst/>
          </a:prstGeom>
          <a:noFill/>
        </p:spPr>
        <p:txBody>
          <a:bodyPr wrap="square" rtlCol="0">
            <a:spAutoFit/>
          </a:bodyPr>
          <a:lstStyle/>
          <a:p>
            <a:r>
              <a:rPr lang="en-US" sz="1600" dirty="0">
                <a:solidFill>
                  <a:schemeClr val="tx1">
                    <a:lumMod val="65000"/>
                    <a:lumOff val="35000"/>
                  </a:schemeClr>
                </a:solidFill>
                <a:latin typeface="Arial"/>
                <a:cs typeface="Arial"/>
              </a:rPr>
              <a:t>Explore the curriculum and additional resources</a:t>
            </a:r>
          </a:p>
        </p:txBody>
      </p:sp>
      <p:sp>
        <p:nvSpPr>
          <p:cNvPr id="19" name="TextBox 18"/>
          <p:cNvSpPr txBox="1"/>
          <p:nvPr/>
        </p:nvSpPr>
        <p:spPr>
          <a:xfrm>
            <a:off x="1365663" y="3031975"/>
            <a:ext cx="5487006" cy="338554"/>
          </a:xfrm>
          <a:prstGeom prst="rect">
            <a:avLst/>
          </a:prstGeom>
          <a:noFill/>
        </p:spPr>
        <p:txBody>
          <a:bodyPr wrap="square" rtlCol="0">
            <a:spAutoFit/>
          </a:bodyPr>
          <a:lstStyle/>
          <a:p>
            <a:r>
              <a:rPr lang="en-US" sz="1600" dirty="0">
                <a:solidFill>
                  <a:schemeClr val="tx1">
                    <a:lumMod val="65000"/>
                    <a:lumOff val="35000"/>
                  </a:schemeClr>
                </a:solidFill>
                <a:latin typeface="Arial"/>
                <a:cs typeface="Arial"/>
              </a:rPr>
              <a:t>Help you plan instruction, assessment and evaluation</a:t>
            </a:r>
          </a:p>
        </p:txBody>
      </p:sp>
      <p:sp>
        <p:nvSpPr>
          <p:cNvPr id="20" name="TextBox 19"/>
          <p:cNvSpPr txBox="1"/>
          <p:nvPr/>
        </p:nvSpPr>
        <p:spPr>
          <a:xfrm>
            <a:off x="1365663" y="3902833"/>
            <a:ext cx="5487006" cy="338554"/>
          </a:xfrm>
          <a:prstGeom prst="rect">
            <a:avLst/>
          </a:prstGeom>
          <a:noFill/>
        </p:spPr>
        <p:txBody>
          <a:bodyPr wrap="square" rtlCol="0">
            <a:spAutoFit/>
          </a:bodyPr>
          <a:lstStyle/>
          <a:p>
            <a:r>
              <a:rPr lang="en-US" sz="1600" dirty="0" smtClean="0">
                <a:solidFill>
                  <a:srgbClr val="595959"/>
                </a:solidFill>
                <a:latin typeface="Arial"/>
                <a:cs typeface="Arial"/>
              </a:rPr>
              <a:t>Support </a:t>
            </a:r>
            <a:r>
              <a:rPr lang="en-US" sz="1600" dirty="0" smtClean="0">
                <a:solidFill>
                  <a:schemeClr val="tx1">
                    <a:lumMod val="65000"/>
                    <a:lumOff val="35000"/>
                  </a:schemeClr>
                </a:solidFill>
                <a:latin typeface="Arial"/>
                <a:cs typeface="Arial"/>
              </a:rPr>
              <a:t>you </a:t>
            </a:r>
            <a:r>
              <a:rPr lang="en-US" sz="1600" dirty="0">
                <a:solidFill>
                  <a:schemeClr val="tx1">
                    <a:lumMod val="65000"/>
                    <a:lumOff val="35000"/>
                  </a:schemeClr>
                </a:solidFill>
                <a:latin typeface="Arial"/>
                <a:cs typeface="Arial"/>
              </a:rPr>
              <a:t>to have successful conversations with parents </a:t>
            </a:r>
          </a:p>
        </p:txBody>
      </p:sp>
    </p:spTree>
    <p:extLst>
      <p:ext uri="{BB962C8B-B14F-4D97-AF65-F5344CB8AC3E}">
        <p14:creationId xmlns:p14="http://schemas.microsoft.com/office/powerpoint/2010/main" val="3495765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1" grpId="0" animBg="1"/>
      <p:bldP spid="14"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3132" y="-1"/>
            <a:ext cx="9157132" cy="5143501"/>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Title 1"/>
          <p:cNvSpPr>
            <a:spLocks noGrp="1"/>
          </p:cNvSpPr>
          <p:nvPr>
            <p:ph type="title"/>
          </p:nvPr>
        </p:nvSpPr>
        <p:spPr>
          <a:xfrm>
            <a:off x="447793" y="130723"/>
            <a:ext cx="8237564" cy="356085"/>
          </a:xfrm>
        </p:spPr>
        <p:txBody>
          <a:bodyPr>
            <a:noAutofit/>
          </a:bodyPr>
          <a:lstStyle/>
          <a:p>
            <a:r>
              <a:rPr lang="en-US" sz="2400" dirty="0">
                <a:solidFill>
                  <a:schemeClr val="bg1"/>
                </a:solidFill>
              </a:rPr>
              <a:t>Strands and Living Skills</a:t>
            </a:r>
          </a:p>
        </p:txBody>
      </p:sp>
      <p:cxnSp>
        <p:nvCxnSpPr>
          <p:cNvPr id="40" name="Straight Connector 39"/>
          <p:cNvCxnSpPr/>
          <p:nvPr/>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2448826" y="696397"/>
            <a:ext cx="4257103" cy="425710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12" name="Picture 11" descr="Halthy Active living skills" title="circ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4212" y="682268"/>
            <a:ext cx="4655575" cy="446123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4212" y="682268"/>
            <a:ext cx="4655575" cy="446123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4212" y="682268"/>
            <a:ext cx="4655575" cy="446123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44212" y="682268"/>
            <a:ext cx="4655575" cy="446123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244212" y="682268"/>
            <a:ext cx="4655575" cy="4461232"/>
          </a:xfrm>
          <a:prstGeom prst="rect">
            <a:avLst/>
          </a:prstGeom>
        </p:spPr>
      </p:pic>
    </p:spTree>
    <p:extLst>
      <p:ext uri="{BB962C8B-B14F-4D97-AF65-F5344CB8AC3E}">
        <p14:creationId xmlns:p14="http://schemas.microsoft.com/office/powerpoint/2010/main" val="1613086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par>
                          <p:cTn id="16" fill="hold">
                            <p:stCondLst>
                              <p:cond delay="1000"/>
                            </p:stCondLst>
                            <p:childTnLst>
                              <p:par>
                                <p:cTn id="17" presetID="26" presetClass="emph" presetSubtype="0" fill="hold" nodeType="after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750"/>
                            </p:stCondLst>
                            <p:childTnLst>
                              <p:par>
                                <p:cTn id="25" presetID="26" presetClass="emph" presetSubtype="0" fill="hold" nodeType="afterEffect">
                                  <p:stCondLst>
                                    <p:cond delay="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childTnLst>
                          </p:cTn>
                        </p:par>
                        <p:par>
                          <p:cTn id="32" fill="hold">
                            <p:stCondLst>
                              <p:cond delay="2500"/>
                            </p:stCondLst>
                            <p:childTnLst>
                              <p:par>
                                <p:cTn id="33" presetID="26" presetClass="emph" presetSubtype="0" fill="hold" nodeType="afterEffect">
                                  <p:stCondLst>
                                    <p:cond delay="0"/>
                                  </p:stCondLst>
                                  <p:childTnLst>
                                    <p:animEffect transition="out" filter="fade">
                                      <p:cBhvr>
                                        <p:cTn id="34" dur="500" tmFilter="0, 0; .2, .5; .8, .5; 1, 0"/>
                                        <p:tgtEl>
                                          <p:spTgt spid="15"/>
                                        </p:tgtEl>
                                      </p:cBhvr>
                                    </p:animEffect>
                                    <p:animScale>
                                      <p:cBhvr>
                                        <p:cTn id="35" dur="250" autoRev="1" fill="hold"/>
                                        <p:tgtEl>
                                          <p:spTgt spid="15"/>
                                        </p:tgtEl>
                                      </p:cBhvr>
                                      <p:by x="105000" y="105000"/>
                                    </p:animScale>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childTnLst>
                          </p:cTn>
                        </p:par>
                        <p:par>
                          <p:cTn id="40" fill="hold">
                            <p:stCondLst>
                              <p:cond delay="3250"/>
                            </p:stCondLst>
                            <p:childTnLst>
                              <p:par>
                                <p:cTn id="41" presetID="26" presetClass="emph" presetSubtype="0" repeatCount="indefinite" fill="hold" nodeType="afterEffect">
                                  <p:stCondLst>
                                    <p:cond delay="0"/>
                                  </p:stCondLst>
                                  <p:childTnLst>
                                    <p:animEffect transition="out" filter="fade">
                                      <p:cBhvr>
                                        <p:cTn id="42" dur="500" tmFilter="0, 0; .2, .5; .8, .5; 1, 0"/>
                                        <p:tgtEl>
                                          <p:spTgt spid="16"/>
                                        </p:tgtEl>
                                      </p:cBhvr>
                                    </p:animEffect>
                                    <p:animScale>
                                      <p:cBhvr>
                                        <p:cTn id="43"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2495550"/>
            <a:ext cx="9144000" cy="26899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flipV="1">
            <a:off x="-13133" y="2495549"/>
            <a:ext cx="9337925" cy="2702413"/>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Title 1"/>
          <p:cNvSpPr>
            <a:spLocks noGrp="1"/>
          </p:cNvSpPr>
          <p:nvPr>
            <p:ph type="title"/>
          </p:nvPr>
        </p:nvSpPr>
        <p:spPr>
          <a:xfrm>
            <a:off x="447793" y="130723"/>
            <a:ext cx="8237564" cy="356085"/>
          </a:xfrm>
        </p:spPr>
        <p:txBody>
          <a:bodyPr>
            <a:noAutofit/>
          </a:bodyPr>
          <a:lstStyle/>
          <a:p>
            <a:r>
              <a:rPr lang="en-US" sz="2400" dirty="0">
                <a:solidFill>
                  <a:schemeClr val="bg2">
                    <a:lumMod val="25000"/>
                  </a:schemeClr>
                </a:solidFill>
              </a:rPr>
              <a:t>Healthy Living: A Closer Look</a:t>
            </a:r>
            <a:endParaRPr lang="en-US" sz="1050" dirty="0">
              <a:solidFill>
                <a:schemeClr val="bg2">
                  <a:lumMod val="25000"/>
                </a:schemeClr>
              </a:solidFill>
            </a:endParaRPr>
          </a:p>
        </p:txBody>
      </p:sp>
      <p:cxnSp>
        <p:nvCxnSpPr>
          <p:cNvPr id="40" name="Straight Connector 39"/>
          <p:cNvCxnSpPr/>
          <p:nvPr/>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trand C: Healthy Living" title="ipad screen"/>
          <p:cNvPicPr>
            <a:picLocks noChangeAspect="1"/>
          </p:cNvPicPr>
          <p:nvPr/>
        </p:nvPicPr>
        <p:blipFill rotWithShape="1">
          <a:blip r:embed="rId3" cstate="print">
            <a:extLst>
              <a:ext uri="{28A0092B-C50C-407E-A947-70E740481C1C}">
                <a14:useLocalDpi xmlns:a14="http://schemas.microsoft.com/office/drawing/2010/main"/>
              </a:ext>
            </a:extLst>
          </a:blip>
          <a:srcRect l="25617" t="54449" r="-1"/>
          <a:stretch/>
        </p:blipFill>
        <p:spPr>
          <a:xfrm>
            <a:off x="2006149" y="1434034"/>
            <a:ext cx="5428794" cy="3763929"/>
          </a:xfrm>
          <a:prstGeom prst="rect">
            <a:avLst/>
          </a:prstGeom>
        </p:spPr>
      </p:pic>
      <p:sp>
        <p:nvSpPr>
          <p:cNvPr id="2" name="Rectangle 1"/>
          <p:cNvSpPr/>
          <p:nvPr/>
        </p:nvSpPr>
        <p:spPr>
          <a:xfrm>
            <a:off x="5471231" y="4416729"/>
            <a:ext cx="45719" cy="33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V="1">
            <a:off x="2042438" y="1823232"/>
            <a:ext cx="251256" cy="233124"/>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flipV="1">
            <a:off x="3859950" y="1823232"/>
            <a:ext cx="251256" cy="233124"/>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flipV="1">
            <a:off x="5694395" y="1823232"/>
            <a:ext cx="251256" cy="233124"/>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477056" y="4683090"/>
            <a:ext cx="45719" cy="339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Strand C: Healthy Living" title="ipad screen"/>
          <p:cNvPicPr>
            <a:picLocks noChangeAspect="1"/>
          </p:cNvPicPr>
          <p:nvPr/>
        </p:nvPicPr>
        <p:blipFill rotWithShape="1">
          <a:blip r:embed="rId4">
            <a:extLst>
              <a:ext uri="{28A0092B-C50C-407E-A947-70E740481C1C}">
                <a14:useLocalDpi xmlns:a14="http://schemas.microsoft.com/office/drawing/2010/main"/>
              </a:ext>
            </a:extLst>
          </a:blip>
          <a:srcRect b="50739"/>
          <a:stretch/>
        </p:blipFill>
        <p:spPr>
          <a:xfrm>
            <a:off x="1253930" y="562064"/>
            <a:ext cx="6911995" cy="4635899"/>
          </a:xfrm>
          <a:prstGeom prst="rect">
            <a:avLst/>
          </a:prstGeom>
        </p:spPr>
      </p:pic>
    </p:spTree>
    <p:extLst>
      <p:ext uri="{BB962C8B-B14F-4D97-AF65-F5344CB8AC3E}">
        <p14:creationId xmlns:p14="http://schemas.microsoft.com/office/powerpoint/2010/main" val="3477122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4000" decel="4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24000" decel="4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3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
                                        <p:tgtEl>
                                          <p:spTgt spid="2"/>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26" presetClass="emph" presetSubtype="0" repeatCount="indefinite" fill="hold" grpId="1" nodeType="withEffect">
                                  <p:stCondLst>
                                    <p:cond delay="0"/>
                                  </p:stCondLst>
                                  <p:endCondLst>
                                    <p:cond evt="onNext" delay="0">
                                      <p:tgtEl>
                                        <p:sldTgt/>
                                      </p:tgtEl>
                                    </p:cond>
                                  </p:endCondLst>
                                  <p:childTnLst>
                                    <p:animEffect transition="out" filter="fade">
                                      <p:cBhvr>
                                        <p:cTn id="25" dur="500" tmFilter="0, 0; .2, .5; .8, .5; 1, 0"/>
                                        <p:tgtEl>
                                          <p:spTgt spid="4"/>
                                        </p:tgtEl>
                                      </p:cBhvr>
                                    </p:animEffect>
                                    <p:animScale>
                                      <p:cBhvr>
                                        <p:cTn id="26" dur="250" autoRev="1" fill="hold"/>
                                        <p:tgtEl>
                                          <p:spTgt spid="4"/>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xit" presetSubtype="0" fill="hold" grpId="2"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xit" presetSubtype="0" fill="hold" grpId="2"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4" grpId="2" animBg="1"/>
      <p:bldP spid="12" grpId="0" animBg="1"/>
      <p:bldP spid="12" grpId="1" animBg="1"/>
      <p:bldP spid="12" grpId="2" animBg="1"/>
      <p:bldP spid="13" grpId="0" animBg="1"/>
      <p:bldP spid="13" grpId="1"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0999" y="1368782"/>
            <a:ext cx="6409985" cy="3026832"/>
          </a:xfrm>
        </p:spPr>
        <p:txBody>
          <a:bodyPr>
            <a:noAutofit/>
          </a:bodyPr>
          <a:lstStyle/>
          <a:p>
            <a:pPr>
              <a:lnSpc>
                <a:spcPct val="110000"/>
              </a:lnSpc>
              <a:buNone/>
            </a:pPr>
            <a:r>
              <a:rPr lang="en-US" sz="1600" b="1" dirty="0" smtClean="0">
                <a:solidFill>
                  <a:srgbClr val="045174"/>
                </a:solidFill>
              </a:rPr>
              <a:t>Students are learning:</a:t>
            </a:r>
            <a:endParaRPr lang="en-US" sz="1600" b="1" dirty="0" smtClean="0">
              <a:solidFill>
                <a:schemeClr val="tx1">
                  <a:lumMod val="65000"/>
                  <a:lumOff val="35000"/>
                </a:schemeClr>
              </a:solidFill>
            </a:endParaRPr>
          </a:p>
          <a:p>
            <a:pPr marL="266700" indent="-266700">
              <a:lnSpc>
                <a:spcPct val="110000"/>
              </a:lnSpc>
            </a:pPr>
            <a:r>
              <a:rPr lang="en-US" sz="1600" dirty="0" smtClean="0">
                <a:solidFill>
                  <a:schemeClr val="tx1">
                    <a:lumMod val="65000"/>
                    <a:lumOff val="35000"/>
                  </a:schemeClr>
                </a:solidFill>
              </a:rPr>
              <a:t>The </a:t>
            </a:r>
            <a:r>
              <a:rPr lang="en-US" sz="1600" dirty="0">
                <a:solidFill>
                  <a:schemeClr val="tx1">
                    <a:lumMod val="65000"/>
                    <a:lumOff val="35000"/>
                  </a:schemeClr>
                </a:solidFill>
              </a:rPr>
              <a:t>names of </a:t>
            </a:r>
            <a:r>
              <a:rPr lang="en-US" sz="1600" dirty="0" smtClean="0">
                <a:solidFill>
                  <a:schemeClr val="tx1">
                    <a:lumMod val="65000"/>
                    <a:lumOff val="35000"/>
                  </a:schemeClr>
                </a:solidFill>
              </a:rPr>
              <a:t>body parts </a:t>
            </a:r>
            <a:r>
              <a:rPr lang="en-US" sz="1600" dirty="0">
                <a:solidFill>
                  <a:schemeClr val="tx1">
                    <a:lumMod val="65000"/>
                    <a:lumOff val="35000"/>
                  </a:schemeClr>
                </a:solidFill>
              </a:rPr>
              <a:t>(including genitalia)</a:t>
            </a:r>
          </a:p>
          <a:p>
            <a:pPr marL="266700" indent="-266700">
              <a:lnSpc>
                <a:spcPct val="110000"/>
              </a:lnSpc>
            </a:pPr>
            <a:r>
              <a:rPr lang="en-US" sz="1600" dirty="0" smtClean="0">
                <a:solidFill>
                  <a:schemeClr val="tx1">
                    <a:lumMod val="65000"/>
                    <a:lumOff val="35000"/>
                  </a:schemeClr>
                </a:solidFill>
              </a:rPr>
              <a:t>An </a:t>
            </a:r>
            <a:r>
              <a:rPr lang="en-US" sz="1600" dirty="0">
                <a:solidFill>
                  <a:schemeClr val="tx1">
                    <a:lumMod val="65000"/>
                    <a:lumOff val="35000"/>
                  </a:schemeClr>
                </a:solidFill>
              </a:rPr>
              <a:t>initial understanding of how </a:t>
            </a:r>
            <a:r>
              <a:rPr lang="en-US" sz="1600" dirty="0" smtClean="0">
                <a:solidFill>
                  <a:schemeClr val="tx1">
                    <a:lumMod val="65000"/>
                    <a:lumOff val="35000"/>
                  </a:schemeClr>
                </a:solidFill>
              </a:rPr>
              <a:t>bodies </a:t>
            </a:r>
            <a:r>
              <a:rPr lang="en-US" sz="1600" dirty="0">
                <a:solidFill>
                  <a:schemeClr val="tx1">
                    <a:lumMod val="65000"/>
                    <a:lumOff val="35000"/>
                  </a:schemeClr>
                </a:solidFill>
              </a:rPr>
              <a:t>work </a:t>
            </a:r>
          </a:p>
          <a:p>
            <a:pPr marL="266700" indent="-266700">
              <a:lnSpc>
                <a:spcPct val="110000"/>
              </a:lnSpc>
            </a:pPr>
            <a:r>
              <a:rPr lang="en-US" sz="1600" dirty="0">
                <a:solidFill>
                  <a:schemeClr val="tx1">
                    <a:lumMod val="65000"/>
                    <a:lumOff val="35000"/>
                  </a:schemeClr>
                </a:solidFill>
              </a:rPr>
              <a:t>Skills for </a:t>
            </a:r>
            <a:r>
              <a:rPr lang="en-US" sz="1600" dirty="0" smtClean="0">
                <a:solidFill>
                  <a:schemeClr val="tx1">
                    <a:lumMod val="65000"/>
                    <a:lumOff val="35000"/>
                  </a:schemeClr>
                </a:solidFill>
              </a:rPr>
              <a:t>healthy, respectful </a:t>
            </a:r>
            <a:r>
              <a:rPr lang="en-US" sz="1600" dirty="0">
                <a:solidFill>
                  <a:schemeClr val="tx1">
                    <a:lumMod val="65000"/>
                    <a:lumOff val="35000"/>
                  </a:schemeClr>
                </a:solidFill>
              </a:rPr>
              <a:t>relationships with peers and </a:t>
            </a:r>
            <a:r>
              <a:rPr lang="en-US" sz="1600" dirty="0" smtClean="0">
                <a:solidFill>
                  <a:schemeClr val="tx1">
                    <a:lumMod val="65000"/>
                    <a:lumOff val="35000"/>
                  </a:schemeClr>
                </a:solidFill>
              </a:rPr>
              <a:t>families</a:t>
            </a:r>
          </a:p>
          <a:p>
            <a:pPr marL="266700" indent="-266700">
              <a:lnSpc>
                <a:spcPct val="110000"/>
              </a:lnSpc>
            </a:pPr>
            <a:r>
              <a:rPr lang="en-US" sz="1600" dirty="0" smtClean="0">
                <a:solidFill>
                  <a:schemeClr val="tx1">
                    <a:lumMod val="65000"/>
                    <a:lumOff val="35000"/>
                  </a:schemeClr>
                </a:solidFill>
              </a:rPr>
              <a:t>Hygiene</a:t>
            </a:r>
            <a:r>
              <a:rPr lang="en-US" sz="1600" dirty="0">
                <a:solidFill>
                  <a:schemeClr val="tx1">
                    <a:lumMod val="65000"/>
                    <a:lumOff val="35000"/>
                  </a:schemeClr>
                </a:solidFill>
              </a:rPr>
              <a:t>, oral health and stages of development </a:t>
            </a:r>
          </a:p>
          <a:p>
            <a:pPr marL="266700" indent="-266700">
              <a:lnSpc>
                <a:spcPct val="110000"/>
              </a:lnSpc>
            </a:pPr>
            <a:r>
              <a:rPr lang="en-US" sz="1600" dirty="0" smtClean="0">
                <a:solidFill>
                  <a:schemeClr val="tx1">
                    <a:lumMod val="65000"/>
                    <a:lumOff val="35000"/>
                  </a:schemeClr>
                </a:solidFill>
              </a:rPr>
              <a:t>Emotional awareness and to get </a:t>
            </a:r>
            <a:r>
              <a:rPr lang="en-US" sz="1600" dirty="0">
                <a:solidFill>
                  <a:schemeClr val="tx1">
                    <a:lumMod val="65000"/>
                    <a:lumOff val="35000"/>
                  </a:schemeClr>
                </a:solidFill>
              </a:rPr>
              <a:t>help if </a:t>
            </a:r>
            <a:r>
              <a:rPr lang="en-US" sz="1600" dirty="0" smtClean="0">
                <a:solidFill>
                  <a:schemeClr val="tx1">
                    <a:lumMod val="65000"/>
                    <a:lumOff val="35000"/>
                  </a:schemeClr>
                </a:solidFill>
              </a:rPr>
              <a:t>needed  </a:t>
            </a:r>
            <a:endParaRPr lang="en-US" sz="1600" dirty="0">
              <a:solidFill>
                <a:schemeClr val="tx1">
                  <a:lumMod val="65000"/>
                  <a:lumOff val="35000"/>
                </a:schemeClr>
              </a:solidFill>
            </a:endParaRPr>
          </a:p>
          <a:p>
            <a:pPr marL="266700" indent="-266700">
              <a:lnSpc>
                <a:spcPct val="110000"/>
              </a:lnSpc>
            </a:pPr>
            <a:r>
              <a:rPr lang="en-US" sz="1600" dirty="0">
                <a:solidFill>
                  <a:schemeClr val="tx1">
                    <a:lumMod val="65000"/>
                    <a:lumOff val="35000"/>
                  </a:schemeClr>
                </a:solidFill>
              </a:rPr>
              <a:t>S</a:t>
            </a:r>
            <a:r>
              <a:rPr lang="en-US" sz="1600" dirty="0" smtClean="0">
                <a:solidFill>
                  <a:schemeClr val="tx1">
                    <a:lumMod val="65000"/>
                    <a:lumOff val="35000"/>
                  </a:schemeClr>
                </a:solidFill>
              </a:rPr>
              <a:t>ocial </a:t>
            </a:r>
            <a:r>
              <a:rPr lang="en-US" sz="1600" dirty="0">
                <a:solidFill>
                  <a:schemeClr val="tx1">
                    <a:lumMod val="65000"/>
                    <a:lumOff val="35000"/>
                  </a:schemeClr>
                </a:solidFill>
              </a:rPr>
              <a:t>and emotional health (e.g., getting along with others, recognizing their feelings, learning coping </a:t>
            </a:r>
            <a:r>
              <a:rPr lang="en-US" sz="1600" dirty="0" smtClean="0">
                <a:solidFill>
                  <a:schemeClr val="tx1">
                    <a:lumMod val="65000"/>
                    <a:lumOff val="35000"/>
                  </a:schemeClr>
                </a:solidFill>
              </a:rPr>
              <a:t>skills, etc.) </a:t>
            </a:r>
            <a:endParaRPr lang="en-US" sz="1600" dirty="0">
              <a:solidFill>
                <a:schemeClr val="tx1">
                  <a:lumMod val="65000"/>
                  <a:lumOff val="35000"/>
                </a:schemeClr>
              </a:solidFill>
            </a:endParaRPr>
          </a:p>
          <a:p>
            <a:pPr marL="0" indent="0">
              <a:lnSpc>
                <a:spcPct val="110000"/>
              </a:lnSpc>
              <a:buNone/>
            </a:pPr>
            <a:endParaRPr lang="en-US" sz="1600" dirty="0" smtClean="0">
              <a:solidFill>
                <a:schemeClr val="tx1">
                  <a:lumMod val="65000"/>
                  <a:lumOff val="35000"/>
                </a:schemeClr>
              </a:solidFill>
            </a:endParaRPr>
          </a:p>
        </p:txBody>
      </p:sp>
      <p:sp>
        <p:nvSpPr>
          <p:cNvPr id="2" name="Title 1"/>
          <p:cNvSpPr>
            <a:spLocks noGrp="1"/>
          </p:cNvSpPr>
          <p:nvPr>
            <p:ph type="title" idx="4294967295"/>
          </p:nvPr>
        </p:nvSpPr>
        <p:spPr>
          <a:xfrm>
            <a:off x="465667" y="130175"/>
            <a:ext cx="8678333" cy="865188"/>
          </a:xfrm>
        </p:spPr>
        <p:txBody>
          <a:bodyPr>
            <a:noAutofit/>
          </a:bodyPr>
          <a:lstStyle/>
          <a:p>
            <a:pPr marL="0" indent="0"/>
            <a:r>
              <a:rPr lang="en-US" sz="2400" dirty="0">
                <a:solidFill>
                  <a:schemeClr val="bg2">
                    <a:lumMod val="25000"/>
                  </a:schemeClr>
                </a:solidFill>
              </a:rPr>
              <a:t>Grades </a:t>
            </a:r>
            <a:r>
              <a:rPr lang="en-US" sz="2400" dirty="0" smtClean="0">
                <a:solidFill>
                  <a:schemeClr val="bg2">
                    <a:lumMod val="25000"/>
                  </a:schemeClr>
                </a:solidFill>
              </a:rPr>
              <a:t>1-3: Human </a:t>
            </a:r>
            <a:r>
              <a:rPr lang="en-US" sz="2400" dirty="0">
                <a:solidFill>
                  <a:schemeClr val="bg2">
                    <a:lumMod val="25000"/>
                  </a:schemeClr>
                </a:solidFill>
              </a:rPr>
              <a:t>D</a:t>
            </a:r>
            <a:r>
              <a:rPr lang="en-US" sz="2400" dirty="0" smtClean="0">
                <a:solidFill>
                  <a:schemeClr val="bg2">
                    <a:lumMod val="25000"/>
                  </a:schemeClr>
                </a:solidFill>
              </a:rPr>
              <a:t>evelopment </a:t>
            </a:r>
            <a:br>
              <a:rPr lang="en-US" sz="2400" dirty="0" smtClean="0">
                <a:solidFill>
                  <a:schemeClr val="bg2">
                    <a:lumMod val="25000"/>
                  </a:schemeClr>
                </a:solidFill>
              </a:rPr>
            </a:br>
            <a:r>
              <a:rPr lang="en-US" sz="2400" dirty="0" smtClean="0">
                <a:solidFill>
                  <a:schemeClr val="bg2">
                    <a:lumMod val="25000"/>
                  </a:schemeClr>
                </a:solidFill>
              </a:rPr>
              <a:t>and Sexual Health</a:t>
            </a:r>
            <a:endParaRPr lang="en-US" sz="2000" dirty="0">
              <a:solidFill>
                <a:schemeClr val="bg2">
                  <a:lumMod val="25000"/>
                </a:schemeClr>
              </a:solidFill>
            </a:endParaRPr>
          </a:p>
        </p:txBody>
      </p:sp>
      <p:sp>
        <p:nvSpPr>
          <p:cNvPr id="5" name="Rectangle 4"/>
          <p:cNvSpPr/>
          <p:nvPr/>
        </p:nvSpPr>
        <p:spPr>
          <a:xfrm>
            <a:off x="6877538" y="0"/>
            <a:ext cx="2266461" cy="514349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male and female icons" title="ic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652" y="-53301"/>
            <a:ext cx="2331847" cy="5143500"/>
          </a:xfrm>
          <a:prstGeom prst="rect">
            <a:avLst/>
          </a:prstGeom>
        </p:spPr>
      </p:pic>
    </p:spTree>
    <p:extLst>
      <p:ext uri="{BB962C8B-B14F-4D97-AF65-F5344CB8AC3E}">
        <p14:creationId xmlns:p14="http://schemas.microsoft.com/office/powerpoint/2010/main" val="3998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1000"/>
                                        <p:tgtEl>
                                          <p:spTgt spid="6"/>
                                        </p:tgtEl>
                                      </p:cBhvr>
                                    </p:animEffect>
                                  </p:childTnLst>
                                </p:cTn>
                              </p:par>
                              <p:par>
                                <p:cTn id="8" presetID="2" presetClass="entr" presetSubtype="2" accel="50000" de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0998" y="1512763"/>
            <a:ext cx="5588001" cy="2434166"/>
          </a:xfrm>
        </p:spPr>
        <p:txBody>
          <a:bodyPr>
            <a:noAutofit/>
          </a:bodyPr>
          <a:lstStyle/>
          <a:p>
            <a:pPr>
              <a:lnSpc>
                <a:spcPct val="120000"/>
              </a:lnSpc>
              <a:buNone/>
            </a:pPr>
            <a:r>
              <a:rPr lang="en-US" sz="1600" b="1" dirty="0" smtClean="0">
                <a:solidFill>
                  <a:srgbClr val="045174"/>
                </a:solidFill>
              </a:rPr>
              <a:t>Students are learning:</a:t>
            </a:r>
            <a:endParaRPr lang="en-US" sz="1600" b="1" dirty="0" smtClean="0">
              <a:solidFill>
                <a:schemeClr val="tx1">
                  <a:lumMod val="65000"/>
                  <a:lumOff val="35000"/>
                </a:schemeClr>
              </a:solidFill>
            </a:endParaRPr>
          </a:p>
          <a:p>
            <a:pPr marL="266700" indent="-266700">
              <a:lnSpc>
                <a:spcPct val="120000"/>
              </a:lnSpc>
            </a:pPr>
            <a:r>
              <a:rPr lang="en-US" sz="1600" dirty="0" smtClean="0">
                <a:solidFill>
                  <a:schemeClr val="tx1">
                    <a:lumMod val="65000"/>
                    <a:lumOff val="35000"/>
                  </a:schemeClr>
                </a:solidFill>
              </a:rPr>
              <a:t>About </a:t>
            </a:r>
            <a:r>
              <a:rPr lang="en-US" sz="1600" dirty="0">
                <a:solidFill>
                  <a:schemeClr val="tx1">
                    <a:lumMod val="65000"/>
                    <a:lumOff val="35000"/>
                  </a:schemeClr>
                </a:solidFill>
              </a:rPr>
              <a:t>the physical changes that occur during puberty </a:t>
            </a:r>
          </a:p>
          <a:p>
            <a:pPr marL="266700" indent="-266700">
              <a:lnSpc>
                <a:spcPct val="120000"/>
              </a:lnSpc>
            </a:pPr>
            <a:r>
              <a:rPr lang="en-US" sz="1600" dirty="0">
                <a:solidFill>
                  <a:schemeClr val="tx1">
                    <a:lumMod val="65000"/>
                    <a:lumOff val="35000"/>
                  </a:schemeClr>
                </a:solidFill>
              </a:rPr>
              <a:t>About the emotional and interpersonal changes and stresses that come with puberty </a:t>
            </a:r>
          </a:p>
          <a:p>
            <a:pPr marL="266700" indent="-266700">
              <a:lnSpc>
                <a:spcPct val="120000"/>
              </a:lnSpc>
            </a:pPr>
            <a:r>
              <a:rPr lang="en-US" sz="1600" dirty="0">
                <a:solidFill>
                  <a:schemeClr val="tx1">
                    <a:lumMod val="65000"/>
                    <a:lumOff val="35000"/>
                  </a:schemeClr>
                </a:solidFill>
              </a:rPr>
              <a:t>To understand </a:t>
            </a:r>
            <a:r>
              <a:rPr lang="en-US" sz="1600" dirty="0" smtClean="0">
                <a:solidFill>
                  <a:schemeClr val="tx1">
                    <a:lumMod val="65000"/>
                    <a:lumOff val="35000"/>
                  </a:schemeClr>
                </a:solidFill>
              </a:rPr>
              <a:t>reproductive </a:t>
            </a:r>
            <a:r>
              <a:rPr lang="en-US" sz="1600" dirty="0">
                <a:solidFill>
                  <a:schemeClr val="tx1">
                    <a:lumMod val="65000"/>
                    <a:lumOff val="35000"/>
                  </a:schemeClr>
                </a:solidFill>
              </a:rPr>
              <a:t>and </a:t>
            </a:r>
            <a:r>
              <a:rPr lang="en-US" sz="1600" dirty="0" smtClean="0">
                <a:solidFill>
                  <a:schemeClr val="tx1">
                    <a:lumMod val="65000"/>
                    <a:lumOff val="35000"/>
                  </a:schemeClr>
                </a:solidFill>
              </a:rPr>
              <a:t>bodily </a:t>
            </a:r>
            <a:r>
              <a:rPr lang="en-US" sz="1600" dirty="0">
                <a:solidFill>
                  <a:schemeClr val="tx1">
                    <a:lumMod val="65000"/>
                    <a:lumOff val="35000"/>
                  </a:schemeClr>
                </a:solidFill>
              </a:rPr>
              <a:t>processes </a:t>
            </a:r>
          </a:p>
        </p:txBody>
      </p:sp>
      <p:sp>
        <p:nvSpPr>
          <p:cNvPr id="2" name="Title 1"/>
          <p:cNvSpPr>
            <a:spLocks noGrp="1"/>
          </p:cNvSpPr>
          <p:nvPr>
            <p:ph type="title" idx="4294967295"/>
          </p:nvPr>
        </p:nvSpPr>
        <p:spPr>
          <a:xfrm>
            <a:off x="465667" y="130175"/>
            <a:ext cx="8678333" cy="865188"/>
          </a:xfrm>
        </p:spPr>
        <p:txBody>
          <a:bodyPr>
            <a:noAutofit/>
          </a:bodyPr>
          <a:lstStyle/>
          <a:p>
            <a:pPr marL="0" indent="0"/>
            <a:r>
              <a:rPr lang="en-US" sz="2400" dirty="0" smtClean="0">
                <a:solidFill>
                  <a:srgbClr val="045174"/>
                </a:solidFill>
              </a:rPr>
              <a:t>Grades 4-6: Human </a:t>
            </a:r>
            <a:r>
              <a:rPr lang="en-US" sz="2400" dirty="0">
                <a:solidFill>
                  <a:srgbClr val="045174"/>
                </a:solidFill>
              </a:rPr>
              <a:t>D</a:t>
            </a:r>
            <a:r>
              <a:rPr lang="en-US" sz="2400" dirty="0" smtClean="0">
                <a:solidFill>
                  <a:srgbClr val="045174"/>
                </a:solidFill>
              </a:rPr>
              <a:t>evelopment </a:t>
            </a:r>
            <a:br>
              <a:rPr lang="en-US" sz="2400" dirty="0" smtClean="0">
                <a:solidFill>
                  <a:srgbClr val="045174"/>
                </a:solidFill>
              </a:rPr>
            </a:br>
            <a:r>
              <a:rPr lang="en-US" sz="2400" dirty="0" smtClean="0">
                <a:solidFill>
                  <a:srgbClr val="045174"/>
                </a:solidFill>
              </a:rPr>
              <a:t>and Sexual Health</a:t>
            </a:r>
            <a:endParaRPr lang="en-US" sz="2400" dirty="0">
              <a:solidFill>
                <a:srgbClr val="045174"/>
              </a:solidFill>
            </a:endParaRPr>
          </a:p>
        </p:txBody>
      </p:sp>
      <p:sp>
        <p:nvSpPr>
          <p:cNvPr id="4" name="Rectangle 3"/>
          <p:cNvSpPr/>
          <p:nvPr/>
        </p:nvSpPr>
        <p:spPr>
          <a:xfrm>
            <a:off x="6877538" y="0"/>
            <a:ext cx="2266461" cy="514349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male and female icons" title="ic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652" y="-53301"/>
            <a:ext cx="2331847" cy="5143500"/>
          </a:xfrm>
          <a:prstGeom prst="rect">
            <a:avLst/>
          </a:prstGeom>
        </p:spPr>
      </p:pic>
    </p:spTree>
    <p:extLst>
      <p:ext uri="{BB962C8B-B14F-4D97-AF65-F5344CB8AC3E}">
        <p14:creationId xmlns:p14="http://schemas.microsoft.com/office/powerpoint/2010/main" val="19687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1000"/>
                                        <p:tgtEl>
                                          <p:spTgt spid="5"/>
                                        </p:tgtEl>
                                      </p:cBhvr>
                                    </p:animEffect>
                                  </p:childTnLst>
                                </p:cTn>
                              </p:par>
                              <p:par>
                                <p:cTn id="8" presetID="2" presetClass="entr" presetSubtype="2" accel="50000" decel="5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0997" y="1359348"/>
            <a:ext cx="6265336" cy="2434166"/>
          </a:xfrm>
        </p:spPr>
        <p:txBody>
          <a:bodyPr>
            <a:noAutofit/>
          </a:bodyPr>
          <a:lstStyle/>
          <a:p>
            <a:pPr marL="266700" indent="-266700">
              <a:buNone/>
            </a:pPr>
            <a:r>
              <a:rPr lang="en-US" sz="1600" b="1" dirty="0" smtClean="0">
                <a:solidFill>
                  <a:srgbClr val="045174"/>
                </a:solidFill>
              </a:rPr>
              <a:t>Students are learning about:</a:t>
            </a:r>
            <a:endParaRPr lang="en-US" sz="1600" b="1" dirty="0" smtClean="0">
              <a:solidFill>
                <a:schemeClr val="tx1">
                  <a:lumMod val="65000"/>
                  <a:lumOff val="35000"/>
                </a:schemeClr>
              </a:solidFill>
            </a:endParaRPr>
          </a:p>
          <a:p>
            <a:pPr marL="266700" indent="-266700">
              <a:spcBef>
                <a:spcPts val="600"/>
              </a:spcBef>
            </a:pPr>
            <a:r>
              <a:rPr lang="en-US" sz="1600" dirty="0" smtClean="0">
                <a:solidFill>
                  <a:schemeClr val="tx1">
                    <a:lumMod val="65000"/>
                    <a:lumOff val="35000"/>
                  </a:schemeClr>
                </a:solidFill>
              </a:rPr>
              <a:t>Identity, personal safety, decision making and relationships </a:t>
            </a:r>
            <a:br>
              <a:rPr lang="en-US" sz="1600" dirty="0" smtClean="0">
                <a:solidFill>
                  <a:schemeClr val="tx1">
                    <a:lumMod val="65000"/>
                    <a:lumOff val="35000"/>
                  </a:schemeClr>
                </a:solidFill>
              </a:rPr>
            </a:br>
            <a:r>
              <a:rPr lang="en-US" sz="1600" dirty="0" smtClean="0">
                <a:solidFill>
                  <a:schemeClr val="tx1">
                    <a:lumMod val="65000"/>
                    <a:lumOff val="35000"/>
                  </a:schemeClr>
                </a:solidFill>
              </a:rPr>
              <a:t>with peers, family and romantic partners</a:t>
            </a:r>
            <a:endParaRPr lang="en-US" sz="1600" dirty="0">
              <a:solidFill>
                <a:schemeClr val="tx1">
                  <a:lumMod val="65000"/>
                  <a:lumOff val="35000"/>
                </a:schemeClr>
              </a:solidFill>
            </a:endParaRPr>
          </a:p>
          <a:p>
            <a:pPr marL="266700" indent="-266700">
              <a:spcBef>
                <a:spcPts val="600"/>
              </a:spcBef>
            </a:pPr>
            <a:r>
              <a:rPr lang="en-US" sz="1600" dirty="0">
                <a:solidFill>
                  <a:schemeClr val="tx1">
                    <a:lumMod val="65000"/>
                    <a:lumOff val="35000"/>
                  </a:schemeClr>
                </a:solidFill>
              </a:rPr>
              <a:t>Delaying sexual </a:t>
            </a:r>
            <a:r>
              <a:rPr lang="en-US" sz="1600" dirty="0" smtClean="0">
                <a:solidFill>
                  <a:schemeClr val="tx1">
                    <a:lumMod val="65000"/>
                    <a:lumOff val="35000"/>
                  </a:schemeClr>
                </a:solidFill>
              </a:rPr>
              <a:t>activity</a:t>
            </a:r>
          </a:p>
          <a:p>
            <a:pPr marL="266700" indent="-266700">
              <a:spcBef>
                <a:spcPts val="600"/>
              </a:spcBef>
            </a:pPr>
            <a:r>
              <a:rPr lang="en-US" sz="1600" dirty="0" smtClean="0">
                <a:solidFill>
                  <a:schemeClr val="tx1">
                    <a:lumMod val="65000"/>
                    <a:lumOff val="35000"/>
                  </a:schemeClr>
                </a:solidFill>
              </a:rPr>
              <a:t>Preventing </a:t>
            </a:r>
            <a:r>
              <a:rPr lang="en-US" sz="1600" dirty="0">
                <a:solidFill>
                  <a:schemeClr val="tx1">
                    <a:lumMod val="65000"/>
                    <a:lumOff val="35000"/>
                  </a:schemeClr>
                </a:solidFill>
              </a:rPr>
              <a:t>sexually transmitted </a:t>
            </a:r>
            <a:r>
              <a:rPr lang="en-US" sz="1600" dirty="0" smtClean="0">
                <a:solidFill>
                  <a:schemeClr val="tx1">
                    <a:lumMod val="65000"/>
                    <a:lumOff val="35000"/>
                  </a:schemeClr>
                </a:solidFill>
              </a:rPr>
              <a:t>infections </a:t>
            </a:r>
            <a:r>
              <a:rPr lang="en-US" sz="1600" dirty="0">
                <a:solidFill>
                  <a:schemeClr val="tx1">
                    <a:lumMod val="65000"/>
                    <a:lumOff val="35000"/>
                  </a:schemeClr>
                </a:solidFill>
              </a:rPr>
              <a:t>and pregnancy </a:t>
            </a:r>
          </a:p>
          <a:p>
            <a:pPr marL="266700" indent="-266700">
              <a:spcBef>
                <a:spcPts val="600"/>
              </a:spcBef>
            </a:pPr>
            <a:r>
              <a:rPr lang="en-US" sz="1600" dirty="0">
                <a:solidFill>
                  <a:schemeClr val="tx1">
                    <a:lumMod val="65000"/>
                    <a:lumOff val="35000"/>
                  </a:schemeClr>
                </a:solidFill>
              </a:rPr>
              <a:t>Factors that influence decisions </a:t>
            </a:r>
            <a:r>
              <a:rPr lang="en-US" sz="1600" dirty="0" smtClean="0">
                <a:solidFill>
                  <a:schemeClr val="tx1">
                    <a:lumMod val="65000"/>
                    <a:lumOff val="35000"/>
                  </a:schemeClr>
                </a:solidFill>
              </a:rPr>
              <a:t>(e.g., peers</a:t>
            </a:r>
            <a:r>
              <a:rPr lang="en-US" sz="1600" dirty="0">
                <a:solidFill>
                  <a:schemeClr val="tx1">
                    <a:lumMod val="65000"/>
                    <a:lumOff val="35000"/>
                  </a:schemeClr>
                </a:solidFill>
              </a:rPr>
              <a:t>, </a:t>
            </a:r>
            <a:r>
              <a:rPr lang="en-US" sz="1600" dirty="0" smtClean="0">
                <a:solidFill>
                  <a:schemeClr val="tx1">
                    <a:lumMod val="65000"/>
                    <a:lumOff val="35000"/>
                  </a:schemeClr>
                </a:solidFill>
              </a:rPr>
              <a:t>media </a:t>
            </a:r>
            <a:r>
              <a:rPr lang="en-US" sz="1600" dirty="0">
                <a:solidFill>
                  <a:schemeClr val="tx1">
                    <a:lumMod val="65000"/>
                    <a:lumOff val="35000"/>
                  </a:schemeClr>
                </a:solidFill>
              </a:rPr>
              <a:t>and </a:t>
            </a:r>
            <a:r>
              <a:rPr lang="en-US" sz="1600" dirty="0" smtClean="0">
                <a:solidFill>
                  <a:schemeClr val="tx1">
                    <a:lumMod val="65000"/>
                    <a:lumOff val="35000"/>
                  </a:schemeClr>
                </a:solidFill>
              </a:rPr>
              <a:t>information) </a:t>
            </a:r>
            <a:endParaRPr lang="en-US" sz="1600" dirty="0">
              <a:solidFill>
                <a:schemeClr val="tx1">
                  <a:lumMod val="65000"/>
                  <a:lumOff val="35000"/>
                </a:schemeClr>
              </a:solidFill>
            </a:endParaRPr>
          </a:p>
          <a:p>
            <a:pPr marL="266700" indent="-266700">
              <a:spcBef>
                <a:spcPts val="600"/>
              </a:spcBef>
            </a:pPr>
            <a:r>
              <a:rPr lang="en-US" sz="1600" dirty="0" smtClean="0">
                <a:solidFill>
                  <a:schemeClr val="tx1">
                    <a:lumMod val="65000"/>
                    <a:lumOff val="35000"/>
                  </a:schemeClr>
                </a:solidFill>
              </a:rPr>
              <a:t>Resources related </a:t>
            </a:r>
            <a:r>
              <a:rPr lang="en-US" sz="1600" dirty="0">
                <a:solidFill>
                  <a:schemeClr val="tx1">
                    <a:lumMod val="65000"/>
                    <a:lumOff val="35000"/>
                  </a:schemeClr>
                </a:solidFill>
              </a:rPr>
              <a:t>to sexual health such as public health services, community health agencies, reliable and accurate websites</a:t>
            </a:r>
          </a:p>
        </p:txBody>
      </p:sp>
      <p:sp>
        <p:nvSpPr>
          <p:cNvPr id="2" name="Title 1"/>
          <p:cNvSpPr>
            <a:spLocks noGrp="1"/>
          </p:cNvSpPr>
          <p:nvPr>
            <p:ph type="title" idx="4294967295"/>
          </p:nvPr>
        </p:nvSpPr>
        <p:spPr>
          <a:xfrm>
            <a:off x="465667" y="130175"/>
            <a:ext cx="8678333" cy="865188"/>
          </a:xfrm>
        </p:spPr>
        <p:txBody>
          <a:bodyPr>
            <a:noAutofit/>
          </a:bodyPr>
          <a:lstStyle/>
          <a:p>
            <a:pPr marL="0" indent="0"/>
            <a:r>
              <a:rPr lang="en-US" sz="2400" dirty="0" smtClean="0">
                <a:solidFill>
                  <a:srgbClr val="045174"/>
                </a:solidFill>
              </a:rPr>
              <a:t>Grades 7-12: Human Development </a:t>
            </a:r>
            <a:br>
              <a:rPr lang="en-US" sz="2400" dirty="0" smtClean="0">
                <a:solidFill>
                  <a:srgbClr val="045174"/>
                </a:solidFill>
              </a:rPr>
            </a:br>
            <a:r>
              <a:rPr lang="en-US" sz="2400" dirty="0" smtClean="0">
                <a:solidFill>
                  <a:srgbClr val="045174"/>
                </a:solidFill>
              </a:rPr>
              <a:t>and Sexual Health</a:t>
            </a:r>
            <a:endParaRPr lang="en-US" sz="2400" dirty="0">
              <a:solidFill>
                <a:srgbClr val="045174"/>
              </a:solidFill>
            </a:endParaRPr>
          </a:p>
        </p:txBody>
      </p:sp>
      <p:sp>
        <p:nvSpPr>
          <p:cNvPr id="4" name="Rectangle 3"/>
          <p:cNvSpPr/>
          <p:nvPr/>
        </p:nvSpPr>
        <p:spPr>
          <a:xfrm>
            <a:off x="6877538" y="0"/>
            <a:ext cx="2266461" cy="514349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male and female icons" title="ic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652" y="-53301"/>
            <a:ext cx="2331847" cy="5143500"/>
          </a:xfrm>
          <a:prstGeom prst="rect">
            <a:avLst/>
          </a:prstGeom>
        </p:spPr>
      </p:pic>
    </p:spTree>
    <p:extLst>
      <p:ext uri="{BB962C8B-B14F-4D97-AF65-F5344CB8AC3E}">
        <p14:creationId xmlns:p14="http://schemas.microsoft.com/office/powerpoint/2010/main" val="31401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1000"/>
                                        <p:tgtEl>
                                          <p:spTgt spid="5"/>
                                        </p:tgtEl>
                                      </p:cBhvr>
                                    </p:animEffect>
                                  </p:childTnLst>
                                </p:cTn>
                              </p:par>
                              <p:par>
                                <p:cTn id="8" presetID="2" presetClass="entr" presetSubtype="2" accel="50000" decel="5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400" dirty="0" smtClean="0">
                <a:solidFill>
                  <a:schemeClr val="bg2">
                    <a:lumMod val="25000"/>
                  </a:schemeClr>
                </a:solidFill>
              </a:rPr>
              <a:t>Small Group Discussion</a:t>
            </a:r>
            <a:endParaRPr lang="en-US" sz="1050" dirty="0">
              <a:solidFill>
                <a:schemeClr val="bg2">
                  <a:lumMod val="25000"/>
                </a:schemeClr>
              </a:solidFill>
            </a:endParaRPr>
          </a:p>
        </p:txBody>
      </p:sp>
      <p:grpSp>
        <p:nvGrpSpPr>
          <p:cNvPr id="8" name="Group 7"/>
          <p:cNvGrpSpPr/>
          <p:nvPr/>
        </p:nvGrpSpPr>
        <p:grpSpPr>
          <a:xfrm>
            <a:off x="681981" y="807483"/>
            <a:ext cx="7990793" cy="584775"/>
            <a:chOff x="1209304" y="1850868"/>
            <a:chExt cx="7990793" cy="584775"/>
          </a:xfrm>
        </p:grpSpPr>
        <p:pic>
          <p:nvPicPr>
            <p:cNvPr id="9" name="Picture 8"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9304" y="1984866"/>
              <a:ext cx="310960" cy="307941"/>
            </a:xfrm>
            <a:prstGeom prst="rect">
              <a:avLst/>
            </a:prstGeom>
          </p:spPr>
        </p:pic>
        <p:sp>
          <p:nvSpPr>
            <p:cNvPr id="10" name="TextBox 9"/>
            <p:cNvSpPr txBox="1"/>
            <p:nvPr/>
          </p:nvSpPr>
          <p:spPr>
            <a:xfrm>
              <a:off x="1660610" y="1850868"/>
              <a:ext cx="7539487" cy="584775"/>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How can the appendices which provide comprehensive </a:t>
              </a:r>
              <a:r>
                <a:rPr lang="en-US" sz="1600" dirty="0" smtClean="0">
                  <a:solidFill>
                    <a:schemeClr val="tx1">
                      <a:lumMod val="65000"/>
                      <a:lumOff val="35000"/>
                    </a:schemeClr>
                  </a:solidFill>
                  <a:latin typeface="Arial" panose="020B0604020202020204" pitchFamily="34" charset="0"/>
                  <a:cs typeface="Arial" panose="020B0604020202020204" pitchFamily="34" charset="0"/>
                </a:rPr>
                <a:t>learning</a:t>
              </a:r>
            </a:p>
            <a:p>
              <a:r>
                <a:rPr lang="en-US" sz="1600" dirty="0" smtClean="0">
                  <a:solidFill>
                    <a:schemeClr val="tx1">
                      <a:lumMod val="65000"/>
                      <a:lumOff val="35000"/>
                    </a:schemeClr>
                  </a:solidFill>
                  <a:latin typeface="Arial" panose="020B0604020202020204" pitchFamily="34" charset="0"/>
                  <a:cs typeface="Arial" panose="020B0604020202020204" pitchFamily="34" charset="0"/>
                </a:rPr>
                <a:t>summaries be </a:t>
              </a:r>
              <a:r>
                <a:rPr lang="en-US" sz="1600" dirty="0">
                  <a:solidFill>
                    <a:schemeClr val="tx1">
                      <a:lumMod val="65000"/>
                      <a:lumOff val="35000"/>
                    </a:schemeClr>
                  </a:solidFill>
                  <a:latin typeface="Arial" panose="020B0604020202020204" pitchFamily="34" charset="0"/>
                  <a:cs typeface="Arial" panose="020B0604020202020204" pitchFamily="34" charset="0"/>
                </a:rPr>
                <a:t>used to support </a:t>
              </a:r>
              <a:r>
                <a:rPr lang="en-US" sz="1600" dirty="0" smtClean="0">
                  <a:solidFill>
                    <a:schemeClr val="tx1">
                      <a:lumMod val="65000"/>
                      <a:lumOff val="35000"/>
                    </a:schemeClr>
                  </a:solidFill>
                  <a:latin typeface="Arial" panose="020B0604020202020204" pitchFamily="34" charset="0"/>
                  <a:cs typeface="Arial" panose="020B0604020202020204" pitchFamily="34" charset="0"/>
                </a:rPr>
                <a:t>planning instruction? </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1" name="Group 10"/>
          <p:cNvGrpSpPr/>
          <p:nvPr/>
        </p:nvGrpSpPr>
        <p:grpSpPr>
          <a:xfrm>
            <a:off x="681981" y="1672571"/>
            <a:ext cx="7990793" cy="584775"/>
            <a:chOff x="1209304" y="1850868"/>
            <a:chExt cx="7990793" cy="584775"/>
          </a:xfrm>
        </p:grpSpPr>
        <p:pic>
          <p:nvPicPr>
            <p:cNvPr id="12" name="Picture 11"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9304" y="1984866"/>
              <a:ext cx="310960" cy="307941"/>
            </a:xfrm>
            <a:prstGeom prst="rect">
              <a:avLst/>
            </a:prstGeom>
          </p:spPr>
        </p:pic>
        <p:sp>
          <p:nvSpPr>
            <p:cNvPr id="13" name="TextBox 12"/>
            <p:cNvSpPr txBox="1"/>
            <p:nvPr/>
          </p:nvSpPr>
          <p:spPr>
            <a:xfrm>
              <a:off x="1660611" y="1850868"/>
              <a:ext cx="7539486" cy="584775"/>
            </a:xfrm>
            <a:prstGeom prst="rect">
              <a:avLst/>
            </a:prstGeom>
            <a:noFill/>
          </p:spPr>
          <p:txBody>
            <a:bodyPr wrap="square" rtlCol="0">
              <a:spAutoFit/>
            </a:bodyPr>
            <a:lstStyle/>
            <a:p>
              <a:r>
                <a:rPr lang="en-US" sz="1600" dirty="0">
                  <a:solidFill>
                    <a:srgbClr val="595959"/>
                  </a:solidFill>
                  <a:latin typeface="Arial" panose="020B0604020202020204" pitchFamily="34" charset="0"/>
                  <a:cs typeface="Arial" panose="020B0604020202020204" pitchFamily="34" charset="0"/>
                </a:rPr>
                <a:t>How will the shift from teaching topics to a holistic approach to </a:t>
              </a:r>
              <a:r>
                <a:rPr lang="en-US" sz="1600" dirty="0" smtClean="0">
                  <a:solidFill>
                    <a:srgbClr val="595959"/>
                  </a:solidFill>
                  <a:latin typeface="Arial" panose="020B0604020202020204" pitchFamily="34" charset="0"/>
                  <a:cs typeface="Arial" panose="020B0604020202020204" pitchFamily="34" charset="0"/>
                </a:rPr>
                <a:t>Health</a:t>
              </a:r>
            </a:p>
            <a:p>
              <a:r>
                <a:rPr lang="en-US" sz="1600" dirty="0" smtClean="0">
                  <a:solidFill>
                    <a:srgbClr val="595959"/>
                  </a:solidFill>
                  <a:latin typeface="Arial" panose="020B0604020202020204" pitchFamily="34" charset="0"/>
                  <a:cs typeface="Arial" panose="020B0604020202020204" pitchFamily="34" charset="0"/>
                </a:rPr>
                <a:t>Education </a:t>
              </a:r>
              <a:r>
                <a:rPr lang="en-US" sz="1600" dirty="0">
                  <a:solidFill>
                    <a:srgbClr val="595959"/>
                  </a:solidFill>
                  <a:latin typeface="Arial" panose="020B0604020202020204" pitchFamily="34" charset="0"/>
                  <a:cs typeface="Arial" panose="020B0604020202020204" pitchFamily="34" charset="0"/>
                </a:rPr>
                <a:t>impact your planning and instruction?</a:t>
              </a:r>
            </a:p>
          </p:txBody>
        </p:sp>
      </p:grpSp>
      <p:grpSp>
        <p:nvGrpSpPr>
          <p:cNvPr id="14" name="Group 13"/>
          <p:cNvGrpSpPr/>
          <p:nvPr/>
        </p:nvGrpSpPr>
        <p:grpSpPr>
          <a:xfrm>
            <a:off x="681981" y="2526812"/>
            <a:ext cx="7990793" cy="338554"/>
            <a:chOff x="1209304" y="1968151"/>
            <a:chExt cx="7990793" cy="338554"/>
          </a:xfrm>
        </p:grpSpPr>
        <p:pic>
          <p:nvPicPr>
            <p:cNvPr id="15" name="Picture 14"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9304" y="1984866"/>
              <a:ext cx="310960" cy="307941"/>
            </a:xfrm>
            <a:prstGeom prst="rect">
              <a:avLst/>
            </a:prstGeom>
          </p:spPr>
        </p:pic>
        <p:sp>
          <p:nvSpPr>
            <p:cNvPr id="16" name="TextBox 15"/>
            <p:cNvSpPr txBox="1"/>
            <p:nvPr/>
          </p:nvSpPr>
          <p:spPr>
            <a:xfrm>
              <a:off x="1660611" y="1968151"/>
              <a:ext cx="7539486" cy="338554"/>
            </a:xfrm>
            <a:prstGeom prst="rect">
              <a:avLst/>
            </a:prstGeom>
            <a:noFill/>
          </p:spPr>
          <p:txBody>
            <a:bodyPr wrap="square" rtlCol="0">
              <a:spAutoFit/>
            </a:bodyPr>
            <a:lstStyle/>
            <a:p>
              <a:r>
                <a:rPr lang="en-US" sz="1600" dirty="0">
                  <a:solidFill>
                    <a:srgbClr val="595959"/>
                  </a:solidFill>
                  <a:latin typeface="Arial" panose="020B0604020202020204" pitchFamily="34" charset="0"/>
                  <a:cs typeface="Arial" panose="020B0604020202020204" pitchFamily="34" charset="0"/>
                </a:rPr>
                <a:t>Discuss strategies for supporting </a:t>
              </a:r>
              <a:r>
                <a:rPr lang="en-US" sz="1600" dirty="0" smtClean="0">
                  <a:solidFill>
                    <a:srgbClr val="595959"/>
                  </a:solidFill>
                  <a:latin typeface="Arial" panose="020B0604020202020204" pitchFamily="34" charset="0"/>
                  <a:cs typeface="Arial" panose="020B0604020202020204" pitchFamily="34" charset="0"/>
                </a:rPr>
                <a:t>students </a:t>
              </a:r>
              <a:r>
                <a:rPr lang="en-US" sz="1600" dirty="0">
                  <a:solidFill>
                    <a:srgbClr val="595959"/>
                  </a:solidFill>
                  <a:latin typeface="Arial" panose="020B0604020202020204" pitchFamily="34" charset="0"/>
                  <a:cs typeface="Arial" panose="020B0604020202020204" pitchFamily="34" charset="0"/>
                </a:rPr>
                <a:t>with special education </a:t>
              </a:r>
              <a:r>
                <a:rPr lang="en-US" sz="1600" dirty="0" smtClean="0">
                  <a:solidFill>
                    <a:srgbClr val="595959"/>
                  </a:solidFill>
                  <a:latin typeface="Arial" panose="020B0604020202020204" pitchFamily="34" charset="0"/>
                  <a:cs typeface="Arial" panose="020B0604020202020204" pitchFamily="34" charset="0"/>
                </a:rPr>
                <a:t>needs. </a:t>
              </a:r>
              <a:endParaRPr lang="en-US" sz="1600" dirty="0">
                <a:solidFill>
                  <a:srgbClr val="595959"/>
                </a:solidFill>
                <a:latin typeface="Arial" panose="020B0604020202020204" pitchFamily="34" charset="0"/>
                <a:cs typeface="Arial" panose="020B0604020202020204" pitchFamily="34" charset="0"/>
              </a:endParaRPr>
            </a:p>
          </p:txBody>
        </p:sp>
      </p:grpSp>
      <p:grpSp>
        <p:nvGrpSpPr>
          <p:cNvPr id="2" name="Group 1"/>
          <p:cNvGrpSpPr/>
          <p:nvPr/>
        </p:nvGrpSpPr>
        <p:grpSpPr>
          <a:xfrm>
            <a:off x="666215" y="3192869"/>
            <a:ext cx="7990793" cy="584775"/>
            <a:chOff x="681981" y="3149618"/>
            <a:chExt cx="7990793" cy="584775"/>
          </a:xfrm>
        </p:grpSpPr>
        <p:pic>
          <p:nvPicPr>
            <p:cNvPr id="19" name="Picture 18"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1981" y="3274091"/>
              <a:ext cx="310960" cy="307941"/>
            </a:xfrm>
            <a:prstGeom prst="rect">
              <a:avLst/>
            </a:prstGeom>
          </p:spPr>
        </p:pic>
        <p:sp>
          <p:nvSpPr>
            <p:cNvPr id="20" name="TextBox 19"/>
            <p:cNvSpPr txBox="1"/>
            <p:nvPr/>
          </p:nvSpPr>
          <p:spPr>
            <a:xfrm>
              <a:off x="1133287" y="3149618"/>
              <a:ext cx="7539487" cy="584775"/>
            </a:xfrm>
            <a:prstGeom prst="rect">
              <a:avLst/>
            </a:prstGeom>
            <a:noFill/>
          </p:spPr>
          <p:txBody>
            <a:bodyPr wrap="square" rtlCol="0">
              <a:spAutoFit/>
            </a:bodyPr>
            <a:lstStyle/>
            <a:p>
              <a:r>
                <a:rPr lang="en-CA" sz="1600" dirty="0">
                  <a:solidFill>
                    <a:srgbClr val="595959"/>
                  </a:solidFill>
                  <a:latin typeface="Arial" panose="020B0604020202020204" pitchFamily="34" charset="0"/>
                  <a:cs typeface="Arial" panose="020B0604020202020204" pitchFamily="34" charset="0"/>
                </a:rPr>
                <a:t>What aspects of your teaching and instruction do you anticipate </a:t>
              </a:r>
              <a:r>
                <a:rPr lang="en-CA" sz="1600" dirty="0" smtClean="0">
                  <a:solidFill>
                    <a:srgbClr val="595959"/>
                  </a:solidFill>
                  <a:latin typeface="Arial" panose="020B0604020202020204" pitchFamily="34" charset="0"/>
                  <a:cs typeface="Arial" panose="020B0604020202020204" pitchFamily="34" charset="0"/>
                </a:rPr>
                <a:t>will</a:t>
              </a:r>
            </a:p>
            <a:p>
              <a:r>
                <a:rPr lang="en-CA" sz="1600" dirty="0" smtClean="0">
                  <a:solidFill>
                    <a:srgbClr val="595959"/>
                  </a:solidFill>
                  <a:latin typeface="Arial" panose="020B0604020202020204" pitchFamily="34" charset="0"/>
                  <a:cs typeface="Arial" panose="020B0604020202020204" pitchFamily="34" charset="0"/>
                </a:rPr>
                <a:t>change, or </a:t>
              </a:r>
              <a:r>
                <a:rPr lang="en-CA" sz="1600" dirty="0">
                  <a:solidFill>
                    <a:srgbClr val="595959"/>
                  </a:solidFill>
                  <a:latin typeface="Arial" panose="020B0604020202020204" pitchFamily="34" charset="0"/>
                  <a:cs typeface="Arial" panose="020B0604020202020204" pitchFamily="34" charset="0"/>
                </a:rPr>
                <a:t>stay the same? </a:t>
              </a:r>
              <a:endParaRPr lang="en-US" sz="1600" dirty="0">
                <a:solidFill>
                  <a:srgbClr val="595959"/>
                </a:solidFill>
                <a:latin typeface="Arial" panose="020B0604020202020204" pitchFamily="34" charset="0"/>
                <a:cs typeface="Arial" panose="020B0604020202020204" pitchFamily="34" charset="0"/>
              </a:endParaRPr>
            </a:p>
          </p:txBody>
        </p:sp>
      </p:grpSp>
      <p:grpSp>
        <p:nvGrpSpPr>
          <p:cNvPr id="21" name="Group 20"/>
          <p:cNvGrpSpPr/>
          <p:nvPr/>
        </p:nvGrpSpPr>
        <p:grpSpPr>
          <a:xfrm>
            <a:off x="681981" y="3932489"/>
            <a:ext cx="7990793" cy="584775"/>
            <a:chOff x="1209304" y="1860393"/>
            <a:chExt cx="7990793" cy="584775"/>
          </a:xfrm>
        </p:grpSpPr>
        <p:pic>
          <p:nvPicPr>
            <p:cNvPr id="22" name="Picture 21"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9304" y="1984866"/>
              <a:ext cx="310960" cy="307941"/>
            </a:xfrm>
            <a:prstGeom prst="rect">
              <a:avLst/>
            </a:prstGeom>
          </p:spPr>
        </p:pic>
        <p:sp>
          <p:nvSpPr>
            <p:cNvPr id="23" name="TextBox 22"/>
            <p:cNvSpPr txBox="1"/>
            <p:nvPr/>
          </p:nvSpPr>
          <p:spPr>
            <a:xfrm>
              <a:off x="1660610" y="1860393"/>
              <a:ext cx="7539487" cy="584775"/>
            </a:xfrm>
            <a:prstGeom prst="rect">
              <a:avLst/>
            </a:prstGeom>
            <a:noFill/>
          </p:spPr>
          <p:txBody>
            <a:bodyPr wrap="square" rtlCol="0">
              <a:spAutoFit/>
            </a:bodyPr>
            <a:lstStyle/>
            <a:p>
              <a:r>
                <a:rPr lang="en-US" sz="1600" dirty="0">
                  <a:solidFill>
                    <a:srgbClr val="595959"/>
                  </a:solidFill>
                  <a:latin typeface="Arial" panose="020B0604020202020204" pitchFamily="34" charset="0"/>
                  <a:cs typeface="Arial" panose="020B0604020202020204" pitchFamily="34" charset="0"/>
                </a:rPr>
                <a:t>Discuss how expanded examples, teacher prompts and student </a:t>
              </a:r>
              <a:r>
                <a:rPr lang="en-US" sz="1600" dirty="0" smtClean="0">
                  <a:solidFill>
                    <a:srgbClr val="595959"/>
                  </a:solidFill>
                  <a:latin typeface="Arial" panose="020B0604020202020204" pitchFamily="34" charset="0"/>
                  <a:cs typeface="Arial" panose="020B0604020202020204" pitchFamily="34" charset="0"/>
                </a:rPr>
                <a:t>responses</a:t>
              </a:r>
            </a:p>
            <a:p>
              <a:r>
                <a:rPr lang="en-US" sz="1600" dirty="0" smtClean="0">
                  <a:solidFill>
                    <a:srgbClr val="595959"/>
                  </a:solidFill>
                  <a:latin typeface="Arial" panose="020B0604020202020204" pitchFamily="34" charset="0"/>
                  <a:cs typeface="Arial" panose="020B0604020202020204" pitchFamily="34" charset="0"/>
                </a:rPr>
                <a:t>in </a:t>
              </a:r>
              <a:r>
                <a:rPr lang="en-US" sz="1600" dirty="0">
                  <a:solidFill>
                    <a:srgbClr val="595959"/>
                  </a:solidFill>
                  <a:latin typeface="Arial" panose="020B0604020202020204" pitchFamily="34" charset="0"/>
                  <a:cs typeface="Arial" panose="020B0604020202020204" pitchFamily="34" charset="0"/>
                </a:rPr>
                <a:t>the curriculum can be used to anticipate student needs </a:t>
              </a:r>
              <a:r>
                <a:rPr lang="en-US" sz="1600" dirty="0" smtClean="0">
                  <a:solidFill>
                    <a:srgbClr val="595959"/>
                  </a:solidFill>
                  <a:latin typeface="Arial" panose="020B0604020202020204" pitchFamily="34" charset="0"/>
                  <a:cs typeface="Arial" panose="020B0604020202020204" pitchFamily="34" charset="0"/>
                </a:rPr>
                <a:t>and plan </a:t>
              </a:r>
              <a:r>
                <a:rPr lang="en-US" sz="1600" dirty="0">
                  <a:solidFill>
                    <a:srgbClr val="595959"/>
                  </a:solidFill>
                  <a:latin typeface="Arial" panose="020B0604020202020204" pitchFamily="34" charset="0"/>
                  <a:cs typeface="Arial" panose="020B0604020202020204" pitchFamily="34" charset="0"/>
                </a:rPr>
                <a:t>instruction.</a:t>
              </a:r>
            </a:p>
          </p:txBody>
        </p:sp>
      </p:grpSp>
    </p:spTree>
    <p:extLst>
      <p:ext uri="{BB962C8B-B14F-4D97-AF65-F5344CB8AC3E}">
        <p14:creationId xmlns:p14="http://schemas.microsoft.com/office/powerpoint/2010/main" val="34084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555372" y="377825"/>
            <a:ext cx="8588628" cy="355600"/>
          </a:xfrm>
          <a:prstGeom prst="rect">
            <a:avLst/>
          </a:prstGeom>
        </p:spPr>
        <p:txBody>
          <a:bodyPr vert="horz" lIns="0" tIns="0" rIns="0" bIns="0" rtlCol="0" anchor="ctr">
            <a:noAutofit/>
          </a:bodyPr>
          <a:lstStyle>
            <a:lvl1pPr algn="l" defTabSz="457200" rtl="0" eaLnBrk="1" latinLnBrk="0" hangingPunct="1">
              <a:spcBef>
                <a:spcPct val="0"/>
              </a:spcBef>
              <a:buNone/>
              <a:defRPr sz="1400" b="1" i="0" u="none" kern="1200">
                <a:solidFill>
                  <a:schemeClr val="tx1"/>
                </a:solidFill>
                <a:latin typeface="Arial"/>
                <a:ea typeface="+mj-ea"/>
                <a:cs typeface="Arial"/>
              </a:defRPr>
            </a:lvl1pPr>
          </a:lstStyle>
          <a:p>
            <a:endParaRPr lang="en-CA" sz="2400" dirty="0">
              <a:solidFill>
                <a:schemeClr val="bg2">
                  <a:lumMod val="25000"/>
                </a:schemeClr>
              </a:solidFill>
            </a:endParaRPr>
          </a:p>
        </p:txBody>
      </p:sp>
      <p:grpSp>
        <p:nvGrpSpPr>
          <p:cNvPr id="2" name="Group 1"/>
          <p:cNvGrpSpPr/>
          <p:nvPr/>
        </p:nvGrpSpPr>
        <p:grpSpPr>
          <a:xfrm>
            <a:off x="681981" y="1783947"/>
            <a:ext cx="7990793" cy="584775"/>
            <a:chOff x="681981" y="1862777"/>
            <a:chExt cx="7990793" cy="584775"/>
          </a:xfrm>
        </p:grpSpPr>
        <p:pic>
          <p:nvPicPr>
            <p:cNvPr id="26" name="Picture 25"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1981" y="1984268"/>
              <a:ext cx="310960" cy="307941"/>
            </a:xfrm>
            <a:prstGeom prst="rect">
              <a:avLst/>
            </a:prstGeom>
          </p:spPr>
        </p:pic>
        <p:sp>
          <p:nvSpPr>
            <p:cNvPr id="27" name="TextBox 26"/>
            <p:cNvSpPr txBox="1"/>
            <p:nvPr/>
          </p:nvSpPr>
          <p:spPr>
            <a:xfrm>
              <a:off x="1133287" y="1862777"/>
              <a:ext cx="7539487" cy="584775"/>
            </a:xfrm>
            <a:prstGeom prst="rect">
              <a:avLst/>
            </a:prstGeom>
            <a:noFill/>
          </p:spPr>
          <p:txBody>
            <a:bodyPr wrap="square" rtlCol="0">
              <a:spAutoFit/>
            </a:bodyPr>
            <a:lstStyle/>
            <a:p>
              <a:r>
                <a:rPr lang="en-CA" sz="1600" dirty="0">
                  <a:solidFill>
                    <a:schemeClr val="tx1">
                      <a:lumMod val="65000"/>
                      <a:lumOff val="35000"/>
                    </a:schemeClr>
                  </a:solidFill>
                  <a:latin typeface="Arial" panose="020B0604020202020204" pitchFamily="34" charset="0"/>
                  <a:cs typeface="Arial" panose="020B0604020202020204" pitchFamily="34" charset="0"/>
                </a:rPr>
                <a:t>Review School Board Religious Accommodation Guideline and any related policies, protocols or </a:t>
              </a:r>
              <a:r>
                <a:rPr lang="en-CA" sz="1600" dirty="0" smtClean="0">
                  <a:solidFill>
                    <a:schemeClr val="tx1">
                      <a:lumMod val="65000"/>
                      <a:lumOff val="35000"/>
                    </a:schemeClr>
                  </a:solidFill>
                  <a:latin typeface="Arial" panose="020B0604020202020204" pitchFamily="34" charset="0"/>
                  <a:cs typeface="Arial" panose="020B0604020202020204" pitchFamily="34" charset="0"/>
                </a:rPr>
                <a:t>procedures.</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4" name="Group 3"/>
          <p:cNvGrpSpPr/>
          <p:nvPr/>
        </p:nvGrpSpPr>
        <p:grpSpPr>
          <a:xfrm>
            <a:off x="681981" y="2531951"/>
            <a:ext cx="7990793" cy="338554"/>
            <a:chOff x="681981" y="2437682"/>
            <a:chExt cx="7990793" cy="338554"/>
          </a:xfrm>
        </p:grpSpPr>
        <p:pic>
          <p:nvPicPr>
            <p:cNvPr id="29" name="Picture 28"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1981" y="2458314"/>
              <a:ext cx="310960" cy="307941"/>
            </a:xfrm>
            <a:prstGeom prst="rect">
              <a:avLst/>
            </a:prstGeom>
          </p:spPr>
        </p:pic>
        <p:sp>
          <p:nvSpPr>
            <p:cNvPr id="30" name="TextBox 29"/>
            <p:cNvSpPr txBox="1"/>
            <p:nvPr/>
          </p:nvSpPr>
          <p:spPr>
            <a:xfrm>
              <a:off x="1133288" y="2437682"/>
              <a:ext cx="7539486" cy="338554"/>
            </a:xfrm>
            <a:prstGeom prst="rect">
              <a:avLst/>
            </a:prstGeom>
            <a:noFill/>
          </p:spPr>
          <p:txBody>
            <a:bodyPr wrap="square" rtlCol="0">
              <a:spAutoFit/>
            </a:bodyPr>
            <a:lstStyle/>
            <a:p>
              <a:r>
                <a:rPr lang="en-CA" sz="1600" dirty="0">
                  <a:solidFill>
                    <a:schemeClr val="tx1">
                      <a:lumMod val="65000"/>
                      <a:lumOff val="35000"/>
                    </a:schemeClr>
                  </a:solidFill>
                  <a:latin typeface="Arial" panose="020B0604020202020204" pitchFamily="34" charset="0"/>
                  <a:cs typeface="Arial" panose="020B0604020202020204" pitchFamily="34" charset="0"/>
                </a:rPr>
                <a:t>Meet parents one-on-one to discuss their questions and </a:t>
              </a:r>
              <a:r>
                <a:rPr lang="en-CA" sz="1600" dirty="0" smtClean="0">
                  <a:solidFill>
                    <a:schemeClr val="tx1">
                      <a:lumMod val="65000"/>
                      <a:lumOff val="35000"/>
                    </a:schemeClr>
                  </a:solidFill>
                  <a:latin typeface="Arial" panose="020B0604020202020204" pitchFamily="34" charset="0"/>
                  <a:cs typeface="Arial" panose="020B0604020202020204" pitchFamily="34" charset="0"/>
                </a:rPr>
                <a:t>concerns. </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31" name="Group 30"/>
          <p:cNvGrpSpPr/>
          <p:nvPr/>
        </p:nvGrpSpPr>
        <p:grpSpPr>
          <a:xfrm>
            <a:off x="681981" y="3015269"/>
            <a:ext cx="7990793" cy="584775"/>
            <a:chOff x="1209304" y="1912774"/>
            <a:chExt cx="7990793" cy="584775"/>
          </a:xfrm>
        </p:grpSpPr>
        <p:pic>
          <p:nvPicPr>
            <p:cNvPr id="32" name="Picture 31"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9304" y="2032164"/>
              <a:ext cx="310960" cy="307941"/>
            </a:xfrm>
            <a:prstGeom prst="rect">
              <a:avLst/>
            </a:prstGeom>
          </p:spPr>
        </p:pic>
        <p:sp>
          <p:nvSpPr>
            <p:cNvPr id="33" name="TextBox 32"/>
            <p:cNvSpPr txBox="1"/>
            <p:nvPr/>
          </p:nvSpPr>
          <p:spPr>
            <a:xfrm>
              <a:off x="1660611" y="1912774"/>
              <a:ext cx="7539486" cy="584775"/>
            </a:xfrm>
            <a:prstGeom prst="rect">
              <a:avLst/>
            </a:prstGeom>
            <a:noFill/>
          </p:spPr>
          <p:txBody>
            <a:bodyPr wrap="square" rtlCol="0">
              <a:spAutoFit/>
            </a:bodyPr>
            <a:lstStyle/>
            <a:p>
              <a:r>
                <a:rPr lang="en-CA" sz="1600" dirty="0">
                  <a:solidFill>
                    <a:schemeClr val="tx1">
                      <a:lumMod val="65000"/>
                      <a:lumOff val="35000"/>
                    </a:schemeClr>
                  </a:solidFill>
                  <a:latin typeface="Arial" panose="020B0604020202020204" pitchFamily="34" charset="0"/>
                  <a:cs typeface="Arial" panose="020B0604020202020204" pitchFamily="34" charset="0"/>
                </a:rPr>
                <a:t>Review Appendix on </a:t>
              </a:r>
              <a:r>
                <a:rPr lang="en-CA" sz="1600" dirty="0" smtClean="0">
                  <a:solidFill>
                    <a:schemeClr val="tx1">
                      <a:lumMod val="65000"/>
                      <a:lumOff val="35000"/>
                    </a:schemeClr>
                  </a:solidFill>
                  <a:latin typeface="Arial" panose="020B0604020202020204" pitchFamily="34" charset="0"/>
                  <a:cs typeface="Arial" panose="020B0604020202020204" pitchFamily="34" charset="0"/>
                </a:rPr>
                <a:t>pp. 224-225 of Grades </a:t>
              </a:r>
              <a:r>
                <a:rPr lang="en-CA" sz="1600" dirty="0">
                  <a:solidFill>
                    <a:schemeClr val="tx1">
                      <a:lumMod val="65000"/>
                      <a:lumOff val="35000"/>
                    </a:schemeClr>
                  </a:solidFill>
                  <a:latin typeface="Arial" panose="020B0604020202020204" pitchFamily="34" charset="0"/>
                  <a:cs typeface="Arial" panose="020B0604020202020204" pitchFamily="34" charset="0"/>
                </a:rPr>
                <a:t>1-8 </a:t>
              </a:r>
              <a:r>
                <a:rPr lang="en-CA" sz="1600" dirty="0" smtClean="0">
                  <a:solidFill>
                    <a:schemeClr val="tx1">
                      <a:lumMod val="65000"/>
                      <a:lumOff val="35000"/>
                    </a:schemeClr>
                  </a:solidFill>
                  <a:latin typeface="Arial" panose="020B0604020202020204" pitchFamily="34" charset="0"/>
                  <a:cs typeface="Arial" panose="020B0604020202020204" pitchFamily="34" charset="0"/>
                </a:rPr>
                <a:t>HPE or </a:t>
              </a:r>
              <a:r>
                <a:rPr lang="pl-PL" sz="1600" dirty="0" smtClean="0">
                  <a:solidFill>
                    <a:schemeClr val="tx1">
                      <a:lumMod val="65000"/>
                      <a:lumOff val="35000"/>
                    </a:schemeClr>
                  </a:solidFill>
                  <a:latin typeface="Arial" panose="020B0604020202020204" pitchFamily="34" charset="0"/>
                  <a:cs typeface="Arial" panose="020B0604020202020204" pitchFamily="34" charset="0"/>
                </a:rPr>
                <a:t>p</a:t>
              </a:r>
              <a:r>
                <a:rPr lang="en-CA" sz="1600" dirty="0" smtClean="0">
                  <a:solidFill>
                    <a:schemeClr val="tx1">
                      <a:lumMod val="65000"/>
                      <a:lumOff val="35000"/>
                    </a:schemeClr>
                  </a:solidFill>
                  <a:latin typeface="Arial" panose="020B0604020202020204" pitchFamily="34" charset="0"/>
                  <a:cs typeface="Arial" panose="020B0604020202020204" pitchFamily="34" charset="0"/>
                </a:rPr>
                <a:t>p</a:t>
              </a:r>
              <a:r>
                <a:rPr lang="pl-PL" sz="1600" dirty="0" smtClean="0">
                  <a:solidFill>
                    <a:schemeClr val="tx1">
                      <a:lumMod val="65000"/>
                      <a:lumOff val="35000"/>
                    </a:schemeClr>
                  </a:solidFill>
                  <a:latin typeface="Arial" panose="020B0604020202020204" pitchFamily="34" charset="0"/>
                  <a:cs typeface="Arial" panose="020B0604020202020204" pitchFamily="34" charset="0"/>
                </a:rPr>
                <a:t>. 204</a:t>
              </a:r>
              <a:r>
                <a:rPr lang="en-CA" sz="1600" dirty="0" smtClean="0">
                  <a:solidFill>
                    <a:schemeClr val="tx1">
                      <a:lumMod val="65000"/>
                      <a:lumOff val="35000"/>
                    </a:schemeClr>
                  </a:solidFill>
                  <a:latin typeface="Arial" panose="020B0604020202020204" pitchFamily="34" charset="0"/>
                  <a:cs typeface="Arial" panose="020B0604020202020204" pitchFamily="34" charset="0"/>
                </a:rPr>
                <a:t>-</a:t>
              </a:r>
              <a:r>
                <a:rPr lang="pl-PL" sz="1600" dirty="0" smtClean="0">
                  <a:solidFill>
                    <a:schemeClr val="tx1">
                      <a:lumMod val="65000"/>
                      <a:lumOff val="35000"/>
                    </a:schemeClr>
                  </a:solidFill>
                  <a:latin typeface="Arial" panose="020B0604020202020204" pitchFamily="34" charset="0"/>
                  <a:cs typeface="Arial" panose="020B0604020202020204" pitchFamily="34" charset="0"/>
                </a:rPr>
                <a:t>205 </a:t>
              </a:r>
              <a:r>
                <a:rPr lang="en-CA" sz="1600" dirty="0" smtClean="0">
                  <a:solidFill>
                    <a:schemeClr val="tx1">
                      <a:lumMod val="65000"/>
                      <a:lumOff val="35000"/>
                    </a:schemeClr>
                  </a:solidFill>
                  <a:latin typeface="Arial" panose="020B0604020202020204" pitchFamily="34" charset="0"/>
                  <a:cs typeface="Arial" panose="020B0604020202020204" pitchFamily="34" charset="0"/>
                </a:rPr>
                <a:t>of Grades </a:t>
              </a:r>
              <a:br>
                <a:rPr lang="en-CA" sz="1600" dirty="0" smtClean="0">
                  <a:solidFill>
                    <a:schemeClr val="tx1">
                      <a:lumMod val="65000"/>
                      <a:lumOff val="35000"/>
                    </a:schemeClr>
                  </a:solidFill>
                  <a:latin typeface="Arial" panose="020B0604020202020204" pitchFamily="34" charset="0"/>
                  <a:cs typeface="Arial" panose="020B0604020202020204" pitchFamily="34" charset="0"/>
                </a:rPr>
              </a:br>
              <a:r>
                <a:rPr lang="pl-PL" sz="1600" dirty="0" smtClean="0">
                  <a:solidFill>
                    <a:schemeClr val="tx1">
                      <a:lumMod val="65000"/>
                      <a:lumOff val="35000"/>
                    </a:schemeClr>
                  </a:solidFill>
                  <a:latin typeface="Arial" panose="020B0604020202020204" pitchFamily="34" charset="0"/>
                  <a:cs typeface="Arial" panose="020B0604020202020204" pitchFamily="34" charset="0"/>
                </a:rPr>
                <a:t>9-12</a:t>
              </a:r>
              <a:r>
                <a:rPr lang="en-CA" sz="1600" dirty="0" smtClean="0">
                  <a:solidFill>
                    <a:schemeClr val="tx1">
                      <a:lumMod val="65000"/>
                      <a:lumOff val="35000"/>
                    </a:schemeClr>
                  </a:solidFill>
                  <a:latin typeface="Arial" panose="020B0604020202020204" pitchFamily="34" charset="0"/>
                  <a:cs typeface="Arial" panose="020B0604020202020204" pitchFamily="34" charset="0"/>
                </a:rPr>
                <a:t> HPE and </a:t>
              </a:r>
              <a:r>
                <a:rPr lang="en-CA" sz="1600" dirty="0">
                  <a:solidFill>
                    <a:schemeClr val="tx1">
                      <a:lumMod val="65000"/>
                      <a:lumOff val="35000"/>
                    </a:schemeClr>
                  </a:solidFill>
                  <a:latin typeface="Arial" panose="020B0604020202020204" pitchFamily="34" charset="0"/>
                  <a:cs typeface="Arial" panose="020B0604020202020204" pitchFamily="34" charset="0"/>
                </a:rPr>
                <a:t>specific curriculum content related to questions and </a:t>
              </a:r>
              <a:r>
                <a:rPr lang="en-CA" sz="1600" dirty="0" smtClean="0">
                  <a:solidFill>
                    <a:schemeClr val="tx1">
                      <a:lumMod val="65000"/>
                      <a:lumOff val="35000"/>
                    </a:schemeClr>
                  </a:solidFill>
                  <a:latin typeface="Arial" panose="020B0604020202020204" pitchFamily="34" charset="0"/>
                  <a:cs typeface="Arial" panose="020B0604020202020204" pitchFamily="34" charset="0"/>
                </a:rPr>
                <a:t>concerns.</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34" name="Group 33"/>
          <p:cNvGrpSpPr/>
          <p:nvPr/>
        </p:nvGrpSpPr>
        <p:grpSpPr>
          <a:xfrm>
            <a:off x="681981" y="3774817"/>
            <a:ext cx="7990793" cy="338554"/>
            <a:chOff x="1209304" y="1981062"/>
            <a:chExt cx="7990793" cy="338554"/>
          </a:xfrm>
        </p:grpSpPr>
        <p:pic>
          <p:nvPicPr>
            <p:cNvPr id="35" name="Picture 34"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9304" y="1984866"/>
              <a:ext cx="310960" cy="307941"/>
            </a:xfrm>
            <a:prstGeom prst="rect">
              <a:avLst/>
            </a:prstGeom>
          </p:spPr>
        </p:pic>
        <p:sp>
          <p:nvSpPr>
            <p:cNvPr id="36" name="TextBox 35"/>
            <p:cNvSpPr txBox="1"/>
            <p:nvPr/>
          </p:nvSpPr>
          <p:spPr>
            <a:xfrm>
              <a:off x="1660610" y="1981062"/>
              <a:ext cx="7539487" cy="338554"/>
            </a:xfrm>
            <a:prstGeom prst="rect">
              <a:avLst/>
            </a:prstGeom>
            <a:noFill/>
          </p:spPr>
          <p:txBody>
            <a:bodyPr wrap="square" rtlCol="0">
              <a:spAutoFit/>
            </a:bodyPr>
            <a:lstStyle/>
            <a:p>
              <a:r>
                <a:rPr lang="en-CA" sz="1600" dirty="0">
                  <a:solidFill>
                    <a:schemeClr val="tx1">
                      <a:lumMod val="65000"/>
                      <a:lumOff val="35000"/>
                    </a:schemeClr>
                  </a:solidFill>
                  <a:latin typeface="Arial" panose="020B0604020202020204" pitchFamily="34" charset="0"/>
                  <a:cs typeface="Arial" panose="020B0604020202020204" pitchFamily="34" charset="0"/>
                </a:rPr>
                <a:t>Provide parents with the </a:t>
              </a:r>
              <a:r>
                <a:rPr lang="en-CA" sz="1600" dirty="0" smtClean="0">
                  <a:solidFill>
                    <a:schemeClr val="tx1">
                      <a:lumMod val="65000"/>
                      <a:lumOff val="35000"/>
                    </a:schemeClr>
                  </a:solidFill>
                  <a:latin typeface="Arial" panose="020B0604020202020204" pitchFamily="34" charset="0"/>
                  <a:cs typeface="Arial" panose="020B0604020202020204" pitchFamily="34" charset="0"/>
                </a:rPr>
                <a:t>Ministry </a:t>
              </a:r>
              <a:r>
                <a:rPr lang="en-CA" sz="1600" dirty="0">
                  <a:solidFill>
                    <a:schemeClr val="tx1">
                      <a:lumMod val="65000"/>
                      <a:lumOff val="35000"/>
                    </a:schemeClr>
                  </a:solidFill>
                  <a:latin typeface="Arial" panose="020B0604020202020204" pitchFamily="34" charset="0"/>
                  <a:cs typeface="Arial" panose="020B0604020202020204" pitchFamily="34" charset="0"/>
                </a:rPr>
                <a:t>of Education’s </a:t>
              </a:r>
              <a:r>
                <a:rPr lang="en-CA" sz="1600" dirty="0">
                  <a:latin typeface="Arial" panose="020B0604020202020204" pitchFamily="34" charset="0"/>
                  <a:cs typeface="Arial" panose="020B0604020202020204" pitchFamily="34" charset="0"/>
                  <a:hlinkClick r:id="rId4"/>
                </a:rPr>
                <a:t>Parent </a:t>
              </a:r>
              <a:r>
                <a:rPr lang="en-CA" sz="1600" dirty="0" smtClean="0">
                  <a:latin typeface="Arial" panose="020B0604020202020204" pitchFamily="34" charset="0"/>
                  <a:cs typeface="Arial" panose="020B0604020202020204" pitchFamily="34" charset="0"/>
                  <a:hlinkClick r:id="rId4"/>
                </a:rPr>
                <a:t>Guides</a:t>
              </a:r>
              <a:r>
                <a:rPr lang="en-CA" sz="1600" dirty="0" smtClean="0">
                  <a:latin typeface="Arial" panose="020B0604020202020204" pitchFamily="34" charset="0"/>
                  <a:cs typeface="Arial" panose="020B0604020202020204" pitchFamily="34" charset="0"/>
                </a:rPr>
                <a:t>.</a:t>
              </a:r>
              <a:endParaRPr lang="en-CA" sz="1600" dirty="0">
                <a:latin typeface="Arial" panose="020B0604020202020204" pitchFamily="34" charset="0"/>
                <a:cs typeface="Arial" panose="020B0604020202020204" pitchFamily="34" charset="0"/>
              </a:endParaRPr>
            </a:p>
          </p:txBody>
        </p:sp>
      </p:grpSp>
      <p:grpSp>
        <p:nvGrpSpPr>
          <p:cNvPr id="6" name="Group 5"/>
          <p:cNvGrpSpPr/>
          <p:nvPr/>
        </p:nvGrpSpPr>
        <p:grpSpPr>
          <a:xfrm>
            <a:off x="681981" y="4348338"/>
            <a:ext cx="7990793" cy="340361"/>
            <a:chOff x="681981" y="4171410"/>
            <a:chExt cx="7990793" cy="340361"/>
          </a:xfrm>
        </p:grpSpPr>
        <p:pic>
          <p:nvPicPr>
            <p:cNvPr id="38" name="Picture 37" title="arrow pointing right"/>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1981" y="4171410"/>
              <a:ext cx="310960" cy="307941"/>
            </a:xfrm>
            <a:prstGeom prst="rect">
              <a:avLst/>
            </a:prstGeom>
          </p:spPr>
        </p:pic>
        <p:sp>
          <p:nvSpPr>
            <p:cNvPr id="39" name="TextBox 38"/>
            <p:cNvSpPr txBox="1"/>
            <p:nvPr/>
          </p:nvSpPr>
          <p:spPr>
            <a:xfrm>
              <a:off x="1133287" y="4173217"/>
              <a:ext cx="7539487" cy="338554"/>
            </a:xfrm>
            <a:prstGeom prst="rect">
              <a:avLst/>
            </a:prstGeom>
            <a:noFill/>
          </p:spPr>
          <p:txBody>
            <a:bodyPr wrap="square" rtlCol="0">
              <a:spAutoFit/>
            </a:bodyPr>
            <a:lstStyle/>
            <a:p>
              <a:r>
                <a:rPr lang="en-CA" sz="1600" dirty="0">
                  <a:solidFill>
                    <a:schemeClr val="tx1">
                      <a:lumMod val="65000"/>
                      <a:lumOff val="35000"/>
                    </a:schemeClr>
                  </a:solidFill>
                  <a:latin typeface="Arial" panose="020B0604020202020204" pitchFamily="34" charset="0"/>
                  <a:cs typeface="Arial" panose="020B0604020202020204" pitchFamily="34" charset="0"/>
                </a:rPr>
                <a:t>Review the Parent Guide and curriculum together to build </a:t>
              </a:r>
              <a:r>
                <a:rPr lang="en-CA" sz="1600" dirty="0" smtClean="0">
                  <a:solidFill>
                    <a:schemeClr val="tx1">
                      <a:lumMod val="65000"/>
                      <a:lumOff val="35000"/>
                    </a:schemeClr>
                  </a:solidFill>
                  <a:latin typeface="Arial" panose="020B0604020202020204" pitchFamily="34" charset="0"/>
                  <a:cs typeface="Arial" panose="020B0604020202020204" pitchFamily="34" charset="0"/>
                </a:rPr>
                <a:t>understanding.</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40" name="TextBox 39"/>
          <p:cNvSpPr txBox="1"/>
          <p:nvPr/>
        </p:nvSpPr>
        <p:spPr>
          <a:xfrm>
            <a:off x="437566" y="1065865"/>
            <a:ext cx="8235208" cy="861774"/>
          </a:xfrm>
          <a:prstGeom prst="rect">
            <a:avLst/>
          </a:prstGeom>
          <a:noFill/>
        </p:spPr>
        <p:txBody>
          <a:bodyPr wrap="square" rtlCol="0">
            <a:spAutoFit/>
          </a:bodyPr>
          <a:lstStyle/>
          <a:p>
            <a:r>
              <a:rPr lang="en-CA" sz="1600" dirty="0">
                <a:solidFill>
                  <a:schemeClr val="tx1">
                    <a:lumMod val="65000"/>
                    <a:lumOff val="35000"/>
                  </a:schemeClr>
                </a:solidFill>
                <a:latin typeface="Arial" panose="020B0604020202020204" pitchFamily="34" charset="0"/>
                <a:cs typeface="Arial" panose="020B0604020202020204" pitchFamily="34" charset="0"/>
              </a:rPr>
              <a:t>For parent questions, concerns, and requests for accommodations, consult with your principal, vice-principal, or board </a:t>
            </a:r>
            <a:r>
              <a:rPr lang="en-CA" sz="1600" dirty="0" smtClean="0">
                <a:solidFill>
                  <a:schemeClr val="tx1">
                    <a:lumMod val="65000"/>
                    <a:lumOff val="35000"/>
                  </a:schemeClr>
                </a:solidFill>
                <a:latin typeface="Arial" panose="020B0604020202020204" pitchFamily="34" charset="0"/>
                <a:cs typeface="Arial" panose="020B0604020202020204" pitchFamily="34" charset="0"/>
              </a:rPr>
              <a:t>staff.</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a:p>
            <a:endParaRPr lang="en-CA"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555372" y="444351"/>
            <a:ext cx="6096000" cy="356085"/>
          </a:xfrm>
        </p:spPr>
        <p:txBody>
          <a:bodyPr>
            <a:noAutofit/>
          </a:bodyPr>
          <a:lstStyle/>
          <a:p>
            <a:r>
              <a:rPr lang="en-CA" sz="2400" dirty="0">
                <a:solidFill>
                  <a:schemeClr val="bg2">
                    <a:lumMod val="25000"/>
                  </a:schemeClr>
                </a:solidFill>
              </a:rPr>
              <a:t>Parent Concerns and Requests </a:t>
            </a:r>
            <a:br>
              <a:rPr lang="en-CA" sz="2400" dirty="0">
                <a:solidFill>
                  <a:schemeClr val="bg2">
                    <a:lumMod val="25000"/>
                  </a:schemeClr>
                </a:solidFill>
              </a:rPr>
            </a:br>
            <a:r>
              <a:rPr lang="en-CA" sz="2400" dirty="0">
                <a:solidFill>
                  <a:schemeClr val="bg2">
                    <a:lumMod val="25000"/>
                  </a:schemeClr>
                </a:solidFill>
              </a:rPr>
              <a:t>for Religious Accommodations</a:t>
            </a:r>
          </a:p>
        </p:txBody>
      </p:sp>
    </p:spTree>
    <p:extLst>
      <p:ext uri="{BB962C8B-B14F-4D97-AF65-F5344CB8AC3E}">
        <p14:creationId xmlns:p14="http://schemas.microsoft.com/office/powerpoint/2010/main" val="9936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nvSpPr>
        <p:spPr>
          <a:xfrm>
            <a:off x="625730" y="818761"/>
            <a:ext cx="7689339" cy="31591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bg2">
                    <a:lumMod val="25000"/>
                  </a:schemeClr>
                </a:solidFill>
              </a:rPr>
              <a:t>Curriculum Guides and Overviews </a:t>
            </a:r>
            <a:r>
              <a:rPr lang="en-US" sz="1600" b="1" dirty="0">
                <a:solidFill>
                  <a:schemeClr val="bg2">
                    <a:lumMod val="25000"/>
                  </a:schemeClr>
                </a:solidFill>
              </a:rPr>
              <a:t>for </a:t>
            </a:r>
            <a:r>
              <a:rPr lang="en-US" sz="1600" b="1" dirty="0" smtClean="0">
                <a:solidFill>
                  <a:schemeClr val="bg2">
                    <a:lumMod val="25000"/>
                  </a:schemeClr>
                </a:solidFill>
              </a:rPr>
              <a:t>Parents:</a:t>
            </a:r>
            <a:endParaRPr lang="en-US" sz="1600" b="1" dirty="0">
              <a:solidFill>
                <a:schemeClr val="bg2">
                  <a:lumMod val="25000"/>
                </a:schemeClr>
              </a:solidFill>
            </a:endParaRPr>
          </a:p>
          <a:p>
            <a:pPr marL="266700" indent="-266700">
              <a:spcBef>
                <a:spcPts val="600"/>
              </a:spcBef>
            </a:pPr>
            <a:r>
              <a:rPr lang="en-US" sz="1400" dirty="0">
                <a:solidFill>
                  <a:schemeClr val="tx1">
                    <a:lumMod val="65000"/>
                    <a:lumOff val="35000"/>
                  </a:schemeClr>
                </a:solidFill>
              </a:rPr>
              <a:t>Grade-by-Grade Curriculum </a:t>
            </a:r>
            <a:r>
              <a:rPr lang="en-US" sz="1400" dirty="0" smtClean="0">
                <a:solidFill>
                  <a:schemeClr val="tx1">
                    <a:lumMod val="65000"/>
                    <a:lumOff val="35000"/>
                  </a:schemeClr>
                </a:solidFill>
              </a:rPr>
              <a:t>Overviews</a:t>
            </a:r>
            <a:endParaRPr lang="en-US" sz="1400" dirty="0">
              <a:solidFill>
                <a:schemeClr val="tx1">
                  <a:lumMod val="65000"/>
                  <a:lumOff val="35000"/>
                </a:schemeClr>
              </a:solidFill>
            </a:endParaRPr>
          </a:p>
          <a:p>
            <a:pPr marL="266700" indent="-266700">
              <a:spcBef>
                <a:spcPts val="600"/>
              </a:spcBef>
            </a:pPr>
            <a:r>
              <a:rPr lang="en-US" sz="1400" dirty="0" smtClean="0">
                <a:solidFill>
                  <a:schemeClr val="tx1">
                    <a:lumMod val="65000"/>
                    <a:lumOff val="35000"/>
                  </a:schemeClr>
                </a:solidFill>
              </a:rPr>
              <a:t>Guide to Revised HPE Curriculum</a:t>
            </a:r>
            <a:r>
              <a:rPr lang="en-US" sz="1400" dirty="0">
                <a:solidFill>
                  <a:schemeClr val="tx1">
                    <a:lumMod val="65000"/>
                    <a:lumOff val="35000"/>
                  </a:schemeClr>
                </a:solidFill>
              </a:rPr>
              <a:t>, </a:t>
            </a:r>
            <a:r>
              <a:rPr lang="en-US" sz="1400" dirty="0" smtClean="0">
                <a:solidFill>
                  <a:schemeClr val="tx1">
                    <a:lumMod val="65000"/>
                    <a:lumOff val="35000"/>
                  </a:schemeClr>
                </a:solidFill>
              </a:rPr>
              <a:t>Grades 1-12</a:t>
            </a:r>
            <a:endParaRPr lang="en-US" sz="1400" dirty="0">
              <a:solidFill>
                <a:schemeClr val="tx1">
                  <a:lumMod val="65000"/>
                  <a:lumOff val="35000"/>
                </a:schemeClr>
              </a:solidFill>
            </a:endParaRPr>
          </a:p>
          <a:p>
            <a:pPr marL="266700" indent="-266700">
              <a:spcBef>
                <a:spcPts val="600"/>
              </a:spcBef>
            </a:pPr>
            <a:r>
              <a:rPr lang="en-US" sz="1400" dirty="0" smtClean="0">
                <a:solidFill>
                  <a:schemeClr val="tx1">
                    <a:lumMod val="65000"/>
                    <a:lumOff val="35000"/>
                  </a:schemeClr>
                </a:solidFill>
              </a:rPr>
              <a:t>Guides to Human </a:t>
            </a:r>
            <a:r>
              <a:rPr lang="en-US" sz="1400" dirty="0">
                <a:solidFill>
                  <a:schemeClr val="tx1">
                    <a:lumMod val="65000"/>
                    <a:lumOff val="35000"/>
                  </a:schemeClr>
                </a:solidFill>
              </a:rPr>
              <a:t>Development and Sexual Health in the </a:t>
            </a:r>
            <a:r>
              <a:rPr lang="en-US" sz="1400" dirty="0" smtClean="0">
                <a:solidFill>
                  <a:schemeClr val="tx1">
                    <a:lumMod val="65000"/>
                    <a:lumOff val="35000"/>
                  </a:schemeClr>
                </a:solidFill>
              </a:rPr>
              <a:t/>
            </a:r>
            <a:br>
              <a:rPr lang="en-US" sz="1400" dirty="0" smtClean="0">
                <a:solidFill>
                  <a:schemeClr val="tx1">
                    <a:lumMod val="65000"/>
                    <a:lumOff val="35000"/>
                  </a:schemeClr>
                </a:solidFill>
              </a:rPr>
            </a:br>
            <a:r>
              <a:rPr lang="en-US" sz="1400" dirty="0" smtClean="0">
                <a:solidFill>
                  <a:schemeClr val="tx1">
                    <a:lumMod val="65000"/>
                    <a:lumOff val="35000"/>
                  </a:schemeClr>
                </a:solidFill>
              </a:rPr>
              <a:t>HPE Curriculum for Grades 1-6 and for Grades 7-12</a:t>
            </a:r>
          </a:p>
          <a:p>
            <a:pPr marL="266700" indent="-266700">
              <a:spcBef>
                <a:spcPts val="600"/>
              </a:spcBef>
            </a:pPr>
            <a:r>
              <a:rPr lang="en-US" sz="1400" dirty="0" smtClean="0">
                <a:solidFill>
                  <a:schemeClr val="tx1">
                    <a:lumMod val="65000"/>
                    <a:lumOff val="35000"/>
                  </a:schemeClr>
                </a:solidFill>
                <a:latin typeface="Arial" panose="020B0604020202020204" pitchFamily="34" charset="0"/>
                <a:cs typeface="Arial" panose="020B0604020202020204" pitchFamily="34" charset="0"/>
              </a:rPr>
              <a:t>Overview of Sexual Health Component (</a:t>
            </a:r>
            <a:r>
              <a:rPr lang="en-US" sz="1400" dirty="0" smtClean="0">
                <a:latin typeface="Arial" panose="020B0604020202020204" pitchFamily="34" charset="0"/>
                <a:cs typeface="Arial" panose="020B0604020202020204" pitchFamily="34" charset="0"/>
                <a:hlinkClick r:id="rId3"/>
              </a:rPr>
              <a:t>Ontario.ca\HPE</a:t>
            </a:r>
            <a:r>
              <a:rPr lang="en-US" sz="1400" dirty="0" smtClean="0">
                <a:solidFill>
                  <a:schemeClr val="tx1">
                    <a:lumMod val="65000"/>
                    <a:lumOff val="35000"/>
                  </a:schemeClr>
                </a:solidFill>
                <a:latin typeface="Arial" panose="020B0604020202020204" pitchFamily="34" charset="0"/>
                <a:cs typeface="Arial" panose="020B0604020202020204" pitchFamily="34" charset="0"/>
              </a:rPr>
              <a:t>)</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marL="266700" indent="-266700">
              <a:spcBef>
                <a:spcPts val="600"/>
              </a:spcBef>
            </a:pPr>
            <a:endParaRPr lang="en-US" sz="800" dirty="0">
              <a:solidFill>
                <a:srgbClr val="595959"/>
              </a:solidFill>
            </a:endParaRPr>
          </a:p>
          <a:p>
            <a:pPr marL="0" indent="0">
              <a:buNone/>
            </a:pPr>
            <a:r>
              <a:rPr lang="en-US" sz="1600" b="1" dirty="0">
                <a:solidFill>
                  <a:schemeClr val="bg2">
                    <a:lumMod val="25000"/>
                  </a:schemeClr>
                </a:solidFill>
              </a:rPr>
              <a:t>Quick Facts for </a:t>
            </a:r>
            <a:r>
              <a:rPr lang="en-US" sz="1600" b="1" dirty="0" smtClean="0">
                <a:solidFill>
                  <a:schemeClr val="bg2">
                    <a:lumMod val="25000"/>
                  </a:schemeClr>
                </a:solidFill>
              </a:rPr>
              <a:t>Parents</a:t>
            </a:r>
            <a:r>
              <a:rPr lang="en-US" sz="1600" b="1" dirty="0">
                <a:solidFill>
                  <a:schemeClr val="bg2">
                    <a:lumMod val="25000"/>
                  </a:schemeClr>
                </a:solidFill>
              </a:rPr>
              <a:t> </a:t>
            </a:r>
            <a:r>
              <a:rPr lang="en-US" sz="1600" b="1" dirty="0" smtClean="0">
                <a:solidFill>
                  <a:schemeClr val="bg2">
                    <a:lumMod val="25000"/>
                  </a:schemeClr>
                </a:solidFill>
              </a:rPr>
              <a:t>–  Learning About:</a:t>
            </a:r>
            <a:endParaRPr lang="en-US" sz="1600" b="1" dirty="0">
              <a:solidFill>
                <a:schemeClr val="bg2">
                  <a:lumMod val="25000"/>
                </a:schemeClr>
              </a:solidFill>
            </a:endParaRPr>
          </a:p>
          <a:p>
            <a:pPr marL="285750" lvl="1">
              <a:spcBef>
                <a:spcPts val="600"/>
              </a:spcBef>
              <a:buFont typeface="Arial" pitchFamily="34" charset="0"/>
              <a:buChar char="•"/>
            </a:pPr>
            <a:r>
              <a:rPr lang="en-US" sz="1400" dirty="0" smtClean="0">
                <a:solidFill>
                  <a:schemeClr val="tx1">
                    <a:lumMod val="65000"/>
                    <a:lumOff val="35000"/>
                  </a:schemeClr>
                </a:solidFill>
              </a:rPr>
              <a:t>Healthy </a:t>
            </a:r>
            <a:r>
              <a:rPr lang="en-US" sz="1400" dirty="0">
                <a:solidFill>
                  <a:schemeClr val="tx1">
                    <a:lumMod val="65000"/>
                    <a:lumOff val="35000"/>
                  </a:schemeClr>
                </a:solidFill>
              </a:rPr>
              <a:t>Relationships and Consent</a:t>
            </a:r>
          </a:p>
          <a:p>
            <a:pPr marL="285750" lvl="1">
              <a:spcBef>
                <a:spcPts val="600"/>
              </a:spcBef>
              <a:buFont typeface="Arial" pitchFamily="34" charset="0"/>
              <a:buChar char="•"/>
            </a:pPr>
            <a:r>
              <a:rPr lang="en-US" sz="1400" dirty="0" smtClean="0">
                <a:solidFill>
                  <a:schemeClr val="tx1">
                    <a:lumMod val="65000"/>
                    <a:lumOff val="35000"/>
                  </a:schemeClr>
                </a:solidFill>
              </a:rPr>
              <a:t>Online </a:t>
            </a:r>
            <a:r>
              <a:rPr lang="en-US" sz="1400" dirty="0">
                <a:solidFill>
                  <a:schemeClr val="tx1">
                    <a:lumMod val="65000"/>
                    <a:lumOff val="35000"/>
                  </a:schemeClr>
                </a:solidFill>
              </a:rPr>
              <a:t>Safety, including Risks of </a:t>
            </a:r>
            <a:r>
              <a:rPr lang="en-US" sz="1400" dirty="0" smtClean="0">
                <a:solidFill>
                  <a:schemeClr val="tx1">
                    <a:lumMod val="65000"/>
                    <a:lumOff val="35000"/>
                  </a:schemeClr>
                </a:solidFill>
              </a:rPr>
              <a:t>Sexting</a:t>
            </a:r>
          </a:p>
          <a:p>
            <a:pPr marL="285750" lvl="1">
              <a:spcBef>
                <a:spcPts val="600"/>
              </a:spcBef>
              <a:buFont typeface="Arial" pitchFamily="34" charset="0"/>
              <a:buChar char="•"/>
            </a:pPr>
            <a:r>
              <a:rPr lang="en-US" sz="1400" dirty="0" smtClean="0">
                <a:solidFill>
                  <a:schemeClr val="tx1">
                    <a:lumMod val="65000"/>
                    <a:lumOff val="35000"/>
                  </a:schemeClr>
                </a:solidFill>
              </a:rPr>
              <a:t>Mental Health</a:t>
            </a:r>
          </a:p>
          <a:p>
            <a:pPr marL="285750" lvl="1">
              <a:spcBef>
                <a:spcPts val="600"/>
              </a:spcBef>
              <a:buFont typeface="Arial" pitchFamily="34" charset="0"/>
              <a:buChar char="•"/>
            </a:pPr>
            <a:r>
              <a:rPr lang="en-US" sz="1400" dirty="0" smtClean="0">
                <a:solidFill>
                  <a:schemeClr val="tx1">
                    <a:lumMod val="65000"/>
                    <a:lumOff val="35000"/>
                  </a:schemeClr>
                </a:solidFill>
              </a:rPr>
              <a:t>Concussions</a:t>
            </a:r>
          </a:p>
          <a:p>
            <a:pPr marL="285750" lvl="1">
              <a:spcBef>
                <a:spcPts val="600"/>
              </a:spcBef>
              <a:buFont typeface="Arial" pitchFamily="34" charset="0"/>
              <a:buChar char="•"/>
            </a:pPr>
            <a:r>
              <a:rPr lang="en-US" sz="1400" dirty="0" smtClean="0">
                <a:solidFill>
                  <a:schemeClr val="tx1">
                    <a:lumMod val="65000"/>
                    <a:lumOff val="35000"/>
                  </a:schemeClr>
                </a:solidFill>
              </a:rPr>
              <a:t>Staying Safe</a:t>
            </a:r>
          </a:p>
          <a:p>
            <a:pPr marL="285750" lvl="1">
              <a:spcBef>
                <a:spcPts val="600"/>
              </a:spcBef>
              <a:buFont typeface="Arial" pitchFamily="34" charset="0"/>
              <a:buChar char="•"/>
            </a:pPr>
            <a:r>
              <a:rPr lang="en-US" sz="1400" dirty="0" smtClean="0">
                <a:solidFill>
                  <a:schemeClr val="tx1">
                    <a:lumMod val="65000"/>
                    <a:lumOff val="35000"/>
                  </a:schemeClr>
                </a:solidFill>
              </a:rPr>
              <a:t>Active Transportation</a:t>
            </a:r>
            <a:endParaRPr lang="en-US" sz="1400" dirty="0">
              <a:solidFill>
                <a:schemeClr val="tx1">
                  <a:lumMod val="65000"/>
                  <a:lumOff val="35000"/>
                </a:schemeClr>
              </a:solidFill>
            </a:endParaRPr>
          </a:p>
          <a:p>
            <a:pPr marL="0" indent="0">
              <a:buNone/>
            </a:pPr>
            <a:endParaRPr lang="en-US" sz="1000" dirty="0">
              <a:solidFill>
                <a:srgbClr val="595959"/>
              </a:solidFill>
            </a:endParaRPr>
          </a:p>
          <a:p>
            <a:endParaRPr lang="en-US" sz="1800" dirty="0">
              <a:solidFill>
                <a:srgbClr val="595959"/>
              </a:solidFill>
            </a:endParaRPr>
          </a:p>
          <a:p>
            <a:pPr marL="0" indent="0">
              <a:lnSpc>
                <a:spcPct val="150000"/>
              </a:lnSpc>
              <a:buNone/>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Autofit/>
          </a:bodyPr>
          <a:lstStyle/>
          <a:p>
            <a:r>
              <a:rPr lang="en-US" sz="2400" dirty="0" smtClean="0">
                <a:solidFill>
                  <a:schemeClr val="bg2">
                    <a:lumMod val="25000"/>
                  </a:schemeClr>
                </a:solidFill>
              </a:rPr>
              <a:t>HPE Materials for </a:t>
            </a:r>
            <a:r>
              <a:rPr lang="en-US" sz="2400" dirty="0">
                <a:solidFill>
                  <a:schemeClr val="bg2">
                    <a:lumMod val="25000"/>
                  </a:schemeClr>
                </a:solidFill>
              </a:rPr>
              <a:t>Parents</a:t>
            </a:r>
          </a:p>
        </p:txBody>
      </p:sp>
      <p:grpSp>
        <p:nvGrpSpPr>
          <p:cNvPr id="20" name="Group 19"/>
          <p:cNvGrpSpPr/>
          <p:nvPr/>
        </p:nvGrpSpPr>
        <p:grpSpPr>
          <a:xfrm>
            <a:off x="5270500" y="1384300"/>
            <a:ext cx="3310823" cy="3517900"/>
            <a:chOff x="6091721" y="1805526"/>
            <a:chExt cx="2718201" cy="3108918"/>
          </a:xfrm>
        </p:grpSpPr>
        <p:grpSp>
          <p:nvGrpSpPr>
            <p:cNvPr id="6" name="Group 5"/>
            <p:cNvGrpSpPr/>
            <p:nvPr/>
          </p:nvGrpSpPr>
          <p:grpSpPr>
            <a:xfrm>
              <a:off x="7607129" y="1805526"/>
              <a:ext cx="1190093" cy="1496018"/>
              <a:chOff x="4726425" y="3405726"/>
              <a:chExt cx="1190093" cy="1496018"/>
            </a:xfrm>
          </p:grpSpPr>
          <p:pic>
            <p:nvPicPr>
              <p:cNvPr id="8" name="Picture 7" title="Curriculum guid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6425" y="3405726"/>
                <a:ext cx="896031" cy="1227472"/>
              </a:xfrm>
              <a:prstGeom prst="rect">
                <a:avLst/>
              </a:prstGeom>
              <a:noFill/>
              <a:ln>
                <a:solidFill>
                  <a:schemeClr val="bg1">
                    <a:lumMod val="85000"/>
                  </a:schemeClr>
                </a:solidFill>
              </a:ln>
              <a:effectLst/>
              <a:extLst/>
            </p:spPr>
          </p:pic>
          <p:pic>
            <p:nvPicPr>
              <p:cNvPr id="9" name="Picture 8" title="curriculum guid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7196" y="3654380"/>
                <a:ext cx="909322" cy="1247364"/>
              </a:xfrm>
              <a:prstGeom prst="rect">
                <a:avLst/>
              </a:prstGeom>
              <a:noFill/>
              <a:ln>
                <a:solidFill>
                  <a:schemeClr val="bg1">
                    <a:lumMod val="85000"/>
                  </a:schemeClr>
                </a:solidFill>
              </a:ln>
              <a:effectLst/>
              <a:extLst/>
            </p:spPr>
          </p:pic>
        </p:grpSp>
        <p:grpSp>
          <p:nvGrpSpPr>
            <p:cNvPr id="7" name="Group 6"/>
            <p:cNvGrpSpPr/>
            <p:nvPr/>
          </p:nvGrpSpPr>
          <p:grpSpPr>
            <a:xfrm>
              <a:off x="6091721" y="3453455"/>
              <a:ext cx="2718201" cy="1460989"/>
              <a:chOff x="6053621" y="3440755"/>
              <a:chExt cx="2718201" cy="1460989"/>
            </a:xfrm>
          </p:grpSpPr>
          <p:pic>
            <p:nvPicPr>
              <p:cNvPr id="10" name="Picture 9" title="curriculum guide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1570" y="3440755"/>
                <a:ext cx="826254" cy="1139127"/>
              </a:xfrm>
              <a:prstGeom prst="rect">
                <a:avLst/>
              </a:prstGeom>
              <a:noFill/>
              <a:ln>
                <a:solidFill>
                  <a:schemeClr val="bg1">
                    <a:lumMod val="85000"/>
                  </a:schemeClr>
                </a:solidFill>
              </a:ln>
              <a:effectLst/>
              <a:extLst/>
            </p:spPr>
          </p:pic>
          <p:pic>
            <p:nvPicPr>
              <p:cNvPr id="11" name="Picture 10" title="Curriculum guides"/>
              <p:cNvPicPr/>
              <p:nvPr/>
            </p:nvPicPr>
            <p:blipFill>
              <a:blip r:embed="rId7" cstate="print">
                <a:extLst>
                  <a:ext uri="{28A0092B-C50C-407E-A947-70E740481C1C}">
                    <a14:useLocalDpi xmlns:a14="http://schemas.microsoft.com/office/drawing/2010/main" val="0"/>
                  </a:ext>
                </a:extLst>
              </a:blip>
              <a:stretch>
                <a:fillRect/>
              </a:stretch>
            </p:blipFill>
            <p:spPr>
              <a:xfrm>
                <a:off x="7933385" y="3754426"/>
                <a:ext cx="838437" cy="1147318"/>
              </a:xfrm>
              <a:prstGeom prst="rect">
                <a:avLst/>
              </a:prstGeom>
              <a:ln>
                <a:solidFill>
                  <a:schemeClr val="bg1">
                    <a:lumMod val="85000"/>
                  </a:schemeClr>
                </a:solidFill>
              </a:ln>
            </p:spPr>
          </p:pic>
          <p:pic>
            <p:nvPicPr>
              <p:cNvPr id="13" name="Picture 12" title="curriculum guides"/>
              <p:cNvPicPr/>
              <p:nvPr/>
            </p:nvPicPr>
            <p:blipFill>
              <a:blip r:embed="rId8" cstate="print">
                <a:extLst>
                  <a:ext uri="{28A0092B-C50C-407E-A947-70E740481C1C}">
                    <a14:useLocalDpi xmlns:a14="http://schemas.microsoft.com/office/drawing/2010/main" val="0"/>
                  </a:ext>
                </a:extLst>
              </a:blip>
              <a:stretch>
                <a:fillRect/>
              </a:stretch>
            </p:blipFill>
            <p:spPr>
              <a:xfrm>
                <a:off x="6053621" y="3440755"/>
                <a:ext cx="964571" cy="1310373"/>
              </a:xfrm>
              <a:prstGeom prst="rect">
                <a:avLst/>
              </a:prstGeom>
              <a:ln>
                <a:solidFill>
                  <a:schemeClr val="bg1">
                    <a:lumMod val="85000"/>
                  </a:schemeClr>
                </a:solidFill>
              </a:ln>
            </p:spPr>
          </p:pic>
          <p:pic>
            <p:nvPicPr>
              <p:cNvPr id="14" name="Picture 13" title="curriculum guides"/>
              <p:cNvPicPr/>
              <p:nvPr/>
            </p:nvPicPr>
            <p:blipFill>
              <a:blip r:embed="rId9" cstate="print">
                <a:extLst>
                  <a:ext uri="{28A0092B-C50C-407E-A947-70E740481C1C}">
                    <a14:useLocalDpi xmlns:a14="http://schemas.microsoft.com/office/drawing/2010/main" val="0"/>
                  </a:ext>
                </a:extLst>
              </a:blip>
              <a:stretch>
                <a:fillRect/>
              </a:stretch>
            </p:blipFill>
            <p:spPr>
              <a:xfrm>
                <a:off x="6519405" y="3591425"/>
                <a:ext cx="935303" cy="1268629"/>
              </a:xfrm>
              <a:prstGeom prst="rect">
                <a:avLst/>
              </a:prstGeom>
              <a:ln>
                <a:solidFill>
                  <a:schemeClr val="bg1">
                    <a:lumMod val="85000"/>
                  </a:schemeClr>
                </a:solidFill>
              </a:ln>
            </p:spPr>
          </p:pic>
        </p:grpSp>
      </p:grpSp>
    </p:spTree>
    <p:extLst>
      <p:ext uri="{BB962C8B-B14F-4D97-AF65-F5344CB8AC3E}">
        <p14:creationId xmlns:p14="http://schemas.microsoft.com/office/powerpoint/2010/main" val="3042776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chemeClr val="bg2">
                    <a:lumMod val="25000"/>
                  </a:schemeClr>
                </a:solidFill>
              </a:rPr>
              <a:t>HPE Supports for Educators</a:t>
            </a:r>
            <a:endParaRPr lang="en-US" sz="2400" dirty="0">
              <a:solidFill>
                <a:schemeClr val="bg2">
                  <a:lumMod val="25000"/>
                </a:schemeClr>
              </a:solidFill>
            </a:endParaRPr>
          </a:p>
        </p:txBody>
      </p:sp>
      <p:sp>
        <p:nvSpPr>
          <p:cNvPr id="3" name="Content Placeholder 2"/>
          <p:cNvSpPr>
            <a:spLocks noGrp="1"/>
          </p:cNvSpPr>
          <p:nvPr>
            <p:ph idx="4294967295"/>
          </p:nvPr>
        </p:nvSpPr>
        <p:spPr>
          <a:xfrm>
            <a:off x="447793" y="852092"/>
            <a:ext cx="6275450" cy="3159125"/>
          </a:xfrm>
        </p:spPr>
        <p:txBody>
          <a:bodyPr>
            <a:noAutofit/>
          </a:bodyPr>
          <a:lstStyle/>
          <a:p>
            <a:pPr marL="266700" indent="-266700"/>
            <a:r>
              <a:rPr lang="en-US" sz="1600" b="1" dirty="0" smtClean="0">
                <a:solidFill>
                  <a:schemeClr val="tx1">
                    <a:lumMod val="65000"/>
                    <a:lumOff val="35000"/>
                  </a:schemeClr>
                </a:solidFill>
                <a:latin typeface="Arial" panose="020B0604020202020204" pitchFamily="34" charset="0"/>
                <a:cs typeface="Arial" panose="020B0604020202020204" pitchFamily="34" charset="0"/>
              </a:rPr>
              <a:t>eduGAINS</a:t>
            </a:r>
            <a:r>
              <a:rPr lang="en-US" sz="1600" dirty="0" smtClean="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 </a:t>
            </a:r>
            <a:r>
              <a:rPr lang="en-US" sz="1600" dirty="0" smtClean="0">
                <a:solidFill>
                  <a:schemeClr val="tx1">
                    <a:lumMod val="65000"/>
                    <a:lumOff val="35000"/>
                  </a:schemeClr>
                </a:solidFill>
                <a:latin typeface="Arial" panose="020B0604020202020204" pitchFamily="34" charset="0"/>
                <a:cs typeface="Arial" panose="020B0604020202020204" pitchFamily="34" charset="0"/>
              </a:rPr>
              <a:t>Ministry materials </a:t>
            </a:r>
            <a:r>
              <a:rPr lang="en-US" sz="1600" dirty="0">
                <a:solidFill>
                  <a:schemeClr val="tx1">
                    <a:lumMod val="65000"/>
                    <a:lumOff val="35000"/>
                  </a:schemeClr>
                </a:solidFill>
                <a:latin typeface="Arial" panose="020B0604020202020204" pitchFamily="34" charset="0"/>
                <a:cs typeface="Arial" panose="020B0604020202020204" pitchFamily="34" charset="0"/>
              </a:rPr>
              <a:t>for educators </a:t>
            </a:r>
            <a:r>
              <a:rPr lang="en-US" sz="1600" dirty="0">
                <a:solidFill>
                  <a:schemeClr val="tx1">
                    <a:lumMod val="65000"/>
                    <a:lumOff val="35000"/>
                  </a:schemeClr>
                </a:solidFill>
                <a:latin typeface="Arial" panose="020B0604020202020204" pitchFamily="34" charset="0"/>
                <a:cs typeface="Arial" panose="020B0604020202020204" pitchFamily="34" charset="0"/>
                <a:hlinkClick r:id="rId3"/>
              </a:rPr>
              <a:t>http://www.edugains.ca/newsite/curriculum</a:t>
            </a:r>
            <a:r>
              <a:rPr lang="en-US" sz="1600" dirty="0" smtClean="0">
                <a:solidFill>
                  <a:schemeClr val="tx1">
                    <a:lumMod val="65000"/>
                    <a:lumOff val="35000"/>
                  </a:schemeClr>
                </a:solidFill>
                <a:latin typeface="Arial" panose="020B0604020202020204" pitchFamily="34" charset="0"/>
                <a:cs typeface="Arial" panose="020B0604020202020204" pitchFamily="34" charset="0"/>
                <a:hlinkClick r:id="rId3"/>
              </a:rPr>
              <a:t>/</a:t>
            </a:r>
            <a:r>
              <a:rPr lang="en-US" sz="1600" dirty="0" smtClean="0">
                <a:solidFill>
                  <a:schemeClr val="tx1">
                    <a:lumMod val="65000"/>
                    <a:lumOff val="35000"/>
                  </a:schemeClr>
                </a:solidFill>
                <a:latin typeface="Arial" panose="020B0604020202020204" pitchFamily="34" charset="0"/>
                <a:cs typeface="Arial" panose="020B0604020202020204" pitchFamily="34" charset="0"/>
              </a:rPr>
              <a:t> </a:t>
            </a:r>
          </a:p>
          <a:p>
            <a:pPr marL="266700" indent="-266700">
              <a:buNone/>
            </a:pPr>
            <a:endParaRPr lang="en-CA" sz="1600" b="1" dirty="0" smtClean="0">
              <a:solidFill>
                <a:schemeClr val="tx1">
                  <a:lumMod val="65000"/>
                  <a:lumOff val="35000"/>
                </a:schemeClr>
              </a:solidFill>
              <a:latin typeface="Arial" panose="020B0604020202020204" pitchFamily="34" charset="0"/>
              <a:cs typeface="Arial" panose="020B0604020202020204" pitchFamily="34" charset="0"/>
            </a:endParaRPr>
          </a:p>
          <a:p>
            <a:pPr marL="266700" indent="-266700"/>
            <a:r>
              <a:rPr lang="en-CA" sz="1600" b="1" dirty="0" smtClean="0">
                <a:solidFill>
                  <a:schemeClr val="tx1">
                    <a:lumMod val="65000"/>
                    <a:lumOff val="35000"/>
                  </a:schemeClr>
                </a:solidFill>
                <a:latin typeface="Arial" panose="020B0604020202020204" pitchFamily="34" charset="0"/>
                <a:cs typeface="Arial" panose="020B0604020202020204" pitchFamily="34" charset="0"/>
              </a:rPr>
              <a:t>Ophea</a:t>
            </a:r>
            <a:endParaRPr lang="en-CA" sz="1600" dirty="0" smtClean="0">
              <a:solidFill>
                <a:schemeClr val="tx1">
                  <a:lumMod val="65000"/>
                  <a:lumOff val="35000"/>
                </a:schemeClr>
              </a:solidFill>
              <a:latin typeface="Arial" panose="020B0604020202020204" pitchFamily="34" charset="0"/>
              <a:cs typeface="Arial" panose="020B0604020202020204" pitchFamily="34" charset="0"/>
            </a:endParaRPr>
          </a:p>
          <a:p>
            <a:pPr marL="266700" indent="-266700">
              <a:buNone/>
            </a:pPr>
            <a:r>
              <a:rPr lang="en-CA" sz="1600" dirty="0">
                <a:solidFill>
                  <a:schemeClr val="tx1">
                    <a:lumMod val="65000"/>
                    <a:lumOff val="35000"/>
                  </a:schemeClr>
                </a:solidFill>
                <a:latin typeface="Arial" panose="020B0604020202020204" pitchFamily="34" charset="0"/>
                <a:cs typeface="Arial" panose="020B0604020202020204" pitchFamily="34" charset="0"/>
              </a:rPr>
              <a:t> </a:t>
            </a:r>
            <a:r>
              <a:rPr lang="en-CA" sz="1600" dirty="0" smtClean="0">
                <a:solidFill>
                  <a:schemeClr val="tx1">
                    <a:lumMod val="65000"/>
                    <a:lumOff val="35000"/>
                  </a:schemeClr>
                </a:solidFill>
                <a:latin typeface="Arial" panose="020B0604020202020204" pitchFamily="34" charset="0"/>
                <a:cs typeface="Arial" panose="020B0604020202020204" pitchFamily="34" charset="0"/>
              </a:rPr>
              <a:t>	</a:t>
            </a:r>
            <a:r>
              <a:rPr lang="en-CA" sz="1600" dirty="0">
                <a:solidFill>
                  <a:schemeClr val="tx1">
                    <a:lumMod val="65000"/>
                    <a:lumOff val="35000"/>
                  </a:schemeClr>
                </a:solidFill>
                <a:latin typeface="Arial" panose="020B0604020202020204" pitchFamily="34" charset="0"/>
                <a:cs typeface="Arial" panose="020B0604020202020204" pitchFamily="34" charset="0"/>
                <a:hlinkClick r:id="rId4"/>
              </a:rPr>
              <a:t>http://teachingtools.ophea.net/</a:t>
            </a:r>
            <a:r>
              <a:rPr lang="en-CA" sz="1600" dirty="0">
                <a:solidFill>
                  <a:schemeClr val="tx1">
                    <a:lumMod val="65000"/>
                    <a:lumOff val="35000"/>
                  </a:schemeClr>
                </a:solidFill>
                <a:latin typeface="Arial" panose="020B0604020202020204" pitchFamily="34" charset="0"/>
                <a:cs typeface="Arial" panose="020B0604020202020204" pitchFamily="34" charset="0"/>
              </a:rPr>
              <a:t>  </a:t>
            </a:r>
          </a:p>
          <a:p>
            <a:pPr marL="266700" indent="-266700"/>
            <a:endParaRPr lang="en-CA" sz="1600" dirty="0">
              <a:solidFill>
                <a:schemeClr val="tx1">
                  <a:lumMod val="65000"/>
                  <a:lumOff val="35000"/>
                </a:schemeClr>
              </a:solidFill>
              <a:latin typeface="Arial" panose="020B0604020202020204" pitchFamily="34" charset="0"/>
              <a:cs typeface="Arial" panose="020B0604020202020204" pitchFamily="34" charset="0"/>
            </a:endParaRPr>
          </a:p>
          <a:p>
            <a:pPr marL="266700" indent="-266700"/>
            <a:r>
              <a:rPr lang="en-CA" sz="1600" b="1" dirty="0">
                <a:solidFill>
                  <a:schemeClr val="tx1">
                    <a:lumMod val="65000"/>
                    <a:lumOff val="35000"/>
                  </a:schemeClr>
                </a:solidFill>
                <a:latin typeface="Arial" panose="020B0604020202020204" pitchFamily="34" charset="0"/>
                <a:cs typeface="Arial" panose="020B0604020202020204" pitchFamily="34" charset="0"/>
              </a:rPr>
              <a:t>The Institute for Catholic Education (ICE</a:t>
            </a:r>
            <a:r>
              <a:rPr lang="en-CA" sz="1600" b="1" dirty="0" smtClean="0">
                <a:solidFill>
                  <a:schemeClr val="tx1">
                    <a:lumMod val="65000"/>
                    <a:lumOff val="35000"/>
                  </a:schemeClr>
                </a:solidFill>
                <a:latin typeface="Arial" panose="020B0604020202020204" pitchFamily="34" charset="0"/>
                <a:cs typeface="Arial" panose="020B0604020202020204" pitchFamily="34" charset="0"/>
              </a:rPr>
              <a:t>)</a:t>
            </a:r>
            <a:r>
              <a:rPr lang="en-CA" sz="1600" dirty="0" smtClean="0">
                <a:solidFill>
                  <a:schemeClr val="tx1">
                    <a:lumMod val="65000"/>
                    <a:lumOff val="35000"/>
                  </a:schemeClr>
                </a:solidFill>
                <a:latin typeface="Arial" panose="020B0604020202020204" pitchFamily="34" charset="0"/>
                <a:cs typeface="Arial" panose="020B0604020202020204" pitchFamily="34" charset="0"/>
              </a:rPr>
              <a:t> </a:t>
            </a:r>
            <a:r>
              <a:rPr lang="en-CA" sz="1600" dirty="0" smtClean="0">
                <a:solidFill>
                  <a:schemeClr val="tx1">
                    <a:lumMod val="65000"/>
                    <a:lumOff val="35000"/>
                  </a:schemeClr>
                </a:solidFill>
                <a:latin typeface="Arial" panose="020B0604020202020204" pitchFamily="34" charset="0"/>
                <a:cs typeface="Arial" panose="020B0604020202020204" pitchFamily="34" charset="0"/>
                <a:hlinkClick r:id="rId5"/>
              </a:rPr>
              <a:t>www.iceont.ca</a:t>
            </a:r>
            <a:endParaRPr lang="en-CA" sz="1600" dirty="0" smtClean="0">
              <a:solidFill>
                <a:schemeClr val="tx1">
                  <a:lumMod val="65000"/>
                  <a:lumOff val="35000"/>
                </a:schemeClr>
              </a:solidFill>
              <a:latin typeface="Arial" panose="020B0604020202020204" pitchFamily="34" charset="0"/>
              <a:cs typeface="Arial" panose="020B0604020202020204" pitchFamily="34" charset="0"/>
            </a:endParaRPr>
          </a:p>
          <a:p>
            <a:pPr marL="266700" indent="-266700"/>
            <a:endParaRPr lang="en-CA" sz="1600" dirty="0" smtClean="0">
              <a:solidFill>
                <a:schemeClr val="tx1">
                  <a:lumMod val="65000"/>
                  <a:lumOff val="35000"/>
                </a:schemeClr>
              </a:solidFill>
              <a:latin typeface="Arial" panose="020B0604020202020204" pitchFamily="34" charset="0"/>
              <a:cs typeface="Arial" panose="020B0604020202020204" pitchFamily="34" charset="0"/>
            </a:endParaRPr>
          </a:p>
          <a:p>
            <a:pPr marL="266700" indent="-266700"/>
            <a:r>
              <a:rPr lang="en-CA" sz="1600" b="1" dirty="0" smtClean="0">
                <a:solidFill>
                  <a:schemeClr val="tx1">
                    <a:lumMod val="65000"/>
                    <a:lumOff val="35000"/>
                  </a:schemeClr>
                </a:solidFill>
                <a:latin typeface="Arial" panose="020B0604020202020204" pitchFamily="34" charset="0"/>
                <a:cs typeface="Arial" panose="020B0604020202020204" pitchFamily="34" charset="0"/>
              </a:rPr>
              <a:t>The </a:t>
            </a:r>
            <a:r>
              <a:rPr lang="en-CA" sz="1600" b="1" dirty="0">
                <a:solidFill>
                  <a:schemeClr val="tx1">
                    <a:lumMod val="65000"/>
                    <a:lumOff val="35000"/>
                  </a:schemeClr>
                </a:solidFill>
                <a:latin typeface="Arial" panose="020B0604020202020204" pitchFamily="34" charset="0"/>
                <a:cs typeface="Arial" panose="020B0604020202020204" pitchFamily="34" charset="0"/>
              </a:rPr>
              <a:t>Sex Information and Education Council of Canada (</a:t>
            </a:r>
            <a:r>
              <a:rPr lang="en-CA" sz="1600" b="1" dirty="0" smtClean="0">
                <a:solidFill>
                  <a:schemeClr val="tx1">
                    <a:lumMod val="65000"/>
                    <a:lumOff val="35000"/>
                  </a:schemeClr>
                </a:solidFill>
                <a:latin typeface="Arial" panose="020B0604020202020204" pitchFamily="34" charset="0"/>
                <a:cs typeface="Arial" panose="020B0604020202020204" pitchFamily="34" charset="0"/>
              </a:rPr>
              <a:t>SIECCAN) </a:t>
            </a:r>
            <a:r>
              <a:rPr lang="en-CA" sz="1600" dirty="0" smtClean="0">
                <a:solidFill>
                  <a:schemeClr val="tx1">
                    <a:lumMod val="65000"/>
                    <a:lumOff val="35000"/>
                  </a:schemeClr>
                </a:solidFill>
                <a:latin typeface="Arial" panose="020B0604020202020204" pitchFamily="34" charset="0"/>
                <a:cs typeface="Arial" panose="020B0604020202020204" pitchFamily="34" charset="0"/>
              </a:rPr>
              <a:t>updated the research document </a:t>
            </a:r>
            <a:r>
              <a:rPr lang="en-CA" sz="1600" i="1" dirty="0" smtClean="0">
                <a:solidFill>
                  <a:schemeClr val="tx1">
                    <a:lumMod val="65000"/>
                    <a:lumOff val="35000"/>
                  </a:schemeClr>
                </a:solidFill>
                <a:latin typeface="Arial" panose="020B0604020202020204" pitchFamily="34" charset="0"/>
                <a:cs typeface="Arial" panose="020B0604020202020204" pitchFamily="34" charset="0"/>
              </a:rPr>
              <a:t>Sexual </a:t>
            </a:r>
            <a:r>
              <a:rPr lang="en-CA" sz="1600" i="1" dirty="0">
                <a:solidFill>
                  <a:schemeClr val="tx1">
                    <a:lumMod val="65000"/>
                    <a:lumOff val="35000"/>
                  </a:schemeClr>
                </a:solidFill>
                <a:latin typeface="Arial" panose="020B0604020202020204" pitchFamily="34" charset="0"/>
                <a:cs typeface="Arial" panose="020B0604020202020204" pitchFamily="34" charset="0"/>
              </a:rPr>
              <a:t>Health Education in the Schools: Questions and Answers </a:t>
            </a:r>
            <a:r>
              <a:rPr lang="en-CA" sz="1600" dirty="0">
                <a:solidFill>
                  <a:schemeClr val="tx1">
                    <a:lumMod val="65000"/>
                    <a:lumOff val="35000"/>
                  </a:schemeClr>
                </a:solidFill>
                <a:latin typeface="Arial" panose="020B0604020202020204" pitchFamily="34" charset="0"/>
                <a:cs typeface="Arial" panose="020B0604020202020204" pitchFamily="34" charset="0"/>
              </a:rPr>
              <a:t>(2015</a:t>
            </a:r>
            <a:r>
              <a:rPr lang="en-CA" sz="1600" dirty="0" smtClean="0">
                <a:solidFill>
                  <a:schemeClr val="tx1">
                    <a:lumMod val="65000"/>
                    <a:lumOff val="35000"/>
                  </a:schemeClr>
                </a:solidFill>
                <a:latin typeface="Arial" panose="020B0604020202020204" pitchFamily="34" charset="0"/>
                <a:cs typeface="Arial" panose="020B0604020202020204" pitchFamily="34" charset="0"/>
              </a:rPr>
              <a:t>) </a:t>
            </a:r>
            <a:r>
              <a:rPr lang="en-CA" sz="1600" dirty="0" smtClean="0">
                <a:solidFill>
                  <a:schemeClr val="tx1">
                    <a:lumMod val="65000"/>
                    <a:lumOff val="35000"/>
                  </a:schemeClr>
                </a:solidFill>
                <a:latin typeface="Arial" panose="020B0604020202020204" pitchFamily="34" charset="0"/>
                <a:cs typeface="Arial" panose="020B0604020202020204" pitchFamily="34" charset="0"/>
                <a:hlinkClick r:id="rId6"/>
              </a:rPr>
              <a:t>www.sieccan.org</a:t>
            </a:r>
            <a:r>
              <a:rPr lang="en-CA" sz="160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descr="Ophea_Tag_EN_1C_RGB"/>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7219" y="2003904"/>
            <a:ext cx="1021080" cy="655320"/>
          </a:xfrm>
          <a:prstGeom prst="rect">
            <a:avLst/>
          </a:prstGeom>
          <a:noFill/>
          <a:ln w="9525">
            <a:noFill/>
            <a:miter lim="800000"/>
            <a:headEnd/>
            <a:tailEnd/>
          </a:ln>
        </p:spPr>
      </p:pic>
      <p:pic>
        <p:nvPicPr>
          <p:cNvPr id="7" name="Picture 6" title="ICE Logo"/>
          <p:cNvPicPr/>
          <p:nvPr/>
        </p:nvPicPr>
        <p:blipFill>
          <a:blip r:embed="rId8" cstate="print">
            <a:extLst>
              <a:ext uri="{28A0092B-C50C-407E-A947-70E740481C1C}">
                <a14:useLocalDpi xmlns:a14="http://schemas.microsoft.com/office/drawing/2010/main" val="0"/>
              </a:ext>
            </a:extLst>
          </a:blip>
          <a:stretch>
            <a:fillRect/>
          </a:stretch>
        </p:blipFill>
        <p:spPr>
          <a:xfrm>
            <a:off x="6690042" y="2771140"/>
            <a:ext cx="2113915" cy="581660"/>
          </a:xfrm>
          <a:prstGeom prst="rect">
            <a:avLst/>
          </a:prstGeom>
        </p:spPr>
      </p:pic>
      <p:pic>
        <p:nvPicPr>
          <p:cNvPr id="8" name="Picture 7" title="SIECCAN logo"/>
          <p:cNvPicPr/>
          <p:nvPr/>
        </p:nvPicPr>
        <p:blipFill>
          <a:blip r:embed="rId9" cstate="print">
            <a:extLst>
              <a:ext uri="{28A0092B-C50C-407E-A947-70E740481C1C}">
                <a14:useLocalDpi xmlns:a14="http://schemas.microsoft.com/office/drawing/2010/main" val="0"/>
              </a:ext>
            </a:extLst>
          </a:blip>
          <a:stretch>
            <a:fillRect/>
          </a:stretch>
        </p:blipFill>
        <p:spPr>
          <a:xfrm>
            <a:off x="7189469" y="3605530"/>
            <a:ext cx="1056640" cy="1374140"/>
          </a:xfrm>
          <a:prstGeom prst="rect">
            <a:avLst/>
          </a:prstGeom>
          <a:ln>
            <a:solidFill>
              <a:schemeClr val="bg1">
                <a:lumMod val="85000"/>
              </a:schemeClr>
            </a:solidFill>
          </a:ln>
        </p:spPr>
      </p:pic>
      <p:pic>
        <p:nvPicPr>
          <p:cNvPr id="10" name="Picture 9" title="EDUgains screen"/>
          <p:cNvPicPr/>
          <p:nvPr/>
        </p:nvPicPr>
        <p:blipFill>
          <a:blip r:embed="rId10" cstate="print">
            <a:extLst>
              <a:ext uri="{28A0092B-C50C-407E-A947-70E740481C1C}">
                <a14:useLocalDpi xmlns:a14="http://schemas.microsoft.com/office/drawing/2010/main" val="0"/>
              </a:ext>
            </a:extLst>
          </a:blip>
          <a:stretch>
            <a:fillRect/>
          </a:stretch>
        </p:blipFill>
        <p:spPr>
          <a:xfrm>
            <a:off x="6575742" y="732478"/>
            <a:ext cx="1875790" cy="1149350"/>
          </a:xfrm>
          <a:prstGeom prst="rect">
            <a:avLst/>
          </a:prstGeom>
        </p:spPr>
      </p:pic>
    </p:spTree>
    <p:extLst>
      <p:ext uri="{BB962C8B-B14F-4D97-AF65-F5344CB8AC3E}">
        <p14:creationId xmlns:p14="http://schemas.microsoft.com/office/powerpoint/2010/main" val="2659246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2"/>
            <a:ext cx="9144000" cy="5143501"/>
          </a:xfrm>
          <a:prstGeom prst="rect">
            <a:avLst/>
          </a:prstGeom>
          <a:solidFill>
            <a:schemeClr val="bg1">
              <a:lumMod val="9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645909" y="793297"/>
            <a:ext cx="7772400" cy="1101725"/>
          </a:xfrm>
        </p:spPr>
        <p:txBody>
          <a:bodyPr>
            <a:normAutofit/>
          </a:bodyPr>
          <a:lstStyle/>
          <a:p>
            <a:pPr algn="ctr"/>
            <a:r>
              <a:rPr lang="en-US" sz="2800" b="0" dirty="0" smtClean="0">
                <a:solidFill>
                  <a:srgbClr val="02283A"/>
                </a:solidFill>
              </a:rPr>
              <a:t>Thank you</a:t>
            </a:r>
            <a:endParaRPr lang="en-US" sz="2800" b="0" dirty="0">
              <a:solidFill>
                <a:srgbClr val="02283A"/>
              </a:solidFill>
            </a:endParaRPr>
          </a:p>
        </p:txBody>
      </p:sp>
      <p:sp>
        <p:nvSpPr>
          <p:cNvPr id="9" name="Oval 8"/>
          <p:cNvSpPr>
            <a:spLocks noChangeAspect="1"/>
          </p:cNvSpPr>
          <p:nvPr/>
        </p:nvSpPr>
        <p:spPr>
          <a:xfrm>
            <a:off x="2557652" y="2260514"/>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a:spLocks noChangeAspect="1"/>
          </p:cNvSpPr>
          <p:nvPr/>
        </p:nvSpPr>
        <p:spPr>
          <a:xfrm>
            <a:off x="4009262" y="2260514"/>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9"/>
          <p:cNvSpPr>
            <a:spLocks noEditPoints="1"/>
          </p:cNvSpPr>
          <p:nvPr/>
        </p:nvSpPr>
        <p:spPr bwMode="auto">
          <a:xfrm>
            <a:off x="4386104" y="2632904"/>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5" name="Oval 14"/>
          <p:cNvSpPr>
            <a:spLocks noChangeAspect="1"/>
          </p:cNvSpPr>
          <p:nvPr/>
        </p:nvSpPr>
        <p:spPr>
          <a:xfrm>
            <a:off x="5460872" y="2260514"/>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6912482" y="2260514"/>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reeform 154"/>
          <p:cNvSpPr>
            <a:spLocks noEditPoints="1"/>
          </p:cNvSpPr>
          <p:nvPr/>
        </p:nvSpPr>
        <p:spPr bwMode="auto">
          <a:xfrm>
            <a:off x="7281673" y="2665290"/>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1" name="Oval 20"/>
          <p:cNvSpPr>
            <a:spLocks noChangeAspect="1"/>
          </p:cNvSpPr>
          <p:nvPr/>
        </p:nvSpPr>
        <p:spPr>
          <a:xfrm>
            <a:off x="1106042" y="2260514"/>
            <a:ext cx="1122808" cy="11228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openbook.emf" title="open book"/>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6910" y="2652243"/>
            <a:ext cx="407040" cy="362311"/>
          </a:xfrm>
          <a:prstGeom prst="rect">
            <a:avLst/>
          </a:prstGeom>
        </p:spPr>
      </p:pic>
      <p:pic>
        <p:nvPicPr>
          <p:cNvPr id="25" name="Picture 24" descr="heart.emf" title="heart"/>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9778" y="2665290"/>
            <a:ext cx="441589" cy="362329"/>
          </a:xfrm>
          <a:prstGeom prst="rect">
            <a:avLst/>
          </a:prstGeom>
        </p:spPr>
      </p:pic>
      <p:pic>
        <p:nvPicPr>
          <p:cNvPr id="26" name="Picture 25" descr="men_arrow.emf" title="man with arrow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07071" y="2514088"/>
            <a:ext cx="453268" cy="580404"/>
          </a:xfrm>
          <a:prstGeom prst="rect">
            <a:avLst/>
          </a:prstGeom>
        </p:spPr>
      </p:pic>
      <p:pic>
        <p:nvPicPr>
          <p:cNvPr id="17" name="Picture 16" title="CPCO logo"/>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34503" y="4338266"/>
            <a:ext cx="1293910" cy="347899"/>
          </a:xfrm>
          <a:prstGeom prst="rect">
            <a:avLst/>
          </a:prstGeom>
        </p:spPr>
      </p:pic>
      <p:pic>
        <p:nvPicPr>
          <p:cNvPr id="22" name="Picture 21" title="OPC logo"/>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33597" y="4218152"/>
            <a:ext cx="1082128" cy="538659"/>
          </a:xfrm>
          <a:prstGeom prst="rect">
            <a:avLst/>
          </a:prstGeom>
        </p:spPr>
      </p:pic>
    </p:spTree>
    <p:extLst>
      <p:ext uri="{BB962C8B-B14F-4D97-AF65-F5344CB8AC3E}">
        <p14:creationId xmlns:p14="http://schemas.microsoft.com/office/powerpoint/2010/main" val="3961816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2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4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7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9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11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22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250"/>
                                        <p:tgtEl>
                                          <p:spTgt spid="2"/>
                                        </p:tgtEl>
                                      </p:cBhvr>
                                    </p:animEffect>
                                  </p:childTnLst>
                                </p:cTn>
                              </p:par>
                              <p:par>
                                <p:cTn id="43" presetID="10" presetClass="entr" presetSubtype="0" fill="hold" nodeType="withEffect">
                                  <p:stCondLst>
                                    <p:cond delay="30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30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animBg="1"/>
      <p:bldP spid="13" grpId="0" animBg="1"/>
      <p:bldP spid="15" grpId="0" animBg="1"/>
      <p:bldP spid="18"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urriculum guide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9077" y="803686"/>
            <a:ext cx="2161649" cy="2122237"/>
          </a:xfrm>
          <a:prstGeom prst="rect">
            <a:avLst/>
          </a:prstGeom>
        </p:spPr>
      </p:pic>
      <p:sp>
        <p:nvSpPr>
          <p:cNvPr id="2" name="Title 1"/>
          <p:cNvSpPr>
            <a:spLocks noGrp="1"/>
          </p:cNvSpPr>
          <p:nvPr>
            <p:ph type="title"/>
          </p:nvPr>
        </p:nvSpPr>
        <p:spPr/>
        <p:txBody>
          <a:bodyPr>
            <a:noAutofit/>
          </a:bodyPr>
          <a:lstStyle/>
          <a:p>
            <a:r>
              <a:rPr lang="en-US" sz="2400" dirty="0" smtClean="0">
                <a:solidFill>
                  <a:schemeClr val="bg2">
                    <a:lumMod val="25000"/>
                  </a:schemeClr>
                </a:solidFill>
              </a:rPr>
              <a:t>Student Well-Being</a:t>
            </a:r>
            <a:endParaRPr lang="en-US" sz="2400" dirty="0">
              <a:solidFill>
                <a:schemeClr val="bg2">
                  <a:lumMod val="25000"/>
                </a:schemeClr>
              </a:solidFill>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3</a:t>
            </a:fld>
            <a:endParaRPr lang="en-US" dirty="0"/>
          </a:p>
        </p:txBody>
      </p:sp>
      <p:cxnSp>
        <p:nvCxnSpPr>
          <p:cNvPr id="7" name="Straight Connector 6"/>
          <p:cNvCxnSpPr/>
          <p:nvPr/>
        </p:nvCxnSpPr>
        <p:spPr>
          <a:xfrm flipV="1">
            <a:off x="1783166" y="1600555"/>
            <a:ext cx="2644686" cy="821913"/>
          </a:xfrm>
          <a:prstGeom prst="line">
            <a:avLst/>
          </a:prstGeom>
          <a:ln w="1587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783166" y="2925923"/>
            <a:ext cx="2644686" cy="811214"/>
          </a:xfrm>
          <a:prstGeom prst="line">
            <a:avLst/>
          </a:prstGeom>
          <a:ln w="15875">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66636" y="930753"/>
            <a:ext cx="3770526" cy="3793067"/>
            <a:chOff x="-366636" y="930753"/>
            <a:chExt cx="3770526" cy="3793067"/>
          </a:xfrm>
        </p:grpSpPr>
        <p:sp>
          <p:nvSpPr>
            <p:cNvPr id="8" name="Oval 7"/>
            <p:cNvSpPr>
              <a:spLocks noChangeAspect="1"/>
            </p:cNvSpPr>
            <p:nvPr/>
          </p:nvSpPr>
          <p:spPr>
            <a:xfrm>
              <a:off x="-366636" y="930753"/>
              <a:ext cx="3770526" cy="379306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47793" y="1767840"/>
              <a:ext cx="1713399" cy="2077492"/>
            </a:xfrm>
            <a:prstGeom prst="rect">
              <a:avLst/>
            </a:prstGeom>
            <a:noFill/>
          </p:spPr>
          <p:txBody>
            <a:bodyPr wrap="square" rtlCol="0">
              <a:spAutoFit/>
            </a:bodyPr>
            <a:lstStyle/>
            <a:p>
              <a:pPr>
                <a:lnSpc>
                  <a:spcPct val="130000"/>
                </a:lnSpc>
              </a:pPr>
              <a:r>
                <a:rPr lang="en-US" sz="2000" dirty="0">
                  <a:solidFill>
                    <a:schemeClr val="bg1"/>
                  </a:solidFill>
                  <a:latin typeface="Arial"/>
                  <a:cs typeface="Arial"/>
                </a:rPr>
                <a:t>The success, </a:t>
              </a:r>
              <a:endParaRPr lang="en-US" sz="2000" dirty="0" smtClean="0">
                <a:solidFill>
                  <a:schemeClr val="bg1"/>
                </a:solidFill>
                <a:latin typeface="Arial"/>
                <a:cs typeface="Arial"/>
              </a:endParaRPr>
            </a:p>
            <a:p>
              <a:pPr>
                <a:lnSpc>
                  <a:spcPct val="130000"/>
                </a:lnSpc>
              </a:pPr>
              <a:r>
                <a:rPr lang="en-US" sz="2000" dirty="0" smtClean="0">
                  <a:solidFill>
                    <a:schemeClr val="bg1"/>
                  </a:solidFill>
                  <a:latin typeface="Arial"/>
                  <a:cs typeface="Arial"/>
                </a:rPr>
                <a:t>safety </a:t>
              </a:r>
              <a:r>
                <a:rPr lang="en-US" sz="2000" dirty="0">
                  <a:solidFill>
                    <a:schemeClr val="bg1"/>
                  </a:solidFill>
                  <a:latin typeface="Arial"/>
                  <a:cs typeface="Arial"/>
                </a:rPr>
                <a:t>and well-being of students requires </a:t>
              </a:r>
              <a:r>
                <a:rPr lang="en-US" sz="2000" dirty="0" smtClean="0">
                  <a:solidFill>
                    <a:schemeClr val="bg1"/>
                  </a:solidFill>
                  <a:latin typeface="Arial"/>
                  <a:cs typeface="Arial"/>
                </a:rPr>
                <a:t>that:</a:t>
              </a:r>
              <a:endParaRPr lang="en-US" sz="2000" dirty="0">
                <a:solidFill>
                  <a:schemeClr val="bg1"/>
                </a:solidFill>
                <a:latin typeface="Arial"/>
                <a:cs typeface="Arial"/>
              </a:endParaRPr>
            </a:p>
          </p:txBody>
        </p:sp>
      </p:grpSp>
      <p:sp>
        <p:nvSpPr>
          <p:cNvPr id="21" name="Content Placeholder 2"/>
          <p:cNvSpPr txBox="1">
            <a:spLocks/>
          </p:cNvSpPr>
          <p:nvPr/>
        </p:nvSpPr>
        <p:spPr>
          <a:xfrm>
            <a:off x="4937053" y="3374357"/>
            <a:ext cx="2436912" cy="1603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595959"/>
                </a:solidFill>
                <a:latin typeface="Arial"/>
                <a:cs typeface="Arial"/>
              </a:rPr>
              <a:t>Students have the knowledge and skills to make informed decisions about their health and well-being</a:t>
            </a:r>
          </a:p>
          <a:p>
            <a:pPr marL="0" indent="0">
              <a:buNone/>
            </a:pPr>
            <a:endParaRPr lang="en-US" sz="2000" dirty="0">
              <a:solidFill>
                <a:schemeClr val="tx1">
                  <a:lumMod val="65000"/>
                  <a:lumOff val="35000"/>
                </a:schemeClr>
              </a:solidFill>
              <a:latin typeface="Arial"/>
              <a:cs typeface="Arial"/>
            </a:endParaRPr>
          </a:p>
        </p:txBody>
      </p:sp>
      <p:sp>
        <p:nvSpPr>
          <p:cNvPr id="26" name="Oval 25"/>
          <p:cNvSpPr>
            <a:spLocks noChangeAspect="1"/>
          </p:cNvSpPr>
          <p:nvPr/>
        </p:nvSpPr>
        <p:spPr>
          <a:xfrm rot="20622283">
            <a:off x="4366892" y="2452948"/>
            <a:ext cx="3530280" cy="3551385"/>
          </a:xfrm>
          <a:prstGeom prst="ellipse">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4330852" y="-171568"/>
            <a:ext cx="2557628" cy="2572918"/>
          </a:xfrm>
          <a:prstGeom prst="ellipse">
            <a:avLst/>
          </a:prstGeom>
          <a:no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2"/>
          <p:cNvSpPr txBox="1">
            <a:spLocks/>
          </p:cNvSpPr>
          <p:nvPr/>
        </p:nvSpPr>
        <p:spPr>
          <a:xfrm>
            <a:off x="4446901" y="687225"/>
            <a:ext cx="2592073" cy="10234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chemeClr val="tx1">
                    <a:lumMod val="65000"/>
                    <a:lumOff val="35000"/>
                  </a:schemeClr>
                </a:solidFill>
                <a:latin typeface="Arial"/>
                <a:cs typeface="Arial"/>
              </a:rPr>
              <a:t>Curriculum be </a:t>
            </a:r>
            <a:br>
              <a:rPr lang="en-US" sz="1600" dirty="0" smtClean="0">
                <a:solidFill>
                  <a:schemeClr val="tx1">
                    <a:lumMod val="65000"/>
                    <a:lumOff val="35000"/>
                  </a:schemeClr>
                </a:solidFill>
                <a:latin typeface="Arial"/>
                <a:cs typeface="Arial"/>
              </a:rPr>
            </a:br>
            <a:r>
              <a:rPr lang="en-US" sz="1600" dirty="0" smtClean="0">
                <a:solidFill>
                  <a:schemeClr val="tx1">
                    <a:lumMod val="65000"/>
                    <a:lumOff val="35000"/>
                  </a:schemeClr>
                </a:solidFill>
                <a:latin typeface="Arial"/>
                <a:cs typeface="Arial"/>
              </a:rPr>
              <a:t>current, relevant, </a:t>
            </a:r>
            <a:br>
              <a:rPr lang="en-US" sz="1600" dirty="0" smtClean="0">
                <a:solidFill>
                  <a:schemeClr val="tx1">
                    <a:lumMod val="65000"/>
                    <a:lumOff val="35000"/>
                  </a:schemeClr>
                </a:solidFill>
                <a:latin typeface="Arial"/>
                <a:cs typeface="Arial"/>
              </a:rPr>
            </a:br>
            <a:r>
              <a:rPr lang="en-US" sz="1600" dirty="0" smtClean="0">
                <a:solidFill>
                  <a:schemeClr val="tx1">
                    <a:lumMod val="65000"/>
                    <a:lumOff val="35000"/>
                  </a:schemeClr>
                </a:solidFill>
                <a:latin typeface="Arial"/>
                <a:cs typeface="Arial"/>
              </a:rPr>
              <a:t>age-appropriate</a:t>
            </a:r>
            <a:r>
              <a:rPr lang="en-US" sz="1600" dirty="0" smtClean="0">
                <a:latin typeface="Arial"/>
                <a:cs typeface="Arial"/>
              </a:rPr>
              <a:t>, </a:t>
            </a:r>
            <a:r>
              <a:rPr lang="en-US" sz="1600" dirty="0">
                <a:solidFill>
                  <a:schemeClr val="tx1">
                    <a:lumMod val="65000"/>
                    <a:lumOff val="35000"/>
                  </a:schemeClr>
                </a:solidFill>
                <a:latin typeface="Arial"/>
                <a:cs typeface="Arial"/>
              </a:rPr>
              <a:t>and reflect Ontario’s diversity  </a:t>
            </a:r>
          </a:p>
          <a:p>
            <a:pPr marL="0" indent="0">
              <a:buNone/>
            </a:pPr>
            <a:endParaRPr lang="en-US" sz="20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42298460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000"/>
                                        <p:tgtEl>
                                          <p:spTgt spid="1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14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34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7"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ircl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1" y="0"/>
            <a:ext cx="9135879" cy="5143500"/>
          </a:xfrm>
          <a:prstGeom prst="rect">
            <a:avLst/>
          </a:prstGeom>
        </p:spPr>
      </p:pic>
      <p:sp>
        <p:nvSpPr>
          <p:cNvPr id="2" name="Title 1"/>
          <p:cNvSpPr>
            <a:spLocks noGrp="1"/>
          </p:cNvSpPr>
          <p:nvPr>
            <p:ph type="title" idx="4294967295"/>
          </p:nvPr>
        </p:nvSpPr>
        <p:spPr>
          <a:xfrm>
            <a:off x="528670" y="217589"/>
            <a:ext cx="2771964" cy="981370"/>
          </a:xfrm>
        </p:spPr>
        <p:txBody>
          <a:bodyPr>
            <a:noAutofit/>
          </a:bodyPr>
          <a:lstStyle/>
          <a:p>
            <a:r>
              <a:rPr lang="en-US" sz="2400" dirty="0">
                <a:solidFill>
                  <a:schemeClr val="bg2">
                    <a:lumMod val="25000"/>
                  </a:schemeClr>
                </a:solidFill>
              </a:rPr>
              <a:t>Curriculum Development Process</a:t>
            </a:r>
          </a:p>
        </p:txBody>
      </p:sp>
      <p:pic>
        <p:nvPicPr>
          <p:cNvPr id="5" name="Picture 4" title="Circle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1" y="0"/>
            <a:ext cx="9135879" cy="5143500"/>
          </a:xfrm>
          <a:prstGeom prst="rect">
            <a:avLst/>
          </a:prstGeom>
        </p:spPr>
      </p:pic>
      <p:pic>
        <p:nvPicPr>
          <p:cNvPr id="17" name="Picture 16" title="circle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21" y="0"/>
            <a:ext cx="9135879" cy="5143500"/>
          </a:xfrm>
          <a:prstGeom prst="rect">
            <a:avLst/>
          </a:prstGeom>
        </p:spPr>
      </p:pic>
      <p:pic>
        <p:nvPicPr>
          <p:cNvPr id="3" name="Picture 2" title="circle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60" y="0"/>
            <a:ext cx="9135879" cy="51435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21" y="-38100"/>
            <a:ext cx="9135879" cy="5143500"/>
          </a:xfrm>
          <a:prstGeom prst="rect">
            <a:avLst/>
          </a:prstGeom>
          <a:noFill/>
          <a:ln>
            <a:noFill/>
          </a:ln>
        </p:spPr>
      </p:pic>
    </p:spTree>
    <p:extLst>
      <p:ext uri="{BB962C8B-B14F-4D97-AF65-F5344CB8AC3E}">
        <p14:creationId xmlns:p14="http://schemas.microsoft.com/office/powerpoint/2010/main" val="2425812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4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
                                        <p:tgtEl>
                                          <p:spTgt spid="5"/>
                                        </p:tgtEl>
                                      </p:cBhvr>
                                    </p:animEffect>
                                  </p:childTnLst>
                                </p:cTn>
                              </p:par>
                            </p:childTnLst>
                          </p:cTn>
                        </p:par>
                        <p:par>
                          <p:cTn id="11" fill="hold">
                            <p:stCondLst>
                              <p:cond delay="500"/>
                            </p:stCondLst>
                            <p:childTnLst>
                              <p:par>
                                <p:cTn id="12" presetID="6" presetClass="emph" presetSubtype="0" accel="12000" decel="28000" fill="hold" nodeType="afterEffect">
                                  <p:stCondLst>
                                    <p:cond delay="0"/>
                                  </p:stCondLst>
                                  <p:childTnLst>
                                    <p:animScale>
                                      <p:cBhvr>
                                        <p:cTn id="13" dur="250" fill="hold"/>
                                        <p:tgtEl>
                                          <p:spTgt spid="5"/>
                                        </p:tgtEl>
                                      </p:cBhvr>
                                      <p:by x="137000" y="137000"/>
                                    </p:animScale>
                                  </p:childTnLst>
                                </p:cTn>
                              </p:par>
                              <p:par>
                                <p:cTn id="14" presetID="10" presetClass="entr" presetSubtype="0" fill="hold" nodeType="withEffect">
                                  <p:stCondLst>
                                    <p:cond delay="2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5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accel="6667" decel="23333" fill="hold" nodeType="clickEffect">
                                  <p:stCondLst>
                                    <p:cond delay="0"/>
                                  </p:stCondLst>
                                  <p:childTnLst>
                                    <p:animScale>
                                      <p:cBhvr>
                                        <p:cTn id="20" dur="300" fill="hold"/>
                                        <p:tgtEl>
                                          <p:spTgt spid="17"/>
                                        </p:tgtEl>
                                      </p:cBhvr>
                                      <p:by x="125000" y="125000"/>
                                    </p:animScale>
                                  </p:childTnLst>
                                </p:cTn>
                              </p:par>
                              <p:par>
                                <p:cTn id="21" presetID="10" presetClass="entr" presetSubtype="0" fill="hold" nodeType="withEffect">
                                  <p:stCondLst>
                                    <p:cond delay="2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accel="10000" decel="23333" fill="hold" nodeType="clickEffect">
                                  <p:stCondLst>
                                    <p:cond delay="0"/>
                                  </p:stCondLst>
                                  <p:childTnLst>
                                    <p:animScale>
                                      <p:cBhvr>
                                        <p:cTn id="27" dur="300" fill="hold"/>
                                        <p:tgtEl>
                                          <p:spTgt spid="3"/>
                                        </p:tgtEl>
                                      </p:cBhvr>
                                      <p:by x="135000" y="135000"/>
                                    </p:animScale>
                                  </p:childTnLst>
                                </p:cTn>
                              </p:par>
                              <p:par>
                                <p:cTn id="28" presetID="10" presetClass="entr" presetSubtype="0" fill="hold"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noAutofit/>
          </a:bodyPr>
          <a:lstStyle/>
          <a:p>
            <a:r>
              <a:rPr lang="en-US" sz="2400" dirty="0" smtClean="0">
                <a:solidFill>
                  <a:schemeClr val="bg2">
                    <a:lumMod val="25000"/>
                  </a:schemeClr>
                </a:solidFill>
              </a:rPr>
              <a:t>Vision of HPE</a:t>
            </a:r>
            <a:endParaRPr lang="en-US" sz="2400" dirty="0">
              <a:solidFill>
                <a:schemeClr val="bg2">
                  <a:lumMod val="25000"/>
                </a:schemeClr>
              </a:solidFill>
            </a:endParaRPr>
          </a:p>
        </p:txBody>
      </p:sp>
      <p:sp>
        <p:nvSpPr>
          <p:cNvPr id="4" name="Slide Number Placeholder 3"/>
          <p:cNvSpPr>
            <a:spLocks noGrp="1"/>
          </p:cNvSpPr>
          <p:nvPr>
            <p:ph type="sldNum" sz="quarter" idx="4"/>
          </p:nvPr>
        </p:nvSpPr>
        <p:spPr>
          <a:xfrm>
            <a:off x="5619297" y="4723820"/>
            <a:ext cx="3067504" cy="277300"/>
          </a:xfrm>
        </p:spPr>
        <p:txBody>
          <a:bodyPr/>
          <a:lstStyle/>
          <a:p>
            <a:fld id="{D60D1EDE-7116-2443-9BDD-368CE5B37660}" type="slidenum">
              <a:rPr lang="en-US" smtClean="0"/>
              <a:t>5</a:t>
            </a:fld>
            <a:endParaRPr lang="en-US" dirty="0"/>
          </a:p>
        </p:txBody>
      </p:sp>
      <p:sp>
        <p:nvSpPr>
          <p:cNvPr id="65" name="TextBox 64"/>
          <p:cNvSpPr txBox="1"/>
          <p:nvPr/>
        </p:nvSpPr>
        <p:spPr>
          <a:xfrm>
            <a:off x="571286" y="1765025"/>
            <a:ext cx="8219512" cy="1680460"/>
          </a:xfrm>
          <a:prstGeom prst="rect">
            <a:avLst/>
          </a:prstGeom>
          <a:noFill/>
          <a:effectLst/>
        </p:spPr>
        <p:txBody>
          <a:bodyPr wrap="square" rtlCol="0">
            <a:spAutoFit/>
          </a:bodyPr>
          <a:lstStyle/>
          <a:p>
            <a:pPr>
              <a:lnSpc>
                <a:spcPct val="130000"/>
              </a:lnSpc>
            </a:pPr>
            <a:r>
              <a:rPr lang="en-US" sz="1600" dirty="0">
                <a:solidFill>
                  <a:schemeClr val="tx1">
                    <a:lumMod val="65000"/>
                    <a:lumOff val="35000"/>
                  </a:schemeClr>
                </a:solidFill>
                <a:latin typeface="Arial"/>
                <a:cs typeface="Arial"/>
              </a:rPr>
              <a:t>The revised health and physical education curriculum is based on the vision that the knowledge and skills students acquire in the program will benefit </a:t>
            </a:r>
            <a:r>
              <a:rPr lang="en-US" sz="1600" dirty="0" smtClean="0">
                <a:solidFill>
                  <a:schemeClr val="tx1">
                    <a:lumMod val="65000"/>
                    <a:lumOff val="35000"/>
                  </a:schemeClr>
                </a:solidFill>
                <a:latin typeface="Arial"/>
                <a:cs typeface="Arial"/>
              </a:rPr>
              <a:t>them</a:t>
            </a:r>
            <a:r>
              <a:rPr lang="en-US" sz="1600" b="1" dirty="0" smtClean="0">
                <a:solidFill>
                  <a:schemeClr val="tx1">
                    <a:lumMod val="65000"/>
                    <a:lumOff val="35000"/>
                  </a:schemeClr>
                </a:solidFill>
                <a:latin typeface="Arial"/>
                <a:cs typeface="Arial"/>
              </a:rPr>
              <a:t> throughout </a:t>
            </a:r>
            <a:r>
              <a:rPr lang="en-US" sz="1600" b="1" dirty="0">
                <a:solidFill>
                  <a:schemeClr val="tx1">
                    <a:lumMod val="65000"/>
                    <a:lumOff val="35000"/>
                  </a:schemeClr>
                </a:solidFill>
                <a:latin typeface="Arial"/>
                <a:cs typeface="Arial"/>
              </a:rPr>
              <a:t>their lives</a:t>
            </a:r>
            <a:r>
              <a:rPr lang="en-US" sz="1600" dirty="0">
                <a:solidFill>
                  <a:schemeClr val="tx1">
                    <a:lumMod val="65000"/>
                    <a:lumOff val="35000"/>
                  </a:schemeClr>
                </a:solidFill>
                <a:latin typeface="Arial"/>
                <a:cs typeface="Arial"/>
              </a:rPr>
              <a:t> and enable them to </a:t>
            </a:r>
            <a:r>
              <a:rPr lang="en-US" sz="1600" b="1" dirty="0">
                <a:solidFill>
                  <a:schemeClr val="tx1">
                    <a:lumMod val="65000"/>
                    <a:lumOff val="35000"/>
                  </a:schemeClr>
                </a:solidFill>
                <a:latin typeface="Arial"/>
                <a:cs typeface="Arial"/>
              </a:rPr>
              <a:t>thrive</a:t>
            </a:r>
            <a:r>
              <a:rPr lang="en-US" sz="1600" dirty="0">
                <a:solidFill>
                  <a:schemeClr val="tx1">
                    <a:lumMod val="65000"/>
                    <a:lumOff val="35000"/>
                  </a:schemeClr>
                </a:solidFill>
                <a:latin typeface="Arial"/>
                <a:cs typeface="Arial"/>
              </a:rPr>
              <a:t> in an ever-changing world by helping them to develop physical and health literacy as well as </a:t>
            </a:r>
            <a:r>
              <a:rPr lang="en-US" sz="1600" dirty="0" smtClean="0">
                <a:solidFill>
                  <a:schemeClr val="tx1">
                    <a:lumMod val="65000"/>
                    <a:lumOff val="35000"/>
                  </a:schemeClr>
                </a:solidFill>
                <a:latin typeface="Arial"/>
                <a:cs typeface="Arial"/>
              </a:rPr>
              <a:t>the </a:t>
            </a:r>
            <a:r>
              <a:rPr lang="en-US" sz="1600" b="1" dirty="0" smtClean="0">
                <a:solidFill>
                  <a:schemeClr val="tx1">
                    <a:lumMod val="65000"/>
                    <a:lumOff val="35000"/>
                  </a:schemeClr>
                </a:solidFill>
                <a:latin typeface="Arial"/>
                <a:cs typeface="Arial"/>
              </a:rPr>
              <a:t>comprehension, capacity,</a:t>
            </a:r>
            <a:r>
              <a:rPr lang="en-US" sz="1600" dirty="0" smtClean="0">
                <a:solidFill>
                  <a:schemeClr val="tx1">
                    <a:lumMod val="65000"/>
                    <a:lumOff val="35000"/>
                  </a:schemeClr>
                </a:solidFill>
                <a:latin typeface="Arial"/>
                <a:cs typeface="Arial"/>
              </a:rPr>
              <a:t> </a:t>
            </a:r>
            <a:r>
              <a:rPr lang="en-US" sz="1600" dirty="0">
                <a:solidFill>
                  <a:schemeClr val="tx1">
                    <a:lumMod val="65000"/>
                    <a:lumOff val="35000"/>
                  </a:schemeClr>
                </a:solidFill>
                <a:latin typeface="Arial"/>
                <a:cs typeface="Arial"/>
              </a:rPr>
              <a:t>and </a:t>
            </a:r>
            <a:r>
              <a:rPr lang="en-US" sz="1600" b="1" dirty="0">
                <a:solidFill>
                  <a:schemeClr val="tx1">
                    <a:lumMod val="65000"/>
                    <a:lumOff val="35000"/>
                  </a:schemeClr>
                </a:solidFill>
                <a:latin typeface="Arial"/>
                <a:cs typeface="Arial"/>
              </a:rPr>
              <a:t>commitment</a:t>
            </a:r>
            <a:r>
              <a:rPr lang="en-US" sz="1600" dirty="0">
                <a:solidFill>
                  <a:schemeClr val="tx1">
                    <a:lumMod val="65000"/>
                    <a:lumOff val="35000"/>
                  </a:schemeClr>
                </a:solidFill>
                <a:latin typeface="Arial"/>
                <a:cs typeface="Arial"/>
              </a:rPr>
              <a:t> they will need to lead healthy, active lives and </a:t>
            </a:r>
            <a:r>
              <a:rPr lang="en-US" sz="1600" b="1" dirty="0">
                <a:solidFill>
                  <a:schemeClr val="tx1">
                    <a:lumMod val="65000"/>
                    <a:lumOff val="35000"/>
                  </a:schemeClr>
                </a:solidFill>
                <a:latin typeface="Arial"/>
                <a:cs typeface="Arial"/>
              </a:rPr>
              <a:t>promote</a:t>
            </a:r>
            <a:r>
              <a:rPr lang="en-US" sz="1600" dirty="0">
                <a:solidFill>
                  <a:schemeClr val="tx1">
                    <a:lumMod val="65000"/>
                    <a:lumOff val="35000"/>
                  </a:schemeClr>
                </a:solidFill>
                <a:latin typeface="Arial"/>
                <a:cs typeface="Arial"/>
              </a:rPr>
              <a:t> healthy, active living. </a:t>
            </a:r>
          </a:p>
        </p:txBody>
      </p:sp>
    </p:spTree>
    <p:extLst>
      <p:ext uri="{BB962C8B-B14F-4D97-AF65-F5344CB8AC3E}">
        <p14:creationId xmlns:p14="http://schemas.microsoft.com/office/powerpoint/2010/main" val="37937082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3" y="41611"/>
            <a:ext cx="8239008" cy="542125"/>
          </a:xfrm>
        </p:spPr>
        <p:txBody>
          <a:bodyPr>
            <a:noAutofit/>
          </a:bodyPr>
          <a:lstStyle/>
          <a:p>
            <a:r>
              <a:rPr lang="en-CA" sz="2400" dirty="0">
                <a:solidFill>
                  <a:schemeClr val="bg2">
                    <a:lumMod val="25000"/>
                  </a:schemeClr>
                </a:solidFill>
              </a:rPr>
              <a:t>Health and Physical Education Fundamental Principles </a:t>
            </a:r>
            <a:endParaRPr lang="en-US" sz="2400" dirty="0">
              <a:solidFill>
                <a:schemeClr val="bg2">
                  <a:lumMod val="25000"/>
                </a:schemeClr>
              </a:solidFill>
            </a:endParaRPr>
          </a:p>
        </p:txBody>
      </p:sp>
      <p:sp>
        <p:nvSpPr>
          <p:cNvPr id="759" name="Shape 759"/>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spc="0"/>
            </a:pPr>
            <a:fld id="{86CB4B4D-7CA3-9044-876B-883B54F8677D}" type="slidenum">
              <a:rPr sz="1400" spc="36"/>
              <a:pPr lvl="0">
                <a:defRPr sz="1800" spc="0"/>
              </a:pPr>
              <a:t>6</a:t>
            </a:fld>
            <a:endParaRPr sz="1400" spc="36" dirty="0"/>
          </a:p>
        </p:txBody>
      </p:sp>
      <p:grpSp>
        <p:nvGrpSpPr>
          <p:cNvPr id="12" name="Group 11"/>
          <p:cNvGrpSpPr/>
          <p:nvPr/>
        </p:nvGrpSpPr>
        <p:grpSpPr>
          <a:xfrm>
            <a:off x="7316879" y="782062"/>
            <a:ext cx="1857010" cy="4366407"/>
            <a:chOff x="7316879" y="782062"/>
            <a:chExt cx="1857010" cy="4366407"/>
          </a:xfrm>
        </p:grpSpPr>
        <p:sp>
          <p:nvSpPr>
            <p:cNvPr id="764" name="Shape 764"/>
            <p:cNvSpPr/>
            <p:nvPr/>
          </p:nvSpPr>
          <p:spPr>
            <a:xfrm>
              <a:off x="7316879" y="782062"/>
              <a:ext cx="1857010" cy="4366407"/>
            </a:xfrm>
            <a:prstGeom prst="rect">
              <a:avLst/>
            </a:prstGeom>
            <a:solidFill>
              <a:srgbClr val="5AC1FD"/>
            </a:solidFill>
            <a:ln w="12700">
              <a:miter lim="400000"/>
            </a:ln>
          </p:spPr>
          <p:txBody>
            <a:bodyPr lIns="0" tIns="0" rIns="0" bIns="0" anchor="ctr"/>
            <a:lstStyle/>
            <a:p>
              <a:pPr lvl="0">
                <a:defRPr sz="3200">
                  <a:solidFill>
                    <a:srgbClr val="FFFFFF"/>
                  </a:solidFill>
                </a:defRPr>
              </a:pPr>
              <a:endParaRPr dirty="0"/>
            </a:p>
          </p:txBody>
        </p:sp>
        <p:sp>
          <p:nvSpPr>
            <p:cNvPr id="787" name="Shape 787"/>
            <p:cNvSpPr/>
            <p:nvPr/>
          </p:nvSpPr>
          <p:spPr>
            <a:xfrm>
              <a:off x="7458702" y="2904229"/>
              <a:ext cx="1573365" cy="16907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eaLnBrk="0" fontAlgn="base" hangingPunct="0">
                <a:lnSpc>
                  <a:spcPct val="130000"/>
                </a:lnSpc>
              </a:pPr>
              <a:r>
                <a:rPr lang="en-CA" sz="1600" dirty="0">
                  <a:solidFill>
                    <a:schemeClr val="bg2">
                      <a:lumMod val="10000"/>
                    </a:schemeClr>
                  </a:solidFill>
                  <a:latin typeface="Arial"/>
                  <a:cs typeface="Arial"/>
                </a:rPr>
                <a:t>Balanced, Integrated Learning With Relevance to Students’ Lives </a:t>
              </a:r>
              <a:endParaRPr lang="en-US" sz="1600" dirty="0">
                <a:solidFill>
                  <a:schemeClr val="bg2">
                    <a:lumMod val="10000"/>
                  </a:schemeClr>
                </a:solidFill>
                <a:latin typeface="Arial"/>
                <a:cs typeface="Arial"/>
              </a:endParaRPr>
            </a:p>
          </p:txBody>
        </p:sp>
        <p:sp>
          <p:nvSpPr>
            <p:cNvPr id="32" name="Shape 788"/>
            <p:cNvSpPr/>
            <p:nvPr/>
          </p:nvSpPr>
          <p:spPr>
            <a:xfrm>
              <a:off x="8033902" y="2513143"/>
              <a:ext cx="422965" cy="24441"/>
            </a:xfrm>
            <a:prstGeom prst="rect">
              <a:avLst/>
            </a:prstGeom>
            <a:solidFill>
              <a:srgbClr val="FFFFFF"/>
            </a:solidFill>
            <a:ln w="12700" cap="flat" cmpd="sng">
              <a:noFill/>
              <a:miter lim="400000"/>
            </a:ln>
            <a:effectLst/>
          </p:spPr>
          <p:txBody>
            <a:bodyPr wrap="square" lIns="0" tIns="0" rIns="0" bIns="0" numCol="1" anchor="ctr">
              <a:noAutofit/>
            </a:bodyPr>
            <a:lstStyle/>
            <a:p>
              <a:pPr lvl="0" algn="ctr">
                <a:defRPr sz="3200">
                  <a:solidFill>
                    <a:srgbClr val="FFFFFF"/>
                  </a:solidFill>
                </a:defRPr>
              </a:pPr>
              <a:endParaRPr sz="2400" dirty="0">
                <a:solidFill>
                  <a:schemeClr val="bg1"/>
                </a:solidFill>
                <a:latin typeface="Raleway"/>
                <a:cs typeface="Raleway"/>
              </a:endParaRPr>
            </a:p>
          </p:txBody>
        </p:sp>
        <p:pic>
          <p:nvPicPr>
            <p:cNvPr id="8" name="Picture 7" descr="openbook.emf" title="open boo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7402" y="1704505"/>
              <a:ext cx="435964" cy="388055"/>
            </a:xfrm>
            <a:prstGeom prst="rect">
              <a:avLst/>
            </a:prstGeom>
          </p:spPr>
        </p:pic>
      </p:grpSp>
      <p:grpSp>
        <p:nvGrpSpPr>
          <p:cNvPr id="11" name="Group 10"/>
          <p:cNvGrpSpPr/>
          <p:nvPr/>
        </p:nvGrpSpPr>
        <p:grpSpPr>
          <a:xfrm>
            <a:off x="5469471" y="782062"/>
            <a:ext cx="1857010" cy="4366407"/>
            <a:chOff x="5469471" y="782062"/>
            <a:chExt cx="1857010" cy="4366407"/>
          </a:xfrm>
        </p:grpSpPr>
        <p:sp>
          <p:nvSpPr>
            <p:cNvPr id="763" name="Shape 763"/>
            <p:cNvSpPr/>
            <p:nvPr/>
          </p:nvSpPr>
          <p:spPr>
            <a:xfrm>
              <a:off x="5469471" y="782062"/>
              <a:ext cx="1857010" cy="4366407"/>
            </a:xfrm>
            <a:prstGeom prst="rect">
              <a:avLst/>
            </a:prstGeom>
            <a:solidFill>
              <a:srgbClr val="31B6FD"/>
            </a:solidFill>
            <a:ln w="12700">
              <a:miter lim="400000"/>
            </a:ln>
          </p:spPr>
          <p:txBody>
            <a:bodyPr lIns="0" tIns="0" rIns="0" bIns="0" anchor="ctr"/>
            <a:lstStyle/>
            <a:p>
              <a:pPr lvl="0" algn="ctr">
                <a:defRPr sz="3200">
                  <a:solidFill>
                    <a:srgbClr val="FFFFFF"/>
                  </a:solidFill>
                </a:defRPr>
              </a:pPr>
              <a:endParaRPr dirty="0"/>
            </a:p>
          </p:txBody>
        </p:sp>
        <p:sp>
          <p:nvSpPr>
            <p:cNvPr id="782" name="Shape 782"/>
            <p:cNvSpPr/>
            <p:nvPr/>
          </p:nvSpPr>
          <p:spPr>
            <a:xfrm>
              <a:off x="5479074" y="2923298"/>
              <a:ext cx="1837804" cy="1062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eaLnBrk="0" fontAlgn="base" hangingPunct="0">
                <a:lnSpc>
                  <a:spcPct val="130000"/>
                </a:lnSpc>
              </a:pPr>
              <a:r>
                <a:rPr lang="en-CA" sz="1600" dirty="0">
                  <a:solidFill>
                    <a:schemeClr val="bg2">
                      <a:lumMod val="10000"/>
                    </a:schemeClr>
                  </a:solidFill>
                  <a:latin typeface="Arial"/>
                  <a:cs typeface="Arial"/>
                </a:rPr>
                <a:t>Student-Centred, Skill-Based Learning </a:t>
              </a:r>
              <a:endParaRPr lang="en-US" sz="1600" dirty="0">
                <a:solidFill>
                  <a:schemeClr val="bg2">
                    <a:lumMod val="10000"/>
                  </a:schemeClr>
                </a:solidFill>
                <a:latin typeface="Arial"/>
                <a:cs typeface="Arial"/>
              </a:endParaRPr>
            </a:p>
          </p:txBody>
        </p:sp>
        <p:sp>
          <p:nvSpPr>
            <p:cNvPr id="31" name="Shape 783"/>
            <p:cNvSpPr/>
            <p:nvPr/>
          </p:nvSpPr>
          <p:spPr>
            <a:xfrm>
              <a:off x="6186494" y="2513143"/>
              <a:ext cx="422965" cy="24441"/>
            </a:xfrm>
            <a:prstGeom prst="rect">
              <a:avLst/>
            </a:prstGeom>
            <a:solidFill>
              <a:srgbClr val="FFFFFF"/>
            </a:solidFill>
            <a:ln w="12700" cap="flat" cmpd="sng">
              <a:noFill/>
              <a:miter lim="400000"/>
            </a:ln>
            <a:effectLst/>
          </p:spPr>
          <p:txBody>
            <a:bodyPr wrap="square" lIns="0" tIns="0" rIns="0" bIns="0" numCol="1" anchor="ctr">
              <a:noAutofit/>
            </a:bodyPr>
            <a:lstStyle/>
            <a:p>
              <a:pPr lvl="0" algn="ctr">
                <a:defRPr sz="3200">
                  <a:solidFill>
                    <a:srgbClr val="FFFFFF"/>
                  </a:solidFill>
                </a:defRPr>
              </a:pPr>
              <a:endParaRPr sz="2400" dirty="0">
                <a:solidFill>
                  <a:schemeClr val="bg1"/>
                </a:solidFill>
                <a:latin typeface="Raleway"/>
                <a:cs typeface="Raleway"/>
              </a:endParaRPr>
            </a:p>
          </p:txBody>
        </p:sp>
        <p:pic>
          <p:nvPicPr>
            <p:cNvPr id="7" name="Picture 6" descr="target.emf" title="targe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08299" y="1713205"/>
              <a:ext cx="379355" cy="379355"/>
            </a:xfrm>
            <a:prstGeom prst="rect">
              <a:avLst/>
            </a:prstGeom>
          </p:spPr>
        </p:pic>
      </p:grpSp>
      <p:grpSp>
        <p:nvGrpSpPr>
          <p:cNvPr id="10" name="Group 9"/>
          <p:cNvGrpSpPr/>
          <p:nvPr/>
        </p:nvGrpSpPr>
        <p:grpSpPr>
          <a:xfrm>
            <a:off x="3622064" y="782062"/>
            <a:ext cx="1857010" cy="4366407"/>
            <a:chOff x="3622064" y="777092"/>
            <a:chExt cx="1857010" cy="4366407"/>
          </a:xfrm>
        </p:grpSpPr>
        <p:sp>
          <p:nvSpPr>
            <p:cNvPr id="762" name="Shape 762"/>
            <p:cNvSpPr/>
            <p:nvPr/>
          </p:nvSpPr>
          <p:spPr>
            <a:xfrm>
              <a:off x="3622064" y="777092"/>
              <a:ext cx="1857010" cy="4366407"/>
            </a:xfrm>
            <a:prstGeom prst="rect">
              <a:avLst/>
            </a:prstGeom>
            <a:solidFill>
              <a:srgbClr val="1DABFD"/>
            </a:solidFill>
            <a:ln w="12700">
              <a:miter lim="400000"/>
            </a:ln>
          </p:spPr>
          <p:txBody>
            <a:bodyPr lIns="0" tIns="0" rIns="0" bIns="0" anchor="ctr"/>
            <a:lstStyle/>
            <a:p>
              <a:pPr lvl="0">
                <a:defRPr sz="3200">
                  <a:solidFill>
                    <a:srgbClr val="FFFFFF"/>
                  </a:solidFill>
                </a:defRPr>
              </a:pPr>
              <a:endParaRPr dirty="0"/>
            </a:p>
          </p:txBody>
        </p:sp>
        <p:sp>
          <p:nvSpPr>
            <p:cNvPr id="777" name="Shape 777"/>
            <p:cNvSpPr/>
            <p:nvPr/>
          </p:nvSpPr>
          <p:spPr>
            <a:xfrm>
              <a:off x="3913373" y="2918328"/>
              <a:ext cx="1274392" cy="1062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eaLnBrk="0" fontAlgn="base" hangingPunct="0">
                <a:lnSpc>
                  <a:spcPct val="130000"/>
                </a:lnSpc>
              </a:pPr>
              <a:r>
                <a:rPr lang="en-CA" sz="1600" dirty="0">
                  <a:solidFill>
                    <a:schemeClr val="bg2">
                      <a:lumMod val="10000"/>
                    </a:schemeClr>
                  </a:solidFill>
                  <a:latin typeface="Arial"/>
                  <a:cs typeface="Arial"/>
                </a:rPr>
                <a:t>Physical and Emotional Safety</a:t>
              </a:r>
              <a:endParaRPr lang="en-US" sz="1600" dirty="0">
                <a:solidFill>
                  <a:schemeClr val="bg2">
                    <a:lumMod val="10000"/>
                  </a:schemeClr>
                </a:solidFill>
                <a:latin typeface="Arial"/>
                <a:cs typeface="Arial"/>
              </a:endParaRPr>
            </a:p>
          </p:txBody>
        </p:sp>
        <p:sp>
          <p:nvSpPr>
            <p:cNvPr id="30" name="Shape 778"/>
            <p:cNvSpPr/>
            <p:nvPr/>
          </p:nvSpPr>
          <p:spPr>
            <a:xfrm>
              <a:off x="4339087" y="2557379"/>
              <a:ext cx="422965" cy="24441"/>
            </a:xfrm>
            <a:prstGeom prst="rect">
              <a:avLst/>
            </a:prstGeom>
            <a:solidFill>
              <a:srgbClr val="FFFFFF"/>
            </a:solidFill>
            <a:ln w="12700" cap="flat" cmpd="sng">
              <a:noFill/>
              <a:miter lim="400000"/>
            </a:ln>
            <a:effectLst/>
          </p:spPr>
          <p:txBody>
            <a:bodyPr wrap="square" lIns="0" tIns="0" rIns="0" bIns="0" numCol="1" anchor="ctr">
              <a:noAutofit/>
            </a:bodyPr>
            <a:lstStyle/>
            <a:p>
              <a:pPr lvl="0" algn="ctr">
                <a:defRPr sz="3200">
                  <a:solidFill>
                    <a:srgbClr val="FFFFFF"/>
                  </a:solidFill>
                </a:defRPr>
              </a:pPr>
              <a:endParaRPr sz="2400" dirty="0">
                <a:solidFill>
                  <a:schemeClr val="bg1"/>
                </a:solidFill>
                <a:latin typeface="Raleway"/>
                <a:cs typeface="Raleway"/>
              </a:endParaRPr>
            </a:p>
          </p:txBody>
        </p:sp>
        <p:pic>
          <p:nvPicPr>
            <p:cNvPr id="5" name="Picture 4" descr="shield.emf" title="shield"/>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66485" y="1653480"/>
              <a:ext cx="368169" cy="434110"/>
            </a:xfrm>
            <a:prstGeom prst="rect">
              <a:avLst/>
            </a:prstGeom>
          </p:spPr>
        </p:pic>
      </p:grpSp>
      <p:grpSp>
        <p:nvGrpSpPr>
          <p:cNvPr id="9" name="Group 8"/>
          <p:cNvGrpSpPr/>
          <p:nvPr/>
        </p:nvGrpSpPr>
        <p:grpSpPr>
          <a:xfrm>
            <a:off x="1774656" y="779661"/>
            <a:ext cx="1857010" cy="4366407"/>
            <a:chOff x="1774656" y="779661"/>
            <a:chExt cx="1857010" cy="4366407"/>
          </a:xfrm>
        </p:grpSpPr>
        <p:sp>
          <p:nvSpPr>
            <p:cNvPr id="761" name="Shape 761"/>
            <p:cNvSpPr/>
            <p:nvPr/>
          </p:nvSpPr>
          <p:spPr>
            <a:xfrm>
              <a:off x="1774656" y="779661"/>
              <a:ext cx="1857010" cy="4366407"/>
            </a:xfrm>
            <a:prstGeom prst="rect">
              <a:avLst/>
            </a:prstGeom>
            <a:solidFill>
              <a:srgbClr val="039EF9"/>
            </a:solidFill>
            <a:ln w="12700">
              <a:miter lim="400000"/>
            </a:ln>
          </p:spPr>
          <p:txBody>
            <a:bodyPr lIns="0" tIns="0" rIns="0" bIns="0" anchor="ctr"/>
            <a:lstStyle/>
            <a:p>
              <a:pPr lvl="0">
                <a:defRPr sz="3200">
                  <a:solidFill>
                    <a:srgbClr val="FFFFFF"/>
                  </a:solidFill>
                </a:defRPr>
              </a:pPr>
              <a:endParaRPr dirty="0"/>
            </a:p>
          </p:txBody>
        </p:sp>
        <p:sp>
          <p:nvSpPr>
            <p:cNvPr id="772" name="Shape 772"/>
            <p:cNvSpPr/>
            <p:nvPr/>
          </p:nvSpPr>
          <p:spPr>
            <a:xfrm>
              <a:off x="1968253" y="2924483"/>
              <a:ext cx="1469817" cy="13706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eaLnBrk="0" fontAlgn="base" hangingPunct="0">
                <a:lnSpc>
                  <a:spcPct val="130000"/>
                </a:lnSpc>
              </a:pPr>
              <a:r>
                <a:rPr lang="en-CA" sz="1600" dirty="0">
                  <a:solidFill>
                    <a:schemeClr val="bg2">
                      <a:lumMod val="10000"/>
                    </a:schemeClr>
                  </a:solidFill>
                  <a:latin typeface="Arial"/>
                  <a:cs typeface="Arial"/>
                </a:rPr>
                <a:t>Physical Activity as the Vehicle for Learning</a:t>
              </a:r>
              <a:endParaRPr lang="en-US" sz="1600" dirty="0">
                <a:solidFill>
                  <a:schemeClr val="bg2">
                    <a:lumMod val="10000"/>
                  </a:schemeClr>
                </a:solidFill>
                <a:latin typeface="Arial"/>
                <a:cs typeface="Arial"/>
              </a:endParaRPr>
            </a:p>
          </p:txBody>
        </p:sp>
        <p:sp>
          <p:nvSpPr>
            <p:cNvPr id="34" name="Shape 773"/>
            <p:cNvSpPr/>
            <p:nvPr/>
          </p:nvSpPr>
          <p:spPr>
            <a:xfrm>
              <a:off x="2491679" y="2508173"/>
              <a:ext cx="422965" cy="24441"/>
            </a:xfrm>
            <a:prstGeom prst="rect">
              <a:avLst/>
            </a:prstGeom>
            <a:solidFill>
              <a:srgbClr val="FFFFFF"/>
            </a:solidFill>
            <a:ln w="12700" cap="flat" cmpd="sng">
              <a:noFill/>
              <a:miter lim="400000"/>
            </a:ln>
            <a:effectLst/>
          </p:spPr>
          <p:txBody>
            <a:bodyPr wrap="square" lIns="0" tIns="0" rIns="0" bIns="0" numCol="1" anchor="ctr">
              <a:noAutofit/>
            </a:bodyPr>
            <a:lstStyle/>
            <a:p>
              <a:pPr lvl="0" algn="ctr">
                <a:defRPr sz="3200">
                  <a:solidFill>
                    <a:srgbClr val="FFFFFF"/>
                  </a:solidFill>
                </a:defRPr>
              </a:pPr>
              <a:endParaRPr sz="2400" dirty="0">
                <a:solidFill>
                  <a:schemeClr val="bg1"/>
                </a:solidFill>
                <a:latin typeface="Raleway"/>
                <a:cs typeface="Raleway"/>
              </a:endParaRPr>
            </a:p>
          </p:txBody>
        </p:sp>
        <p:pic>
          <p:nvPicPr>
            <p:cNvPr id="6" name="Picture 5" descr="men.emf" title="man"/>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08087" y="1653480"/>
              <a:ext cx="390149" cy="434110"/>
            </a:xfrm>
            <a:prstGeom prst="rect">
              <a:avLst/>
            </a:prstGeom>
          </p:spPr>
        </p:pic>
      </p:grpSp>
      <p:grpSp>
        <p:nvGrpSpPr>
          <p:cNvPr id="3" name="Group 2"/>
          <p:cNvGrpSpPr/>
          <p:nvPr/>
        </p:nvGrpSpPr>
        <p:grpSpPr>
          <a:xfrm>
            <a:off x="-1120" y="779661"/>
            <a:ext cx="1785379" cy="4366407"/>
            <a:chOff x="-1120" y="779661"/>
            <a:chExt cx="1785379" cy="4366407"/>
          </a:xfrm>
        </p:grpSpPr>
        <p:sp>
          <p:nvSpPr>
            <p:cNvPr id="760" name="Shape 760"/>
            <p:cNvSpPr/>
            <p:nvPr/>
          </p:nvSpPr>
          <p:spPr>
            <a:xfrm>
              <a:off x="-1120" y="779661"/>
              <a:ext cx="1785379" cy="4366407"/>
            </a:xfrm>
            <a:prstGeom prst="rect">
              <a:avLst/>
            </a:prstGeom>
            <a:solidFill>
              <a:srgbClr val="028BDB"/>
            </a:solidFill>
            <a:ln w="12700">
              <a:miter lim="400000"/>
            </a:ln>
          </p:spPr>
          <p:txBody>
            <a:bodyPr lIns="0" tIns="0" rIns="0" bIns="0" anchor="ctr"/>
            <a:lstStyle/>
            <a:p>
              <a:pPr lvl="0">
                <a:defRPr sz="3200">
                  <a:solidFill>
                    <a:srgbClr val="FFFFFF"/>
                  </a:solidFill>
                </a:defRPr>
              </a:pPr>
              <a:endParaRPr dirty="0"/>
            </a:p>
          </p:txBody>
        </p:sp>
        <p:sp>
          <p:nvSpPr>
            <p:cNvPr id="767" name="Shape 767"/>
            <p:cNvSpPr/>
            <p:nvPr/>
          </p:nvSpPr>
          <p:spPr>
            <a:xfrm>
              <a:off x="244098" y="2924483"/>
              <a:ext cx="1294943" cy="13706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eaLnBrk="0" fontAlgn="base" hangingPunct="0">
                <a:lnSpc>
                  <a:spcPct val="130000"/>
                </a:lnSpc>
              </a:pPr>
              <a:r>
                <a:rPr lang="en-CA" sz="1600" dirty="0">
                  <a:solidFill>
                    <a:schemeClr val="bg2">
                      <a:lumMod val="10000"/>
                    </a:schemeClr>
                  </a:solidFill>
                  <a:latin typeface="Arial"/>
                  <a:cs typeface="Arial"/>
                </a:rPr>
                <a:t>School, Family, and Community Support</a:t>
              </a:r>
              <a:endParaRPr lang="en-US" sz="1600" dirty="0">
                <a:solidFill>
                  <a:schemeClr val="bg2">
                    <a:lumMod val="10000"/>
                  </a:schemeClr>
                </a:solidFill>
                <a:latin typeface="Arial"/>
                <a:cs typeface="Arial"/>
              </a:endParaRPr>
            </a:p>
          </p:txBody>
        </p:sp>
        <p:sp>
          <p:nvSpPr>
            <p:cNvPr id="33" name="Shape 768"/>
            <p:cNvSpPr/>
            <p:nvPr/>
          </p:nvSpPr>
          <p:spPr>
            <a:xfrm>
              <a:off x="680087" y="2508173"/>
              <a:ext cx="422964" cy="24441"/>
            </a:xfrm>
            <a:prstGeom prst="rect">
              <a:avLst/>
            </a:prstGeom>
            <a:solidFill>
              <a:srgbClr val="FFFFFF"/>
            </a:solidFill>
            <a:ln w="12700" cap="flat" cmpd="sng">
              <a:noFill/>
              <a:miter lim="400000"/>
            </a:ln>
            <a:effectLst/>
          </p:spPr>
          <p:txBody>
            <a:bodyPr wrap="square" lIns="0" tIns="0" rIns="0" bIns="0" numCol="1" anchor="ctr">
              <a:noAutofit/>
            </a:bodyPr>
            <a:lstStyle/>
            <a:p>
              <a:pPr lvl="0" algn="ctr">
                <a:defRPr sz="3200">
                  <a:solidFill>
                    <a:srgbClr val="FFFFFF"/>
                  </a:solidFill>
                </a:defRPr>
              </a:pPr>
              <a:endParaRPr sz="2400" dirty="0">
                <a:solidFill>
                  <a:schemeClr val="bg1"/>
                </a:solidFill>
                <a:latin typeface="Raleway"/>
                <a:cs typeface="Raleway"/>
              </a:endParaRPr>
            </a:p>
          </p:txBody>
        </p:sp>
        <p:pic>
          <p:nvPicPr>
            <p:cNvPr id="4" name="Picture 3" descr="house.emf" title="heart and home"/>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6879" y="1672340"/>
              <a:ext cx="449380" cy="415250"/>
            </a:xfrm>
            <a:prstGeom prst="rect">
              <a:avLst/>
            </a:prstGeom>
          </p:spPr>
        </p:pic>
      </p:grpSp>
    </p:spTree>
    <p:extLst>
      <p:ext uri="{BB962C8B-B14F-4D97-AF65-F5344CB8AC3E}">
        <p14:creationId xmlns:p14="http://schemas.microsoft.com/office/powerpoint/2010/main" val="3939282528"/>
      </p:ext>
    </p:extLst>
  </p:cSld>
  <p:clrMapOvr>
    <a:masterClrMapping/>
  </p:clrMapOvr>
  <p:transition spd="slow">
    <p:push/>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solidFill>
                  <a:srgbClr val="014174"/>
                </a:solidFill>
              </a:rPr>
              <a:t>Key Change: Living </a:t>
            </a:r>
            <a:r>
              <a:rPr lang="en-CA" sz="2400" dirty="0" smtClean="0">
                <a:solidFill>
                  <a:srgbClr val="014174"/>
                </a:solidFill>
              </a:rPr>
              <a:t>Skills</a:t>
            </a:r>
            <a:endParaRPr lang="en-US" sz="2400" dirty="0">
              <a:solidFill>
                <a:srgbClr val="014174"/>
              </a:solidFill>
            </a:endParaRPr>
          </a:p>
        </p:txBody>
      </p:sp>
      <p:sp>
        <p:nvSpPr>
          <p:cNvPr id="3" name="Slide Number Placeholder 2"/>
          <p:cNvSpPr>
            <a:spLocks noGrp="1"/>
          </p:cNvSpPr>
          <p:nvPr>
            <p:ph type="sldNum" sz="quarter" idx="4"/>
          </p:nvPr>
        </p:nvSpPr>
        <p:spPr>
          <a:xfrm>
            <a:off x="5619297" y="4723820"/>
            <a:ext cx="3067504" cy="277300"/>
          </a:xfrm>
        </p:spPr>
        <p:txBody>
          <a:bodyPr/>
          <a:lstStyle/>
          <a:p>
            <a:fld id="{D60D1EDE-7116-2443-9BDD-368CE5B37660}" type="slidenum">
              <a:rPr lang="en-US" smtClean="0"/>
              <a:t>7</a:t>
            </a:fld>
            <a:endParaRPr lang="en-US" dirty="0"/>
          </a:p>
        </p:txBody>
      </p:sp>
      <p:sp>
        <p:nvSpPr>
          <p:cNvPr id="6" name="Rectangle 5"/>
          <p:cNvSpPr/>
          <p:nvPr/>
        </p:nvSpPr>
        <p:spPr>
          <a:xfrm>
            <a:off x="-88209" y="1294644"/>
            <a:ext cx="878186"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smtClean="0">
                <a:solidFill>
                  <a:srgbClr val="014174"/>
                </a:solidFill>
                <a:latin typeface="MS Gothic" panose="020B0609070205080204" pitchFamily="49" charset="-128"/>
                <a:ea typeface="MS Gothic" panose="020B0609070205080204" pitchFamily="49" charset="-128"/>
                <a:cs typeface="Arial" panose="020B0604020202020204" pitchFamily="34" charset="0"/>
              </a:rPr>
              <a:t>“</a:t>
            </a:r>
            <a:endParaRPr lang="en-US" sz="6000" dirty="0">
              <a:solidFill>
                <a:srgbClr val="014174"/>
              </a:solidFill>
              <a:latin typeface="MS Gothic" panose="020B0609070205080204" pitchFamily="49" charset="-128"/>
              <a:ea typeface="MS Gothic" panose="020B0609070205080204" pitchFamily="49" charset="-128"/>
              <a:cs typeface="Arial" panose="020B0604020202020204" pitchFamily="34" charset="0"/>
            </a:endParaRPr>
          </a:p>
        </p:txBody>
      </p:sp>
      <p:sp>
        <p:nvSpPr>
          <p:cNvPr id="9" name="Rectangle 8"/>
          <p:cNvSpPr/>
          <p:nvPr/>
        </p:nvSpPr>
        <p:spPr>
          <a:xfrm rot="10800000">
            <a:off x="7244166" y="2355432"/>
            <a:ext cx="878186"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smtClean="0">
                <a:solidFill>
                  <a:srgbClr val="045174"/>
                </a:solidFill>
                <a:latin typeface="MS Gothic" panose="020B0609070205080204" pitchFamily="49" charset="-128"/>
                <a:ea typeface="MS Gothic" panose="020B0609070205080204" pitchFamily="49" charset="-128"/>
                <a:cs typeface="Arial" panose="020B0604020202020204" pitchFamily="34" charset="0"/>
              </a:rPr>
              <a:t>“</a:t>
            </a:r>
            <a:endParaRPr lang="en-US" sz="6000" dirty="0">
              <a:solidFill>
                <a:srgbClr val="045174"/>
              </a:solidFill>
              <a:latin typeface="MS Gothic" panose="020B0609070205080204" pitchFamily="49" charset="-128"/>
              <a:ea typeface="MS Gothic" panose="020B0609070205080204" pitchFamily="49" charset="-128"/>
              <a:cs typeface="Arial" panose="020B0604020202020204" pitchFamily="34" charset="0"/>
            </a:endParaRPr>
          </a:p>
        </p:txBody>
      </p:sp>
      <p:sp>
        <p:nvSpPr>
          <p:cNvPr id="10" name="Content Placeholder 2"/>
          <p:cNvSpPr txBox="1">
            <a:spLocks/>
          </p:cNvSpPr>
          <p:nvPr/>
        </p:nvSpPr>
        <p:spPr>
          <a:xfrm>
            <a:off x="1263249" y="1224480"/>
            <a:ext cx="7126463" cy="2511546"/>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endParaRPr lang="en-US" sz="1600" dirty="0" smtClean="0">
              <a:solidFill>
                <a:schemeClr val="tx1">
                  <a:lumMod val="65000"/>
                  <a:lumOff val="35000"/>
                </a:schemeClr>
              </a:solidFill>
            </a:endParaRPr>
          </a:p>
          <a:p>
            <a:pPr>
              <a:lnSpc>
                <a:spcPct val="130000"/>
              </a:lnSpc>
            </a:pPr>
            <a:endParaRPr lang="en-US" sz="1600" dirty="0" smtClean="0">
              <a:solidFill>
                <a:schemeClr val="tx1">
                  <a:lumMod val="65000"/>
                  <a:lumOff val="35000"/>
                </a:schemeClr>
              </a:solidFill>
            </a:endParaRPr>
          </a:p>
          <a:p>
            <a:pPr marL="0" indent="0">
              <a:lnSpc>
                <a:spcPct val="130000"/>
              </a:lnSpc>
              <a:buFont typeface="Arial"/>
              <a:buNone/>
            </a:pPr>
            <a:r>
              <a:rPr lang="en-CA" sz="1600" dirty="0" smtClean="0">
                <a:solidFill>
                  <a:schemeClr val="tx1">
                    <a:lumMod val="65000"/>
                    <a:lumOff val="35000"/>
                  </a:schemeClr>
                </a:solidFill>
              </a:rPr>
              <a:t>The 21st century is quite different than the 20th in the capabilities people need for work, citizenship, and self-actualization. Twenty-first century skills are different than 20th century skills primarily due to the emergence of very sophisticated information and communications technologies.</a:t>
            </a:r>
          </a:p>
        </p:txBody>
      </p:sp>
      <p:sp>
        <p:nvSpPr>
          <p:cNvPr id="11" name="TextBox 10"/>
          <p:cNvSpPr txBox="1"/>
          <p:nvPr/>
        </p:nvSpPr>
        <p:spPr>
          <a:xfrm>
            <a:off x="1254973" y="3507274"/>
            <a:ext cx="5201815" cy="276999"/>
          </a:xfrm>
          <a:prstGeom prst="rect">
            <a:avLst/>
          </a:prstGeom>
          <a:noFill/>
        </p:spPr>
        <p:txBody>
          <a:bodyPr wrap="none" rtlCol="0">
            <a:spAutoFit/>
          </a:bodyPr>
          <a:lstStyle/>
          <a:p>
            <a:r>
              <a:rPr lang="en-CA" sz="1200" dirty="0">
                <a:solidFill>
                  <a:schemeClr val="tx1">
                    <a:lumMod val="50000"/>
                    <a:lumOff val="50000"/>
                  </a:schemeClr>
                </a:solidFill>
                <a:latin typeface="Arial"/>
                <a:cs typeface="Arial"/>
              </a:rPr>
              <a:t>(Chris Dede, </a:t>
            </a:r>
            <a:r>
              <a:rPr lang="en-CA" sz="1200" dirty="0" smtClean="0">
                <a:solidFill>
                  <a:schemeClr val="tx1">
                    <a:lumMod val="50000"/>
                    <a:lumOff val="50000"/>
                  </a:schemeClr>
                </a:solidFill>
                <a:latin typeface="Arial"/>
                <a:cs typeface="Arial"/>
              </a:rPr>
              <a:t>“Comparing </a:t>
            </a:r>
            <a:r>
              <a:rPr lang="en-CA" sz="1200" dirty="0">
                <a:solidFill>
                  <a:schemeClr val="tx1">
                    <a:lumMod val="50000"/>
                    <a:lumOff val="50000"/>
                  </a:schemeClr>
                </a:solidFill>
                <a:latin typeface="Arial"/>
                <a:cs typeface="Arial"/>
              </a:rPr>
              <a:t>Frameworks for </a:t>
            </a:r>
            <a:r>
              <a:rPr lang="en-CA" sz="1200" dirty="0" smtClean="0">
                <a:solidFill>
                  <a:schemeClr val="tx1">
                    <a:lumMod val="50000"/>
                    <a:lumOff val="50000"/>
                  </a:schemeClr>
                </a:solidFill>
                <a:latin typeface="Arial"/>
                <a:cs typeface="Arial"/>
              </a:rPr>
              <a:t>21st </a:t>
            </a:r>
            <a:r>
              <a:rPr lang="en-CA" sz="1200" dirty="0">
                <a:solidFill>
                  <a:schemeClr val="tx1">
                    <a:lumMod val="50000"/>
                    <a:lumOff val="50000"/>
                  </a:schemeClr>
                </a:solidFill>
                <a:latin typeface="Arial"/>
                <a:cs typeface="Arial"/>
              </a:rPr>
              <a:t>Century </a:t>
            </a:r>
            <a:r>
              <a:rPr lang="en-CA" sz="1200" dirty="0" smtClean="0">
                <a:solidFill>
                  <a:schemeClr val="tx1">
                    <a:lumMod val="50000"/>
                    <a:lumOff val="50000"/>
                  </a:schemeClr>
                </a:solidFill>
                <a:latin typeface="Arial"/>
                <a:cs typeface="Arial"/>
              </a:rPr>
              <a:t>Skills,” July </a:t>
            </a:r>
            <a:r>
              <a:rPr lang="en-CA" sz="1200" dirty="0">
                <a:solidFill>
                  <a:schemeClr val="tx1">
                    <a:lumMod val="50000"/>
                    <a:lumOff val="50000"/>
                  </a:schemeClr>
                </a:solidFill>
                <a:latin typeface="Arial"/>
                <a:cs typeface="Arial"/>
              </a:rPr>
              <a:t>2009</a:t>
            </a:r>
            <a:r>
              <a:rPr lang="en-CA" sz="1200" dirty="0" smtClean="0">
                <a:solidFill>
                  <a:schemeClr val="tx1">
                    <a:lumMod val="50000"/>
                    <a:lumOff val="50000"/>
                  </a:schemeClr>
                </a:solidFill>
                <a:latin typeface="Arial"/>
                <a:cs typeface="Arial"/>
              </a:rPr>
              <a:t>)</a:t>
            </a:r>
            <a:endParaRPr lang="en-CA" sz="12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01778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solidFill>
                  <a:srgbClr val="014174"/>
                </a:solidFill>
              </a:rPr>
              <a:t>Key Change: Living </a:t>
            </a:r>
            <a:r>
              <a:rPr lang="en-CA" sz="2400" dirty="0" smtClean="0">
                <a:solidFill>
                  <a:srgbClr val="014174"/>
                </a:solidFill>
              </a:rPr>
              <a:t>Skills</a:t>
            </a:r>
            <a:endParaRPr lang="en-US" sz="2400" dirty="0">
              <a:solidFill>
                <a:srgbClr val="014174"/>
              </a:solidFill>
            </a:endParaRPr>
          </a:p>
        </p:txBody>
      </p:sp>
      <p:sp>
        <p:nvSpPr>
          <p:cNvPr id="3" name="Slide Number Placeholder 2"/>
          <p:cNvSpPr>
            <a:spLocks noGrp="1"/>
          </p:cNvSpPr>
          <p:nvPr>
            <p:ph type="sldNum" sz="quarter" idx="4"/>
          </p:nvPr>
        </p:nvSpPr>
        <p:spPr>
          <a:xfrm>
            <a:off x="5619297" y="4723820"/>
            <a:ext cx="3067504" cy="277300"/>
          </a:xfrm>
        </p:spPr>
        <p:txBody>
          <a:bodyPr/>
          <a:lstStyle/>
          <a:p>
            <a:fld id="{D60D1EDE-7116-2443-9BDD-368CE5B37660}" type="slidenum">
              <a:rPr lang="en-US" smtClean="0"/>
              <a:t>8</a:t>
            </a:fld>
            <a:endParaRPr lang="en-US" dirty="0"/>
          </a:p>
        </p:txBody>
      </p:sp>
      <p:grpSp>
        <p:nvGrpSpPr>
          <p:cNvPr id="10" name="Group 9"/>
          <p:cNvGrpSpPr/>
          <p:nvPr/>
        </p:nvGrpSpPr>
        <p:grpSpPr>
          <a:xfrm>
            <a:off x="5212093" y="651438"/>
            <a:ext cx="4350686" cy="4189583"/>
            <a:chOff x="3097704" y="1847729"/>
            <a:chExt cx="3005440" cy="2894152"/>
          </a:xfrm>
          <a:noFill/>
        </p:grpSpPr>
        <p:sp>
          <p:nvSpPr>
            <p:cNvPr id="14" name="Freeform 15"/>
            <p:cNvSpPr>
              <a:spLocks/>
            </p:cNvSpPr>
            <p:nvPr/>
          </p:nvSpPr>
          <p:spPr bwMode="auto">
            <a:xfrm>
              <a:off x="5715794" y="2531941"/>
              <a:ext cx="58738" cy="44450"/>
            </a:xfrm>
            <a:custGeom>
              <a:avLst/>
              <a:gdLst>
                <a:gd name="T0" fmla="*/ 32 w 32"/>
                <a:gd name="T1" fmla="*/ 2 h 24"/>
                <a:gd name="T2" fmla="*/ 20 w 32"/>
                <a:gd name="T3" fmla="*/ 19 h 24"/>
                <a:gd name="T4" fmla="*/ 0 w 32"/>
                <a:gd name="T5" fmla="*/ 22 h 24"/>
                <a:gd name="T6" fmla="*/ 11 w 32"/>
                <a:gd name="T7" fmla="*/ 5 h 24"/>
                <a:gd name="T8" fmla="*/ 32 w 32"/>
                <a:gd name="T9" fmla="*/ 2 h 24"/>
              </a:gdLst>
              <a:ahLst/>
              <a:cxnLst>
                <a:cxn ang="0">
                  <a:pos x="T0" y="T1"/>
                </a:cxn>
                <a:cxn ang="0">
                  <a:pos x="T2" y="T3"/>
                </a:cxn>
                <a:cxn ang="0">
                  <a:pos x="T4" y="T5"/>
                </a:cxn>
                <a:cxn ang="0">
                  <a:pos x="T6" y="T7"/>
                </a:cxn>
                <a:cxn ang="0">
                  <a:pos x="T8" y="T9"/>
                </a:cxn>
              </a:cxnLst>
              <a:rect l="0" t="0" r="r" b="b"/>
              <a:pathLst>
                <a:path w="32" h="24">
                  <a:moveTo>
                    <a:pt x="32" y="2"/>
                  </a:moveTo>
                  <a:cubicBezTo>
                    <a:pt x="32" y="2"/>
                    <a:pt x="29" y="13"/>
                    <a:pt x="20" y="19"/>
                  </a:cubicBezTo>
                  <a:cubicBezTo>
                    <a:pt x="12" y="24"/>
                    <a:pt x="0" y="22"/>
                    <a:pt x="0" y="22"/>
                  </a:cubicBezTo>
                  <a:cubicBezTo>
                    <a:pt x="0" y="22"/>
                    <a:pt x="2" y="11"/>
                    <a:pt x="11" y="5"/>
                  </a:cubicBezTo>
                  <a:cubicBezTo>
                    <a:pt x="20" y="0"/>
                    <a:pt x="32" y="2"/>
                    <a:pt x="32" y="2"/>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p:cNvSpPr>
            <p:nvPr/>
          </p:nvSpPr>
          <p:spPr bwMode="auto">
            <a:xfrm>
              <a:off x="5696744" y="2516066"/>
              <a:ext cx="25400" cy="47625"/>
            </a:xfrm>
            <a:custGeom>
              <a:avLst/>
              <a:gdLst>
                <a:gd name="T0" fmla="*/ 5 w 14"/>
                <a:gd name="T1" fmla="*/ 0 h 26"/>
                <a:gd name="T2" fmla="*/ 13 w 14"/>
                <a:gd name="T3" fmla="*/ 12 h 26"/>
                <a:gd name="T4" fmla="*/ 9 w 14"/>
                <a:gd name="T5" fmla="*/ 26 h 26"/>
                <a:gd name="T6" fmla="*/ 1 w 14"/>
                <a:gd name="T7" fmla="*/ 14 h 26"/>
                <a:gd name="T8" fmla="*/ 5 w 14"/>
                <a:gd name="T9" fmla="*/ 0 h 26"/>
              </a:gdLst>
              <a:ahLst/>
              <a:cxnLst>
                <a:cxn ang="0">
                  <a:pos x="T0" y="T1"/>
                </a:cxn>
                <a:cxn ang="0">
                  <a:pos x="T2" y="T3"/>
                </a:cxn>
                <a:cxn ang="0">
                  <a:pos x="T4" y="T5"/>
                </a:cxn>
                <a:cxn ang="0">
                  <a:pos x="T6" y="T7"/>
                </a:cxn>
                <a:cxn ang="0">
                  <a:pos x="T8" y="T9"/>
                </a:cxn>
              </a:cxnLst>
              <a:rect l="0" t="0" r="r" b="b"/>
              <a:pathLst>
                <a:path w="14" h="26">
                  <a:moveTo>
                    <a:pt x="5" y="0"/>
                  </a:moveTo>
                  <a:cubicBezTo>
                    <a:pt x="5" y="0"/>
                    <a:pt x="12" y="5"/>
                    <a:pt x="13" y="12"/>
                  </a:cubicBezTo>
                  <a:cubicBezTo>
                    <a:pt x="14" y="19"/>
                    <a:pt x="9" y="26"/>
                    <a:pt x="9" y="26"/>
                  </a:cubicBezTo>
                  <a:cubicBezTo>
                    <a:pt x="9" y="26"/>
                    <a:pt x="2" y="21"/>
                    <a:pt x="1" y="14"/>
                  </a:cubicBezTo>
                  <a:cubicBezTo>
                    <a:pt x="0" y="6"/>
                    <a:pt x="5" y="0"/>
                    <a:pt x="5"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p:cNvSpPr>
              <a:spLocks/>
            </p:cNvSpPr>
            <p:nvPr/>
          </p:nvSpPr>
          <p:spPr bwMode="auto">
            <a:xfrm>
              <a:off x="5661819" y="2550991"/>
              <a:ext cx="42863" cy="26988"/>
            </a:xfrm>
            <a:custGeom>
              <a:avLst/>
              <a:gdLst>
                <a:gd name="T0" fmla="*/ 0 w 23"/>
                <a:gd name="T1" fmla="*/ 3 h 15"/>
                <a:gd name="T2" fmla="*/ 14 w 23"/>
                <a:gd name="T3" fmla="*/ 3 h 15"/>
                <a:gd name="T4" fmla="*/ 23 w 23"/>
                <a:gd name="T5" fmla="*/ 13 h 15"/>
                <a:gd name="T6" fmla="*/ 9 w 23"/>
                <a:gd name="T7" fmla="*/ 13 h 15"/>
                <a:gd name="T8" fmla="*/ 0 w 23"/>
                <a:gd name="T9" fmla="*/ 3 h 15"/>
              </a:gdLst>
              <a:ahLst/>
              <a:cxnLst>
                <a:cxn ang="0">
                  <a:pos x="T0" y="T1"/>
                </a:cxn>
                <a:cxn ang="0">
                  <a:pos x="T2" y="T3"/>
                </a:cxn>
                <a:cxn ang="0">
                  <a:pos x="T4" y="T5"/>
                </a:cxn>
                <a:cxn ang="0">
                  <a:pos x="T6" y="T7"/>
                </a:cxn>
                <a:cxn ang="0">
                  <a:pos x="T8" y="T9"/>
                </a:cxn>
              </a:cxnLst>
              <a:rect l="0" t="0" r="r" b="b"/>
              <a:pathLst>
                <a:path w="23" h="15">
                  <a:moveTo>
                    <a:pt x="0" y="3"/>
                  </a:moveTo>
                  <a:cubicBezTo>
                    <a:pt x="0" y="3"/>
                    <a:pt x="8" y="0"/>
                    <a:pt x="14" y="3"/>
                  </a:cubicBezTo>
                  <a:cubicBezTo>
                    <a:pt x="21" y="5"/>
                    <a:pt x="23" y="13"/>
                    <a:pt x="23" y="13"/>
                  </a:cubicBezTo>
                  <a:cubicBezTo>
                    <a:pt x="23" y="13"/>
                    <a:pt x="16" y="15"/>
                    <a:pt x="9" y="13"/>
                  </a:cubicBezTo>
                  <a:cubicBezTo>
                    <a:pt x="3" y="10"/>
                    <a:pt x="0" y="3"/>
                    <a:pt x="0" y="3"/>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52"/>
            <p:cNvSpPr>
              <a:spLocks/>
            </p:cNvSpPr>
            <p:nvPr/>
          </p:nvSpPr>
          <p:spPr bwMode="auto">
            <a:xfrm>
              <a:off x="5501482" y="2466854"/>
              <a:ext cx="53975" cy="38100"/>
            </a:xfrm>
            <a:custGeom>
              <a:avLst/>
              <a:gdLst>
                <a:gd name="T0" fmla="*/ 29 w 29"/>
                <a:gd name="T1" fmla="*/ 16 h 20"/>
                <a:gd name="T2" fmla="*/ 11 w 29"/>
                <a:gd name="T3" fmla="*/ 16 h 20"/>
                <a:gd name="T4" fmla="*/ 0 w 29"/>
                <a:gd name="T5" fmla="*/ 3 h 20"/>
                <a:gd name="T6" fmla="*/ 17 w 29"/>
                <a:gd name="T7" fmla="*/ 3 h 20"/>
                <a:gd name="T8" fmla="*/ 29 w 29"/>
                <a:gd name="T9" fmla="*/ 16 h 20"/>
              </a:gdLst>
              <a:ahLst/>
              <a:cxnLst>
                <a:cxn ang="0">
                  <a:pos x="T0" y="T1"/>
                </a:cxn>
                <a:cxn ang="0">
                  <a:pos x="T2" y="T3"/>
                </a:cxn>
                <a:cxn ang="0">
                  <a:pos x="T4" y="T5"/>
                </a:cxn>
                <a:cxn ang="0">
                  <a:pos x="T6" y="T7"/>
                </a:cxn>
                <a:cxn ang="0">
                  <a:pos x="T8" y="T9"/>
                </a:cxn>
              </a:cxnLst>
              <a:rect l="0" t="0" r="r" b="b"/>
              <a:pathLst>
                <a:path w="29" h="20">
                  <a:moveTo>
                    <a:pt x="29" y="16"/>
                  </a:moveTo>
                  <a:cubicBezTo>
                    <a:pt x="29" y="16"/>
                    <a:pt x="19" y="20"/>
                    <a:pt x="11" y="16"/>
                  </a:cubicBezTo>
                  <a:cubicBezTo>
                    <a:pt x="3" y="12"/>
                    <a:pt x="0" y="3"/>
                    <a:pt x="0" y="3"/>
                  </a:cubicBezTo>
                  <a:cubicBezTo>
                    <a:pt x="0" y="3"/>
                    <a:pt x="9" y="0"/>
                    <a:pt x="17" y="3"/>
                  </a:cubicBezTo>
                  <a:cubicBezTo>
                    <a:pt x="25" y="7"/>
                    <a:pt x="29" y="16"/>
                    <a:pt x="29" y="16"/>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8" name="Freeform 53"/>
            <p:cNvSpPr>
              <a:spLocks/>
            </p:cNvSpPr>
            <p:nvPr/>
          </p:nvSpPr>
          <p:spPr bwMode="auto">
            <a:xfrm>
              <a:off x="5476082" y="2471616"/>
              <a:ext cx="25400" cy="41275"/>
            </a:xfrm>
            <a:custGeom>
              <a:avLst/>
              <a:gdLst>
                <a:gd name="T0" fmla="*/ 9 w 14"/>
                <a:gd name="T1" fmla="*/ 23 h 23"/>
                <a:gd name="T2" fmla="*/ 2 w 14"/>
                <a:gd name="T3" fmla="*/ 12 h 23"/>
                <a:gd name="T4" fmla="*/ 5 w 14"/>
                <a:gd name="T5" fmla="*/ 0 h 23"/>
                <a:gd name="T6" fmla="*/ 13 w 14"/>
                <a:gd name="T7" fmla="*/ 10 h 23"/>
                <a:gd name="T8" fmla="*/ 9 w 14"/>
                <a:gd name="T9" fmla="*/ 23 h 23"/>
              </a:gdLst>
              <a:ahLst/>
              <a:cxnLst>
                <a:cxn ang="0">
                  <a:pos x="T0" y="T1"/>
                </a:cxn>
                <a:cxn ang="0">
                  <a:pos x="T2" y="T3"/>
                </a:cxn>
                <a:cxn ang="0">
                  <a:pos x="T4" y="T5"/>
                </a:cxn>
                <a:cxn ang="0">
                  <a:pos x="T6" y="T7"/>
                </a:cxn>
                <a:cxn ang="0">
                  <a:pos x="T8" y="T9"/>
                </a:cxn>
              </a:cxnLst>
              <a:rect l="0" t="0" r="r" b="b"/>
              <a:pathLst>
                <a:path w="14" h="23">
                  <a:moveTo>
                    <a:pt x="9" y="23"/>
                  </a:moveTo>
                  <a:cubicBezTo>
                    <a:pt x="9" y="23"/>
                    <a:pt x="3" y="19"/>
                    <a:pt x="2" y="12"/>
                  </a:cubicBezTo>
                  <a:cubicBezTo>
                    <a:pt x="0" y="6"/>
                    <a:pt x="5" y="0"/>
                    <a:pt x="5" y="0"/>
                  </a:cubicBezTo>
                  <a:cubicBezTo>
                    <a:pt x="5" y="0"/>
                    <a:pt x="11" y="4"/>
                    <a:pt x="13" y="10"/>
                  </a:cubicBezTo>
                  <a:cubicBezTo>
                    <a:pt x="14" y="17"/>
                    <a:pt x="9" y="23"/>
                    <a:pt x="9" y="23"/>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9" name="Freeform 54"/>
            <p:cNvSpPr>
              <a:spLocks/>
            </p:cNvSpPr>
            <p:nvPr/>
          </p:nvSpPr>
          <p:spPr bwMode="auto">
            <a:xfrm>
              <a:off x="5493544" y="2423991"/>
              <a:ext cx="50800" cy="39688"/>
            </a:xfrm>
            <a:custGeom>
              <a:avLst/>
              <a:gdLst>
                <a:gd name="T0" fmla="*/ 28 w 28"/>
                <a:gd name="T1" fmla="*/ 2 h 21"/>
                <a:gd name="T2" fmla="*/ 18 w 28"/>
                <a:gd name="T3" fmla="*/ 17 h 21"/>
                <a:gd name="T4" fmla="*/ 0 w 28"/>
                <a:gd name="T5" fmla="*/ 19 h 21"/>
                <a:gd name="T6" fmla="*/ 10 w 28"/>
                <a:gd name="T7" fmla="*/ 5 h 21"/>
                <a:gd name="T8" fmla="*/ 28 w 28"/>
                <a:gd name="T9" fmla="*/ 2 h 21"/>
              </a:gdLst>
              <a:ahLst/>
              <a:cxnLst>
                <a:cxn ang="0">
                  <a:pos x="T0" y="T1"/>
                </a:cxn>
                <a:cxn ang="0">
                  <a:pos x="T2" y="T3"/>
                </a:cxn>
                <a:cxn ang="0">
                  <a:pos x="T4" y="T5"/>
                </a:cxn>
                <a:cxn ang="0">
                  <a:pos x="T6" y="T7"/>
                </a:cxn>
                <a:cxn ang="0">
                  <a:pos x="T8" y="T9"/>
                </a:cxn>
              </a:cxnLst>
              <a:rect l="0" t="0" r="r" b="b"/>
              <a:pathLst>
                <a:path w="28" h="21">
                  <a:moveTo>
                    <a:pt x="28" y="2"/>
                  </a:moveTo>
                  <a:cubicBezTo>
                    <a:pt x="28" y="2"/>
                    <a:pt x="26" y="12"/>
                    <a:pt x="18" y="17"/>
                  </a:cubicBezTo>
                  <a:cubicBezTo>
                    <a:pt x="10" y="21"/>
                    <a:pt x="0" y="19"/>
                    <a:pt x="0" y="19"/>
                  </a:cubicBezTo>
                  <a:cubicBezTo>
                    <a:pt x="0" y="19"/>
                    <a:pt x="2" y="9"/>
                    <a:pt x="10" y="5"/>
                  </a:cubicBezTo>
                  <a:cubicBezTo>
                    <a:pt x="18" y="0"/>
                    <a:pt x="28" y="2"/>
                    <a:pt x="28" y="2"/>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5"/>
            <p:cNvSpPr>
              <a:spLocks/>
            </p:cNvSpPr>
            <p:nvPr/>
          </p:nvSpPr>
          <p:spPr bwMode="auto">
            <a:xfrm>
              <a:off x="5471319" y="2423991"/>
              <a:ext cx="17463" cy="39688"/>
            </a:xfrm>
            <a:custGeom>
              <a:avLst/>
              <a:gdLst>
                <a:gd name="T0" fmla="*/ 5 w 10"/>
                <a:gd name="T1" fmla="*/ 0 h 21"/>
                <a:gd name="T2" fmla="*/ 9 w 10"/>
                <a:gd name="T3" fmla="*/ 10 h 21"/>
                <a:gd name="T4" fmla="*/ 4 w 10"/>
                <a:gd name="T5" fmla="*/ 21 h 21"/>
                <a:gd name="T6" fmla="*/ 0 w 10"/>
                <a:gd name="T7" fmla="*/ 10 h 21"/>
                <a:gd name="T8" fmla="*/ 5 w 10"/>
                <a:gd name="T9" fmla="*/ 0 h 21"/>
              </a:gdLst>
              <a:ahLst/>
              <a:cxnLst>
                <a:cxn ang="0">
                  <a:pos x="T0" y="T1"/>
                </a:cxn>
                <a:cxn ang="0">
                  <a:pos x="T2" y="T3"/>
                </a:cxn>
                <a:cxn ang="0">
                  <a:pos x="T4" y="T5"/>
                </a:cxn>
                <a:cxn ang="0">
                  <a:pos x="T6" y="T7"/>
                </a:cxn>
                <a:cxn ang="0">
                  <a:pos x="T8" y="T9"/>
                </a:cxn>
              </a:cxnLst>
              <a:rect l="0" t="0" r="r" b="b"/>
              <a:pathLst>
                <a:path w="10" h="21">
                  <a:moveTo>
                    <a:pt x="5" y="0"/>
                  </a:moveTo>
                  <a:cubicBezTo>
                    <a:pt x="5" y="0"/>
                    <a:pt x="10" y="5"/>
                    <a:pt x="9" y="10"/>
                  </a:cubicBezTo>
                  <a:cubicBezTo>
                    <a:pt x="9" y="16"/>
                    <a:pt x="4" y="21"/>
                    <a:pt x="4" y="21"/>
                  </a:cubicBezTo>
                  <a:cubicBezTo>
                    <a:pt x="4" y="21"/>
                    <a:pt x="0" y="16"/>
                    <a:pt x="0" y="10"/>
                  </a:cubicBezTo>
                  <a:cubicBezTo>
                    <a:pt x="0" y="5"/>
                    <a:pt x="5" y="0"/>
                    <a:pt x="5" y="0"/>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6"/>
            <p:cNvSpPr>
              <a:spLocks/>
            </p:cNvSpPr>
            <p:nvPr/>
          </p:nvSpPr>
          <p:spPr bwMode="auto">
            <a:xfrm>
              <a:off x="5377657" y="2408116"/>
              <a:ext cx="28575" cy="20638"/>
            </a:xfrm>
            <a:custGeom>
              <a:avLst/>
              <a:gdLst>
                <a:gd name="T0" fmla="*/ 15 w 15"/>
                <a:gd name="T1" fmla="*/ 10 h 11"/>
                <a:gd name="T2" fmla="*/ 5 w 15"/>
                <a:gd name="T3" fmla="*/ 9 h 11"/>
                <a:gd name="T4" fmla="*/ 0 w 15"/>
                <a:gd name="T5" fmla="*/ 1 h 11"/>
                <a:gd name="T6" fmla="*/ 10 w 15"/>
                <a:gd name="T7" fmla="*/ 2 h 11"/>
                <a:gd name="T8" fmla="*/ 15 w 15"/>
                <a:gd name="T9" fmla="*/ 10 h 11"/>
              </a:gdLst>
              <a:ahLst/>
              <a:cxnLst>
                <a:cxn ang="0">
                  <a:pos x="T0" y="T1"/>
                </a:cxn>
                <a:cxn ang="0">
                  <a:pos x="T2" y="T3"/>
                </a:cxn>
                <a:cxn ang="0">
                  <a:pos x="T4" y="T5"/>
                </a:cxn>
                <a:cxn ang="0">
                  <a:pos x="T6" y="T7"/>
                </a:cxn>
                <a:cxn ang="0">
                  <a:pos x="T8" y="T9"/>
                </a:cxn>
              </a:cxnLst>
              <a:rect l="0" t="0" r="r" b="b"/>
              <a:pathLst>
                <a:path w="15" h="11">
                  <a:moveTo>
                    <a:pt x="15" y="10"/>
                  </a:moveTo>
                  <a:cubicBezTo>
                    <a:pt x="15" y="10"/>
                    <a:pt x="10" y="11"/>
                    <a:pt x="5" y="9"/>
                  </a:cubicBezTo>
                  <a:cubicBezTo>
                    <a:pt x="1" y="7"/>
                    <a:pt x="0" y="1"/>
                    <a:pt x="0" y="1"/>
                  </a:cubicBezTo>
                  <a:cubicBezTo>
                    <a:pt x="0" y="1"/>
                    <a:pt x="5" y="0"/>
                    <a:pt x="10" y="2"/>
                  </a:cubicBezTo>
                  <a:cubicBezTo>
                    <a:pt x="14" y="5"/>
                    <a:pt x="15" y="10"/>
                    <a:pt x="15" y="10"/>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7"/>
            <p:cNvSpPr>
              <a:spLocks/>
            </p:cNvSpPr>
            <p:nvPr/>
          </p:nvSpPr>
          <p:spPr bwMode="auto">
            <a:xfrm>
              <a:off x="5363369" y="2408116"/>
              <a:ext cx="12700" cy="23813"/>
            </a:xfrm>
            <a:custGeom>
              <a:avLst/>
              <a:gdLst>
                <a:gd name="T0" fmla="*/ 4 w 7"/>
                <a:gd name="T1" fmla="*/ 13 h 13"/>
                <a:gd name="T2" fmla="*/ 1 w 7"/>
                <a:gd name="T3" fmla="*/ 7 h 13"/>
                <a:gd name="T4" fmla="*/ 3 w 7"/>
                <a:gd name="T5" fmla="*/ 0 h 13"/>
                <a:gd name="T6" fmla="*/ 7 w 7"/>
                <a:gd name="T7" fmla="*/ 7 h 13"/>
                <a:gd name="T8" fmla="*/ 4 w 7"/>
                <a:gd name="T9" fmla="*/ 13 h 13"/>
              </a:gdLst>
              <a:ahLst/>
              <a:cxnLst>
                <a:cxn ang="0">
                  <a:pos x="T0" y="T1"/>
                </a:cxn>
                <a:cxn ang="0">
                  <a:pos x="T2" y="T3"/>
                </a:cxn>
                <a:cxn ang="0">
                  <a:pos x="T4" y="T5"/>
                </a:cxn>
                <a:cxn ang="0">
                  <a:pos x="T6" y="T7"/>
                </a:cxn>
                <a:cxn ang="0">
                  <a:pos x="T8" y="T9"/>
                </a:cxn>
              </a:cxnLst>
              <a:rect l="0" t="0" r="r" b="b"/>
              <a:pathLst>
                <a:path w="7" h="13">
                  <a:moveTo>
                    <a:pt x="4" y="13"/>
                  </a:moveTo>
                  <a:cubicBezTo>
                    <a:pt x="4" y="13"/>
                    <a:pt x="1" y="11"/>
                    <a:pt x="1" y="7"/>
                  </a:cubicBezTo>
                  <a:cubicBezTo>
                    <a:pt x="0" y="3"/>
                    <a:pt x="3" y="0"/>
                    <a:pt x="3" y="0"/>
                  </a:cubicBezTo>
                  <a:cubicBezTo>
                    <a:pt x="3" y="0"/>
                    <a:pt x="6" y="3"/>
                    <a:pt x="7" y="7"/>
                  </a:cubicBezTo>
                  <a:cubicBezTo>
                    <a:pt x="7" y="10"/>
                    <a:pt x="4" y="13"/>
                    <a:pt x="4" y="13"/>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8"/>
            <p:cNvSpPr>
              <a:spLocks/>
            </p:cNvSpPr>
            <p:nvPr/>
          </p:nvSpPr>
          <p:spPr bwMode="auto">
            <a:xfrm>
              <a:off x="5374482" y="2385891"/>
              <a:ext cx="30163" cy="20638"/>
            </a:xfrm>
            <a:custGeom>
              <a:avLst/>
              <a:gdLst>
                <a:gd name="T0" fmla="*/ 16 w 16"/>
                <a:gd name="T1" fmla="*/ 1 h 11"/>
                <a:gd name="T2" fmla="*/ 10 w 16"/>
                <a:gd name="T3" fmla="*/ 9 h 11"/>
                <a:gd name="T4" fmla="*/ 0 w 16"/>
                <a:gd name="T5" fmla="*/ 9 h 11"/>
                <a:gd name="T6" fmla="*/ 6 w 16"/>
                <a:gd name="T7" fmla="*/ 2 h 11"/>
                <a:gd name="T8" fmla="*/ 16 w 16"/>
                <a:gd name="T9" fmla="*/ 1 h 11"/>
              </a:gdLst>
              <a:ahLst/>
              <a:cxnLst>
                <a:cxn ang="0">
                  <a:pos x="T0" y="T1"/>
                </a:cxn>
                <a:cxn ang="0">
                  <a:pos x="T2" y="T3"/>
                </a:cxn>
                <a:cxn ang="0">
                  <a:pos x="T4" y="T5"/>
                </a:cxn>
                <a:cxn ang="0">
                  <a:pos x="T6" y="T7"/>
                </a:cxn>
                <a:cxn ang="0">
                  <a:pos x="T8" y="T9"/>
                </a:cxn>
              </a:cxnLst>
              <a:rect l="0" t="0" r="r" b="b"/>
              <a:pathLst>
                <a:path w="16" h="11">
                  <a:moveTo>
                    <a:pt x="16" y="1"/>
                  </a:moveTo>
                  <a:cubicBezTo>
                    <a:pt x="16" y="1"/>
                    <a:pt x="14" y="7"/>
                    <a:pt x="10" y="9"/>
                  </a:cubicBezTo>
                  <a:cubicBezTo>
                    <a:pt x="5" y="11"/>
                    <a:pt x="0" y="9"/>
                    <a:pt x="0" y="9"/>
                  </a:cubicBezTo>
                  <a:cubicBezTo>
                    <a:pt x="0" y="9"/>
                    <a:pt x="1" y="4"/>
                    <a:pt x="6" y="2"/>
                  </a:cubicBezTo>
                  <a:cubicBezTo>
                    <a:pt x="10" y="0"/>
                    <a:pt x="16" y="1"/>
                    <a:pt x="16" y="1"/>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9"/>
            <p:cNvSpPr>
              <a:spLocks/>
            </p:cNvSpPr>
            <p:nvPr/>
          </p:nvSpPr>
          <p:spPr bwMode="auto">
            <a:xfrm>
              <a:off x="5361782" y="2384304"/>
              <a:ext cx="11113" cy="20638"/>
            </a:xfrm>
            <a:custGeom>
              <a:avLst/>
              <a:gdLst>
                <a:gd name="T0" fmla="*/ 4 w 6"/>
                <a:gd name="T1" fmla="*/ 0 h 11"/>
                <a:gd name="T2" fmla="*/ 6 w 6"/>
                <a:gd name="T3" fmla="*/ 5 h 11"/>
                <a:gd name="T4" fmla="*/ 2 w 6"/>
                <a:gd name="T5" fmla="*/ 11 h 11"/>
                <a:gd name="T6" fmla="*/ 0 w 6"/>
                <a:gd name="T7" fmla="*/ 5 h 11"/>
                <a:gd name="T8" fmla="*/ 4 w 6"/>
                <a:gd name="T9" fmla="*/ 0 h 11"/>
              </a:gdLst>
              <a:ahLst/>
              <a:cxnLst>
                <a:cxn ang="0">
                  <a:pos x="T0" y="T1"/>
                </a:cxn>
                <a:cxn ang="0">
                  <a:pos x="T2" y="T3"/>
                </a:cxn>
                <a:cxn ang="0">
                  <a:pos x="T4" y="T5"/>
                </a:cxn>
                <a:cxn ang="0">
                  <a:pos x="T6" y="T7"/>
                </a:cxn>
                <a:cxn ang="0">
                  <a:pos x="T8" y="T9"/>
                </a:cxn>
              </a:cxnLst>
              <a:rect l="0" t="0" r="r" b="b"/>
              <a:pathLst>
                <a:path w="6" h="11">
                  <a:moveTo>
                    <a:pt x="4" y="0"/>
                  </a:moveTo>
                  <a:cubicBezTo>
                    <a:pt x="4" y="0"/>
                    <a:pt x="6" y="2"/>
                    <a:pt x="6" y="5"/>
                  </a:cubicBezTo>
                  <a:cubicBezTo>
                    <a:pt x="5" y="9"/>
                    <a:pt x="2" y="11"/>
                    <a:pt x="2" y="11"/>
                  </a:cubicBezTo>
                  <a:cubicBezTo>
                    <a:pt x="2" y="11"/>
                    <a:pt x="0" y="8"/>
                    <a:pt x="0" y="5"/>
                  </a:cubicBezTo>
                  <a:cubicBezTo>
                    <a:pt x="1" y="2"/>
                    <a:pt x="4" y="0"/>
                    <a:pt x="4" y="0"/>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43"/>
            <p:cNvSpPr>
              <a:spLocks/>
            </p:cNvSpPr>
            <p:nvPr/>
          </p:nvSpPr>
          <p:spPr bwMode="auto">
            <a:xfrm>
              <a:off x="5399882" y="2350966"/>
              <a:ext cx="31750" cy="38100"/>
            </a:xfrm>
            <a:custGeom>
              <a:avLst/>
              <a:gdLst>
                <a:gd name="T0" fmla="*/ 15 w 17"/>
                <a:gd name="T1" fmla="*/ 21 h 21"/>
                <a:gd name="T2" fmla="*/ 3 w 17"/>
                <a:gd name="T3" fmla="*/ 13 h 21"/>
                <a:gd name="T4" fmla="*/ 2 w 17"/>
                <a:gd name="T5" fmla="*/ 0 h 21"/>
                <a:gd name="T6" fmla="*/ 13 w 17"/>
                <a:gd name="T7" fmla="*/ 8 h 21"/>
                <a:gd name="T8" fmla="*/ 15 w 17"/>
                <a:gd name="T9" fmla="*/ 21 h 21"/>
              </a:gdLst>
              <a:ahLst/>
              <a:cxnLst>
                <a:cxn ang="0">
                  <a:pos x="T0" y="T1"/>
                </a:cxn>
                <a:cxn ang="0">
                  <a:pos x="T2" y="T3"/>
                </a:cxn>
                <a:cxn ang="0">
                  <a:pos x="T4" y="T5"/>
                </a:cxn>
                <a:cxn ang="0">
                  <a:pos x="T6" y="T7"/>
                </a:cxn>
                <a:cxn ang="0">
                  <a:pos x="T8" y="T9"/>
                </a:cxn>
              </a:cxnLst>
              <a:rect l="0" t="0" r="r" b="b"/>
              <a:pathLst>
                <a:path w="17" h="21">
                  <a:moveTo>
                    <a:pt x="15" y="21"/>
                  </a:moveTo>
                  <a:cubicBezTo>
                    <a:pt x="15" y="21"/>
                    <a:pt x="7" y="19"/>
                    <a:pt x="3" y="13"/>
                  </a:cubicBezTo>
                  <a:cubicBezTo>
                    <a:pt x="0" y="7"/>
                    <a:pt x="2" y="0"/>
                    <a:pt x="2" y="0"/>
                  </a:cubicBezTo>
                  <a:cubicBezTo>
                    <a:pt x="2" y="0"/>
                    <a:pt x="10" y="2"/>
                    <a:pt x="13" y="8"/>
                  </a:cubicBezTo>
                  <a:cubicBezTo>
                    <a:pt x="17" y="13"/>
                    <a:pt x="15" y="21"/>
                    <a:pt x="15" y="21"/>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4"/>
            <p:cNvSpPr>
              <a:spLocks/>
            </p:cNvSpPr>
            <p:nvPr/>
          </p:nvSpPr>
          <p:spPr bwMode="auto">
            <a:xfrm>
              <a:off x="5407819" y="2323979"/>
              <a:ext cx="60325" cy="31750"/>
            </a:xfrm>
            <a:custGeom>
              <a:avLst/>
              <a:gdLst>
                <a:gd name="T0" fmla="*/ 33 w 33"/>
                <a:gd name="T1" fmla="*/ 7 h 17"/>
                <a:gd name="T2" fmla="*/ 18 w 33"/>
                <a:gd name="T3" fmla="*/ 16 h 17"/>
                <a:gd name="T4" fmla="*/ 0 w 33"/>
                <a:gd name="T5" fmla="*/ 11 h 17"/>
                <a:gd name="T6" fmla="*/ 15 w 33"/>
                <a:gd name="T7" fmla="*/ 2 h 17"/>
                <a:gd name="T8" fmla="*/ 33 w 33"/>
                <a:gd name="T9" fmla="*/ 7 h 17"/>
              </a:gdLst>
              <a:ahLst/>
              <a:cxnLst>
                <a:cxn ang="0">
                  <a:pos x="T0" y="T1"/>
                </a:cxn>
                <a:cxn ang="0">
                  <a:pos x="T2" y="T3"/>
                </a:cxn>
                <a:cxn ang="0">
                  <a:pos x="T4" y="T5"/>
                </a:cxn>
                <a:cxn ang="0">
                  <a:pos x="T6" y="T7"/>
                </a:cxn>
                <a:cxn ang="0">
                  <a:pos x="T8" y="T9"/>
                </a:cxn>
              </a:cxnLst>
              <a:rect l="0" t="0" r="r" b="b"/>
              <a:pathLst>
                <a:path w="33" h="17">
                  <a:moveTo>
                    <a:pt x="33" y="7"/>
                  </a:moveTo>
                  <a:cubicBezTo>
                    <a:pt x="33" y="7"/>
                    <a:pt x="27" y="15"/>
                    <a:pt x="18" y="16"/>
                  </a:cubicBezTo>
                  <a:cubicBezTo>
                    <a:pt x="8" y="17"/>
                    <a:pt x="0" y="11"/>
                    <a:pt x="0" y="11"/>
                  </a:cubicBezTo>
                  <a:cubicBezTo>
                    <a:pt x="0" y="11"/>
                    <a:pt x="6" y="3"/>
                    <a:pt x="15" y="2"/>
                  </a:cubicBezTo>
                  <a:cubicBezTo>
                    <a:pt x="25" y="0"/>
                    <a:pt x="33" y="7"/>
                    <a:pt x="33" y="7"/>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45"/>
            <p:cNvSpPr>
              <a:spLocks/>
            </p:cNvSpPr>
            <p:nvPr/>
          </p:nvSpPr>
          <p:spPr bwMode="auto">
            <a:xfrm>
              <a:off x="5391944" y="2306516"/>
              <a:ext cx="31750" cy="36513"/>
            </a:xfrm>
            <a:custGeom>
              <a:avLst/>
              <a:gdLst>
                <a:gd name="T0" fmla="*/ 15 w 17"/>
                <a:gd name="T1" fmla="*/ 0 h 20"/>
                <a:gd name="T2" fmla="*/ 13 w 17"/>
                <a:gd name="T3" fmla="*/ 13 h 20"/>
                <a:gd name="T4" fmla="*/ 1 w 17"/>
                <a:gd name="T5" fmla="*/ 20 h 20"/>
                <a:gd name="T6" fmla="*/ 4 w 17"/>
                <a:gd name="T7" fmla="*/ 7 h 20"/>
                <a:gd name="T8" fmla="*/ 15 w 17"/>
                <a:gd name="T9" fmla="*/ 0 h 20"/>
              </a:gdLst>
              <a:ahLst/>
              <a:cxnLst>
                <a:cxn ang="0">
                  <a:pos x="T0" y="T1"/>
                </a:cxn>
                <a:cxn ang="0">
                  <a:pos x="T2" y="T3"/>
                </a:cxn>
                <a:cxn ang="0">
                  <a:pos x="T4" y="T5"/>
                </a:cxn>
                <a:cxn ang="0">
                  <a:pos x="T6" y="T7"/>
                </a:cxn>
                <a:cxn ang="0">
                  <a:pos x="T8" y="T9"/>
                </a:cxn>
              </a:cxnLst>
              <a:rect l="0" t="0" r="r" b="b"/>
              <a:pathLst>
                <a:path w="17" h="20">
                  <a:moveTo>
                    <a:pt x="15" y="0"/>
                  </a:moveTo>
                  <a:cubicBezTo>
                    <a:pt x="15" y="0"/>
                    <a:pt x="17" y="7"/>
                    <a:pt x="13" y="13"/>
                  </a:cubicBezTo>
                  <a:cubicBezTo>
                    <a:pt x="9" y="18"/>
                    <a:pt x="1" y="20"/>
                    <a:pt x="1" y="20"/>
                  </a:cubicBezTo>
                  <a:cubicBezTo>
                    <a:pt x="1" y="20"/>
                    <a:pt x="0" y="12"/>
                    <a:pt x="4" y="7"/>
                  </a:cubicBezTo>
                  <a:cubicBezTo>
                    <a:pt x="7" y="1"/>
                    <a:pt x="15" y="0"/>
                    <a:pt x="15" y="0"/>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59"/>
            <p:cNvSpPr>
              <a:spLocks/>
            </p:cNvSpPr>
            <p:nvPr/>
          </p:nvSpPr>
          <p:spPr bwMode="auto">
            <a:xfrm>
              <a:off x="5617369" y="2604966"/>
              <a:ext cx="46038" cy="120650"/>
            </a:xfrm>
            <a:custGeom>
              <a:avLst/>
              <a:gdLst>
                <a:gd name="T0" fmla="*/ 0 w 25"/>
                <a:gd name="T1" fmla="*/ 0 h 65"/>
                <a:gd name="T2" fmla="*/ 25 w 25"/>
                <a:gd name="T3" fmla="*/ 65 h 65"/>
                <a:gd name="T4" fmla="*/ 25 w 25"/>
                <a:gd name="T5" fmla="*/ 65 h 65"/>
                <a:gd name="T6" fmla="*/ 0 w 25"/>
                <a:gd name="T7" fmla="*/ 0 h 65"/>
                <a:gd name="T8" fmla="*/ 0 w 25"/>
                <a:gd name="T9" fmla="*/ 0 h 65"/>
              </a:gdLst>
              <a:ahLst/>
              <a:cxnLst>
                <a:cxn ang="0">
                  <a:pos x="T0" y="T1"/>
                </a:cxn>
                <a:cxn ang="0">
                  <a:pos x="T2" y="T3"/>
                </a:cxn>
                <a:cxn ang="0">
                  <a:pos x="T4" y="T5"/>
                </a:cxn>
                <a:cxn ang="0">
                  <a:pos x="T6" y="T7"/>
                </a:cxn>
                <a:cxn ang="0">
                  <a:pos x="T8" y="T9"/>
                </a:cxn>
              </a:cxnLst>
              <a:rect l="0" t="0" r="r" b="b"/>
              <a:pathLst>
                <a:path w="25" h="65">
                  <a:moveTo>
                    <a:pt x="0" y="0"/>
                  </a:moveTo>
                  <a:cubicBezTo>
                    <a:pt x="25" y="65"/>
                    <a:pt x="25" y="65"/>
                    <a:pt x="25" y="65"/>
                  </a:cubicBezTo>
                  <a:cubicBezTo>
                    <a:pt x="25" y="65"/>
                    <a:pt x="25" y="65"/>
                    <a:pt x="25" y="65"/>
                  </a:cubicBezTo>
                  <a:cubicBezTo>
                    <a:pt x="0" y="0"/>
                    <a:pt x="0" y="0"/>
                    <a:pt x="0" y="0"/>
                  </a:cubicBezTo>
                  <a:cubicBezTo>
                    <a:pt x="0" y="0"/>
                    <a:pt x="0" y="0"/>
                    <a:pt x="0" y="0"/>
                  </a:cubicBezTo>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68"/>
            <p:cNvSpPr>
              <a:spLocks/>
            </p:cNvSpPr>
            <p:nvPr/>
          </p:nvSpPr>
          <p:spPr bwMode="auto">
            <a:xfrm>
              <a:off x="5526882" y="2477966"/>
              <a:ext cx="22225" cy="17463"/>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1" y="9"/>
                    <a:pt x="12" y="0"/>
                    <a:pt x="6" y="0"/>
                  </a:cubicBezTo>
                  <a:cubicBezTo>
                    <a:pt x="1" y="0"/>
                    <a:pt x="0" y="9"/>
                    <a:pt x="6" y="9"/>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9"/>
            <p:cNvSpPr>
              <a:spLocks/>
            </p:cNvSpPr>
            <p:nvPr/>
          </p:nvSpPr>
          <p:spPr bwMode="auto">
            <a:xfrm>
              <a:off x="5430044" y="2528766"/>
              <a:ext cx="38100" cy="25400"/>
            </a:xfrm>
            <a:custGeom>
              <a:avLst/>
              <a:gdLst>
                <a:gd name="T0" fmla="*/ 11 w 21"/>
                <a:gd name="T1" fmla="*/ 0 h 14"/>
                <a:gd name="T2" fmla="*/ 10 w 21"/>
                <a:gd name="T3" fmla="*/ 14 h 14"/>
                <a:gd name="T4" fmla="*/ 11 w 21"/>
                <a:gd name="T5" fmla="*/ 0 h 14"/>
              </a:gdLst>
              <a:ahLst/>
              <a:cxnLst>
                <a:cxn ang="0">
                  <a:pos x="T0" y="T1"/>
                </a:cxn>
                <a:cxn ang="0">
                  <a:pos x="T2" y="T3"/>
                </a:cxn>
                <a:cxn ang="0">
                  <a:pos x="T4" y="T5"/>
                </a:cxn>
              </a:cxnLst>
              <a:rect l="0" t="0" r="r" b="b"/>
              <a:pathLst>
                <a:path w="21" h="14">
                  <a:moveTo>
                    <a:pt x="11" y="0"/>
                  </a:moveTo>
                  <a:cubicBezTo>
                    <a:pt x="1" y="0"/>
                    <a:pt x="0" y="14"/>
                    <a:pt x="10" y="14"/>
                  </a:cubicBezTo>
                  <a:cubicBezTo>
                    <a:pt x="20" y="14"/>
                    <a:pt x="21" y="0"/>
                    <a:pt x="11"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0"/>
            <p:cNvSpPr>
              <a:spLocks/>
            </p:cNvSpPr>
            <p:nvPr/>
          </p:nvSpPr>
          <p:spPr bwMode="auto">
            <a:xfrm>
              <a:off x="5506244" y="2530353"/>
              <a:ext cx="31750" cy="22225"/>
            </a:xfrm>
            <a:custGeom>
              <a:avLst/>
              <a:gdLst>
                <a:gd name="T0" fmla="*/ 9 w 17"/>
                <a:gd name="T1" fmla="*/ 0 h 12"/>
                <a:gd name="T2" fmla="*/ 8 w 17"/>
                <a:gd name="T3" fmla="*/ 12 h 12"/>
                <a:gd name="T4" fmla="*/ 9 w 17"/>
                <a:gd name="T5" fmla="*/ 0 h 12"/>
              </a:gdLst>
              <a:ahLst/>
              <a:cxnLst>
                <a:cxn ang="0">
                  <a:pos x="T0" y="T1"/>
                </a:cxn>
                <a:cxn ang="0">
                  <a:pos x="T2" y="T3"/>
                </a:cxn>
                <a:cxn ang="0">
                  <a:pos x="T4" y="T5"/>
                </a:cxn>
              </a:cxnLst>
              <a:rect l="0" t="0" r="r" b="b"/>
              <a:pathLst>
                <a:path w="17" h="12">
                  <a:moveTo>
                    <a:pt x="9" y="0"/>
                  </a:moveTo>
                  <a:cubicBezTo>
                    <a:pt x="1" y="0"/>
                    <a:pt x="0" y="12"/>
                    <a:pt x="8" y="12"/>
                  </a:cubicBezTo>
                  <a:cubicBezTo>
                    <a:pt x="16" y="12"/>
                    <a:pt x="17" y="0"/>
                    <a:pt x="9"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71"/>
            <p:cNvSpPr>
              <a:spLocks/>
            </p:cNvSpPr>
            <p:nvPr/>
          </p:nvSpPr>
          <p:spPr bwMode="auto">
            <a:xfrm>
              <a:off x="5579269" y="2516066"/>
              <a:ext cx="47625" cy="33338"/>
            </a:xfrm>
            <a:custGeom>
              <a:avLst/>
              <a:gdLst>
                <a:gd name="T0" fmla="*/ 22 w 25"/>
                <a:gd name="T1" fmla="*/ 7 h 18"/>
                <a:gd name="T2" fmla="*/ 14 w 25"/>
                <a:gd name="T3" fmla="*/ 0 h 18"/>
                <a:gd name="T4" fmla="*/ 13 w 25"/>
                <a:gd name="T5" fmla="*/ 18 h 18"/>
                <a:gd name="T6" fmla="*/ 22 w 25"/>
                <a:gd name="T7" fmla="*/ 11 h 18"/>
                <a:gd name="T8" fmla="*/ 22 w 25"/>
                <a:gd name="T9" fmla="*/ 7 h 18"/>
              </a:gdLst>
              <a:ahLst/>
              <a:cxnLst>
                <a:cxn ang="0">
                  <a:pos x="T0" y="T1"/>
                </a:cxn>
                <a:cxn ang="0">
                  <a:pos x="T2" y="T3"/>
                </a:cxn>
                <a:cxn ang="0">
                  <a:pos x="T4" y="T5"/>
                </a:cxn>
                <a:cxn ang="0">
                  <a:pos x="T6" y="T7"/>
                </a:cxn>
                <a:cxn ang="0">
                  <a:pos x="T8" y="T9"/>
                </a:cxn>
              </a:cxnLst>
              <a:rect l="0" t="0" r="r" b="b"/>
              <a:pathLst>
                <a:path w="25" h="18">
                  <a:moveTo>
                    <a:pt x="22" y="7"/>
                  </a:moveTo>
                  <a:cubicBezTo>
                    <a:pt x="22" y="3"/>
                    <a:pt x="19" y="0"/>
                    <a:pt x="14" y="0"/>
                  </a:cubicBezTo>
                  <a:cubicBezTo>
                    <a:pt x="2" y="0"/>
                    <a:pt x="0" y="18"/>
                    <a:pt x="13" y="18"/>
                  </a:cubicBezTo>
                  <a:cubicBezTo>
                    <a:pt x="18" y="18"/>
                    <a:pt x="21" y="14"/>
                    <a:pt x="22" y="11"/>
                  </a:cubicBezTo>
                  <a:cubicBezTo>
                    <a:pt x="24" y="10"/>
                    <a:pt x="25" y="7"/>
                    <a:pt x="22" y="7"/>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72"/>
            <p:cNvSpPr>
              <a:spLocks/>
            </p:cNvSpPr>
            <p:nvPr/>
          </p:nvSpPr>
          <p:spPr bwMode="auto">
            <a:xfrm>
              <a:off x="5664994" y="2592266"/>
              <a:ext cx="44450" cy="28575"/>
            </a:xfrm>
            <a:custGeom>
              <a:avLst/>
              <a:gdLst>
                <a:gd name="T0" fmla="*/ 13 w 24"/>
                <a:gd name="T1" fmla="*/ 0 h 16"/>
                <a:gd name="T2" fmla="*/ 11 w 24"/>
                <a:gd name="T3" fmla="*/ 16 h 16"/>
                <a:gd name="T4" fmla="*/ 13 w 24"/>
                <a:gd name="T5" fmla="*/ 0 h 16"/>
              </a:gdLst>
              <a:ahLst/>
              <a:cxnLst>
                <a:cxn ang="0">
                  <a:pos x="T0" y="T1"/>
                </a:cxn>
                <a:cxn ang="0">
                  <a:pos x="T2" y="T3"/>
                </a:cxn>
                <a:cxn ang="0">
                  <a:pos x="T4" y="T5"/>
                </a:cxn>
              </a:cxnLst>
              <a:rect l="0" t="0" r="r" b="b"/>
              <a:pathLst>
                <a:path w="24" h="16">
                  <a:moveTo>
                    <a:pt x="13" y="0"/>
                  </a:moveTo>
                  <a:cubicBezTo>
                    <a:pt x="2" y="0"/>
                    <a:pt x="0" y="16"/>
                    <a:pt x="11" y="16"/>
                  </a:cubicBezTo>
                  <a:cubicBezTo>
                    <a:pt x="22" y="16"/>
                    <a:pt x="24" y="0"/>
                    <a:pt x="13"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73"/>
            <p:cNvSpPr>
              <a:spLocks/>
            </p:cNvSpPr>
            <p:nvPr/>
          </p:nvSpPr>
          <p:spPr bwMode="auto">
            <a:xfrm>
              <a:off x="5641182" y="2670053"/>
              <a:ext cx="31750" cy="19050"/>
            </a:xfrm>
            <a:custGeom>
              <a:avLst/>
              <a:gdLst>
                <a:gd name="T0" fmla="*/ 9 w 17"/>
                <a:gd name="T1" fmla="*/ 0 h 11"/>
                <a:gd name="T2" fmla="*/ 8 w 17"/>
                <a:gd name="T3" fmla="*/ 11 h 11"/>
                <a:gd name="T4" fmla="*/ 9 w 17"/>
                <a:gd name="T5" fmla="*/ 0 h 11"/>
              </a:gdLst>
              <a:ahLst/>
              <a:cxnLst>
                <a:cxn ang="0">
                  <a:pos x="T0" y="T1"/>
                </a:cxn>
                <a:cxn ang="0">
                  <a:pos x="T2" y="T3"/>
                </a:cxn>
                <a:cxn ang="0">
                  <a:pos x="T4" y="T5"/>
                </a:cxn>
              </a:cxnLst>
              <a:rect l="0" t="0" r="r" b="b"/>
              <a:pathLst>
                <a:path w="17" h="11">
                  <a:moveTo>
                    <a:pt x="9" y="0"/>
                  </a:moveTo>
                  <a:cubicBezTo>
                    <a:pt x="1" y="0"/>
                    <a:pt x="0" y="11"/>
                    <a:pt x="8" y="11"/>
                  </a:cubicBezTo>
                  <a:cubicBezTo>
                    <a:pt x="16" y="11"/>
                    <a:pt x="17" y="0"/>
                    <a:pt x="9"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74"/>
            <p:cNvSpPr>
              <a:spLocks/>
            </p:cNvSpPr>
            <p:nvPr/>
          </p:nvSpPr>
          <p:spPr bwMode="auto">
            <a:xfrm>
              <a:off x="5520532" y="2608141"/>
              <a:ext cx="33338" cy="23813"/>
            </a:xfrm>
            <a:custGeom>
              <a:avLst/>
              <a:gdLst>
                <a:gd name="T0" fmla="*/ 9 w 18"/>
                <a:gd name="T1" fmla="*/ 0 h 13"/>
                <a:gd name="T2" fmla="*/ 8 w 18"/>
                <a:gd name="T3" fmla="*/ 13 h 13"/>
                <a:gd name="T4" fmla="*/ 9 w 18"/>
                <a:gd name="T5" fmla="*/ 0 h 13"/>
              </a:gdLst>
              <a:ahLst/>
              <a:cxnLst>
                <a:cxn ang="0">
                  <a:pos x="T0" y="T1"/>
                </a:cxn>
                <a:cxn ang="0">
                  <a:pos x="T2" y="T3"/>
                </a:cxn>
                <a:cxn ang="0">
                  <a:pos x="T4" y="T5"/>
                </a:cxn>
              </a:cxnLst>
              <a:rect l="0" t="0" r="r" b="b"/>
              <a:pathLst>
                <a:path w="18" h="13">
                  <a:moveTo>
                    <a:pt x="9" y="0"/>
                  </a:moveTo>
                  <a:cubicBezTo>
                    <a:pt x="1" y="0"/>
                    <a:pt x="0" y="13"/>
                    <a:pt x="8" y="13"/>
                  </a:cubicBezTo>
                  <a:cubicBezTo>
                    <a:pt x="17" y="13"/>
                    <a:pt x="18" y="0"/>
                    <a:pt x="9"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75"/>
            <p:cNvSpPr>
              <a:spLocks/>
            </p:cNvSpPr>
            <p:nvPr/>
          </p:nvSpPr>
          <p:spPr bwMode="auto">
            <a:xfrm>
              <a:off x="5406232" y="2604966"/>
              <a:ext cx="31750" cy="25400"/>
            </a:xfrm>
            <a:custGeom>
              <a:avLst/>
              <a:gdLst>
                <a:gd name="T0" fmla="*/ 5 w 17"/>
                <a:gd name="T1" fmla="*/ 13 h 14"/>
                <a:gd name="T2" fmla="*/ 16 w 17"/>
                <a:gd name="T3" fmla="*/ 8 h 14"/>
                <a:gd name="T4" fmla="*/ 10 w 17"/>
                <a:gd name="T5" fmla="*/ 0 h 14"/>
                <a:gd name="T6" fmla="*/ 3 w 17"/>
                <a:gd name="T7" fmla="*/ 5 h 14"/>
                <a:gd name="T8" fmla="*/ 5 w 17"/>
                <a:gd name="T9" fmla="*/ 13 h 14"/>
              </a:gdLst>
              <a:ahLst/>
              <a:cxnLst>
                <a:cxn ang="0">
                  <a:pos x="T0" y="T1"/>
                </a:cxn>
                <a:cxn ang="0">
                  <a:pos x="T2" y="T3"/>
                </a:cxn>
                <a:cxn ang="0">
                  <a:pos x="T4" y="T5"/>
                </a:cxn>
                <a:cxn ang="0">
                  <a:pos x="T6" y="T7"/>
                </a:cxn>
                <a:cxn ang="0">
                  <a:pos x="T8" y="T9"/>
                </a:cxn>
              </a:cxnLst>
              <a:rect l="0" t="0" r="r" b="b"/>
              <a:pathLst>
                <a:path w="17" h="14">
                  <a:moveTo>
                    <a:pt x="5" y="13"/>
                  </a:moveTo>
                  <a:cubicBezTo>
                    <a:pt x="9" y="14"/>
                    <a:pt x="14" y="13"/>
                    <a:pt x="16" y="8"/>
                  </a:cubicBezTo>
                  <a:cubicBezTo>
                    <a:pt x="17" y="4"/>
                    <a:pt x="14" y="0"/>
                    <a:pt x="10" y="0"/>
                  </a:cubicBezTo>
                  <a:cubicBezTo>
                    <a:pt x="7" y="0"/>
                    <a:pt x="4" y="2"/>
                    <a:pt x="3" y="5"/>
                  </a:cubicBezTo>
                  <a:cubicBezTo>
                    <a:pt x="0" y="7"/>
                    <a:pt x="1" y="13"/>
                    <a:pt x="5" y="13"/>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76"/>
            <p:cNvSpPr>
              <a:spLocks/>
            </p:cNvSpPr>
            <p:nvPr/>
          </p:nvSpPr>
          <p:spPr bwMode="auto">
            <a:xfrm>
              <a:off x="5404644" y="2695453"/>
              <a:ext cx="38100" cy="26988"/>
            </a:xfrm>
            <a:custGeom>
              <a:avLst/>
              <a:gdLst>
                <a:gd name="T0" fmla="*/ 11 w 21"/>
                <a:gd name="T1" fmla="*/ 0 h 15"/>
                <a:gd name="T2" fmla="*/ 10 w 21"/>
                <a:gd name="T3" fmla="*/ 15 h 15"/>
                <a:gd name="T4" fmla="*/ 11 w 21"/>
                <a:gd name="T5" fmla="*/ 0 h 15"/>
              </a:gdLst>
              <a:ahLst/>
              <a:cxnLst>
                <a:cxn ang="0">
                  <a:pos x="T0" y="T1"/>
                </a:cxn>
                <a:cxn ang="0">
                  <a:pos x="T2" y="T3"/>
                </a:cxn>
                <a:cxn ang="0">
                  <a:pos x="T4" y="T5"/>
                </a:cxn>
              </a:cxnLst>
              <a:rect l="0" t="0" r="r" b="b"/>
              <a:pathLst>
                <a:path w="21" h="15">
                  <a:moveTo>
                    <a:pt x="11" y="0"/>
                  </a:moveTo>
                  <a:cubicBezTo>
                    <a:pt x="1" y="0"/>
                    <a:pt x="0" y="15"/>
                    <a:pt x="10" y="15"/>
                  </a:cubicBezTo>
                  <a:cubicBezTo>
                    <a:pt x="20" y="15"/>
                    <a:pt x="21" y="0"/>
                    <a:pt x="11"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79"/>
            <p:cNvSpPr>
              <a:spLocks/>
            </p:cNvSpPr>
            <p:nvPr/>
          </p:nvSpPr>
          <p:spPr bwMode="auto">
            <a:xfrm>
              <a:off x="4882357" y="2603378"/>
              <a:ext cx="28575" cy="25400"/>
            </a:xfrm>
            <a:custGeom>
              <a:avLst/>
              <a:gdLst>
                <a:gd name="T0" fmla="*/ 8 w 15"/>
                <a:gd name="T1" fmla="*/ 0 h 14"/>
                <a:gd name="T2" fmla="*/ 0 w 15"/>
                <a:gd name="T3" fmla="*/ 6 h 14"/>
                <a:gd name="T4" fmla="*/ 0 w 15"/>
                <a:gd name="T5" fmla="*/ 9 h 14"/>
                <a:gd name="T6" fmla="*/ 7 w 15"/>
                <a:gd name="T7" fmla="*/ 14 h 14"/>
                <a:gd name="T8" fmla="*/ 15 w 15"/>
                <a:gd name="T9" fmla="*/ 8 h 14"/>
                <a:gd name="T10" fmla="*/ 8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8" y="0"/>
                  </a:moveTo>
                  <a:cubicBezTo>
                    <a:pt x="4" y="0"/>
                    <a:pt x="1" y="2"/>
                    <a:pt x="0" y="6"/>
                  </a:cubicBezTo>
                  <a:cubicBezTo>
                    <a:pt x="0" y="7"/>
                    <a:pt x="0" y="8"/>
                    <a:pt x="0" y="9"/>
                  </a:cubicBezTo>
                  <a:cubicBezTo>
                    <a:pt x="1" y="12"/>
                    <a:pt x="4" y="14"/>
                    <a:pt x="7" y="14"/>
                  </a:cubicBezTo>
                  <a:cubicBezTo>
                    <a:pt x="11" y="14"/>
                    <a:pt x="15" y="11"/>
                    <a:pt x="15" y="8"/>
                  </a:cubicBezTo>
                  <a:cubicBezTo>
                    <a:pt x="15" y="4"/>
                    <a:pt x="12" y="0"/>
                    <a:pt x="8"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80"/>
            <p:cNvSpPr>
              <a:spLocks/>
            </p:cNvSpPr>
            <p:nvPr/>
          </p:nvSpPr>
          <p:spPr bwMode="auto">
            <a:xfrm>
              <a:off x="4925219" y="2611316"/>
              <a:ext cx="34925" cy="22225"/>
            </a:xfrm>
            <a:custGeom>
              <a:avLst/>
              <a:gdLst>
                <a:gd name="T0" fmla="*/ 10 w 19"/>
                <a:gd name="T1" fmla="*/ 0 h 12"/>
                <a:gd name="T2" fmla="*/ 9 w 19"/>
                <a:gd name="T3" fmla="*/ 12 h 12"/>
                <a:gd name="T4" fmla="*/ 10 w 19"/>
                <a:gd name="T5" fmla="*/ 0 h 12"/>
              </a:gdLst>
              <a:ahLst/>
              <a:cxnLst>
                <a:cxn ang="0">
                  <a:pos x="T0" y="T1"/>
                </a:cxn>
                <a:cxn ang="0">
                  <a:pos x="T2" y="T3"/>
                </a:cxn>
                <a:cxn ang="0">
                  <a:pos x="T4" y="T5"/>
                </a:cxn>
              </a:cxnLst>
              <a:rect l="0" t="0" r="r" b="b"/>
              <a:pathLst>
                <a:path w="19" h="12">
                  <a:moveTo>
                    <a:pt x="10" y="0"/>
                  </a:moveTo>
                  <a:cubicBezTo>
                    <a:pt x="1" y="0"/>
                    <a:pt x="0" y="12"/>
                    <a:pt x="9" y="12"/>
                  </a:cubicBezTo>
                  <a:cubicBezTo>
                    <a:pt x="18" y="12"/>
                    <a:pt x="19" y="0"/>
                    <a:pt x="10"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81"/>
            <p:cNvSpPr>
              <a:spLocks/>
            </p:cNvSpPr>
            <p:nvPr/>
          </p:nvSpPr>
          <p:spPr bwMode="auto">
            <a:xfrm>
              <a:off x="4982369" y="2682753"/>
              <a:ext cx="25400" cy="25400"/>
            </a:xfrm>
            <a:custGeom>
              <a:avLst/>
              <a:gdLst>
                <a:gd name="T0" fmla="*/ 5 w 13"/>
                <a:gd name="T1" fmla="*/ 1 h 14"/>
                <a:gd name="T2" fmla="*/ 4 w 13"/>
                <a:gd name="T3" fmla="*/ 1 h 14"/>
                <a:gd name="T4" fmla="*/ 1 w 13"/>
                <a:gd name="T5" fmla="*/ 4 h 14"/>
                <a:gd name="T6" fmla="*/ 1 w 13"/>
                <a:gd name="T7" fmla="*/ 9 h 14"/>
                <a:gd name="T8" fmla="*/ 4 w 13"/>
                <a:gd name="T9" fmla="*/ 11 h 14"/>
                <a:gd name="T10" fmla="*/ 13 w 13"/>
                <a:gd name="T11" fmla="*/ 8 h 14"/>
                <a:gd name="T12" fmla="*/ 11 w 13"/>
                <a:gd name="T13" fmla="*/ 2 h 14"/>
                <a:gd name="T14" fmla="*/ 5 w 1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5" y="1"/>
                  </a:moveTo>
                  <a:cubicBezTo>
                    <a:pt x="6" y="0"/>
                    <a:pt x="4" y="1"/>
                    <a:pt x="4" y="1"/>
                  </a:cubicBezTo>
                  <a:cubicBezTo>
                    <a:pt x="3" y="2"/>
                    <a:pt x="2" y="3"/>
                    <a:pt x="1" y="4"/>
                  </a:cubicBezTo>
                  <a:cubicBezTo>
                    <a:pt x="0" y="5"/>
                    <a:pt x="0" y="7"/>
                    <a:pt x="1" y="9"/>
                  </a:cubicBezTo>
                  <a:cubicBezTo>
                    <a:pt x="1" y="10"/>
                    <a:pt x="2" y="11"/>
                    <a:pt x="4" y="11"/>
                  </a:cubicBezTo>
                  <a:cubicBezTo>
                    <a:pt x="6" y="14"/>
                    <a:pt x="13" y="13"/>
                    <a:pt x="13" y="8"/>
                  </a:cubicBezTo>
                  <a:cubicBezTo>
                    <a:pt x="13" y="6"/>
                    <a:pt x="13" y="4"/>
                    <a:pt x="11" y="2"/>
                  </a:cubicBezTo>
                  <a:cubicBezTo>
                    <a:pt x="10" y="1"/>
                    <a:pt x="7" y="0"/>
                    <a:pt x="5" y="1"/>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82"/>
            <p:cNvSpPr>
              <a:spLocks/>
            </p:cNvSpPr>
            <p:nvPr/>
          </p:nvSpPr>
          <p:spPr bwMode="auto">
            <a:xfrm>
              <a:off x="4906169" y="2665291"/>
              <a:ext cx="26988" cy="19050"/>
            </a:xfrm>
            <a:custGeom>
              <a:avLst/>
              <a:gdLst>
                <a:gd name="T0" fmla="*/ 7 w 14"/>
                <a:gd name="T1" fmla="*/ 0 h 10"/>
                <a:gd name="T2" fmla="*/ 7 w 14"/>
                <a:gd name="T3" fmla="*/ 10 h 10"/>
                <a:gd name="T4" fmla="*/ 7 w 14"/>
                <a:gd name="T5" fmla="*/ 0 h 10"/>
              </a:gdLst>
              <a:ahLst/>
              <a:cxnLst>
                <a:cxn ang="0">
                  <a:pos x="T0" y="T1"/>
                </a:cxn>
                <a:cxn ang="0">
                  <a:pos x="T2" y="T3"/>
                </a:cxn>
                <a:cxn ang="0">
                  <a:pos x="T4" y="T5"/>
                </a:cxn>
              </a:cxnLst>
              <a:rect l="0" t="0" r="r" b="b"/>
              <a:pathLst>
                <a:path w="14" h="10">
                  <a:moveTo>
                    <a:pt x="7" y="0"/>
                  </a:moveTo>
                  <a:cubicBezTo>
                    <a:pt x="1" y="0"/>
                    <a:pt x="0" y="10"/>
                    <a:pt x="7" y="10"/>
                  </a:cubicBezTo>
                  <a:cubicBezTo>
                    <a:pt x="13" y="10"/>
                    <a:pt x="14" y="0"/>
                    <a:pt x="7"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3"/>
            <p:cNvSpPr>
              <a:spLocks/>
            </p:cNvSpPr>
            <p:nvPr/>
          </p:nvSpPr>
          <p:spPr bwMode="auto">
            <a:xfrm>
              <a:off x="4825207" y="2647828"/>
              <a:ext cx="25400" cy="17463"/>
            </a:xfrm>
            <a:custGeom>
              <a:avLst/>
              <a:gdLst>
                <a:gd name="T0" fmla="*/ 7 w 14"/>
                <a:gd name="T1" fmla="*/ 0 h 10"/>
                <a:gd name="T2" fmla="*/ 7 w 14"/>
                <a:gd name="T3" fmla="*/ 10 h 10"/>
                <a:gd name="T4" fmla="*/ 7 w 14"/>
                <a:gd name="T5" fmla="*/ 0 h 10"/>
              </a:gdLst>
              <a:ahLst/>
              <a:cxnLst>
                <a:cxn ang="0">
                  <a:pos x="T0" y="T1"/>
                </a:cxn>
                <a:cxn ang="0">
                  <a:pos x="T2" y="T3"/>
                </a:cxn>
                <a:cxn ang="0">
                  <a:pos x="T4" y="T5"/>
                </a:cxn>
              </a:cxnLst>
              <a:rect l="0" t="0" r="r" b="b"/>
              <a:pathLst>
                <a:path w="14" h="10">
                  <a:moveTo>
                    <a:pt x="7" y="0"/>
                  </a:moveTo>
                  <a:cubicBezTo>
                    <a:pt x="1" y="0"/>
                    <a:pt x="0" y="10"/>
                    <a:pt x="7" y="10"/>
                  </a:cubicBezTo>
                  <a:cubicBezTo>
                    <a:pt x="13" y="10"/>
                    <a:pt x="14" y="0"/>
                    <a:pt x="7"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4"/>
            <p:cNvSpPr>
              <a:spLocks/>
            </p:cNvSpPr>
            <p:nvPr/>
          </p:nvSpPr>
          <p:spPr bwMode="auto">
            <a:xfrm>
              <a:off x="4764882" y="2673228"/>
              <a:ext cx="38100" cy="25400"/>
            </a:xfrm>
            <a:custGeom>
              <a:avLst/>
              <a:gdLst>
                <a:gd name="T0" fmla="*/ 11 w 21"/>
                <a:gd name="T1" fmla="*/ 0 h 14"/>
                <a:gd name="T2" fmla="*/ 10 w 21"/>
                <a:gd name="T3" fmla="*/ 14 h 14"/>
                <a:gd name="T4" fmla="*/ 11 w 21"/>
                <a:gd name="T5" fmla="*/ 0 h 14"/>
              </a:gdLst>
              <a:ahLst/>
              <a:cxnLst>
                <a:cxn ang="0">
                  <a:pos x="T0" y="T1"/>
                </a:cxn>
                <a:cxn ang="0">
                  <a:pos x="T2" y="T3"/>
                </a:cxn>
                <a:cxn ang="0">
                  <a:pos x="T4" y="T5"/>
                </a:cxn>
              </a:cxnLst>
              <a:rect l="0" t="0" r="r" b="b"/>
              <a:pathLst>
                <a:path w="21" h="14">
                  <a:moveTo>
                    <a:pt x="11" y="0"/>
                  </a:moveTo>
                  <a:cubicBezTo>
                    <a:pt x="1" y="0"/>
                    <a:pt x="0" y="14"/>
                    <a:pt x="10" y="14"/>
                  </a:cubicBezTo>
                  <a:cubicBezTo>
                    <a:pt x="20" y="14"/>
                    <a:pt x="21" y="0"/>
                    <a:pt x="11"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85"/>
            <p:cNvSpPr>
              <a:spLocks/>
            </p:cNvSpPr>
            <p:nvPr/>
          </p:nvSpPr>
          <p:spPr bwMode="auto">
            <a:xfrm>
              <a:off x="4791869" y="2731966"/>
              <a:ext cx="23813" cy="26988"/>
            </a:xfrm>
            <a:custGeom>
              <a:avLst/>
              <a:gdLst>
                <a:gd name="T0" fmla="*/ 13 w 13"/>
                <a:gd name="T1" fmla="*/ 6 h 14"/>
                <a:gd name="T2" fmla="*/ 10 w 13"/>
                <a:gd name="T3" fmla="*/ 2 h 14"/>
                <a:gd name="T4" fmla="*/ 2 w 13"/>
                <a:gd name="T5" fmla="*/ 4 h 14"/>
                <a:gd name="T6" fmla="*/ 1 w 13"/>
                <a:gd name="T7" fmla="*/ 11 h 14"/>
                <a:gd name="T8" fmla="*/ 6 w 13"/>
                <a:gd name="T9" fmla="*/ 14 h 14"/>
                <a:gd name="T10" fmla="*/ 10 w 13"/>
                <a:gd name="T11" fmla="*/ 12 h 14"/>
                <a:gd name="T12" fmla="*/ 12 w 13"/>
                <a:gd name="T13" fmla="*/ 9 h 14"/>
                <a:gd name="T14" fmla="*/ 13 w 13"/>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3" y="6"/>
                  </a:moveTo>
                  <a:cubicBezTo>
                    <a:pt x="13" y="4"/>
                    <a:pt x="11" y="3"/>
                    <a:pt x="10" y="2"/>
                  </a:cubicBezTo>
                  <a:cubicBezTo>
                    <a:pt x="8" y="0"/>
                    <a:pt x="3" y="1"/>
                    <a:pt x="2" y="4"/>
                  </a:cubicBezTo>
                  <a:cubicBezTo>
                    <a:pt x="0" y="6"/>
                    <a:pt x="0" y="9"/>
                    <a:pt x="1" y="11"/>
                  </a:cubicBezTo>
                  <a:cubicBezTo>
                    <a:pt x="2" y="13"/>
                    <a:pt x="4" y="14"/>
                    <a:pt x="6" y="14"/>
                  </a:cubicBezTo>
                  <a:cubicBezTo>
                    <a:pt x="8" y="14"/>
                    <a:pt x="9" y="13"/>
                    <a:pt x="10" y="12"/>
                  </a:cubicBezTo>
                  <a:cubicBezTo>
                    <a:pt x="11" y="11"/>
                    <a:pt x="12" y="10"/>
                    <a:pt x="12" y="9"/>
                  </a:cubicBezTo>
                  <a:cubicBezTo>
                    <a:pt x="13" y="8"/>
                    <a:pt x="13" y="7"/>
                    <a:pt x="13" y="6"/>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86"/>
            <p:cNvSpPr>
              <a:spLocks/>
            </p:cNvSpPr>
            <p:nvPr/>
          </p:nvSpPr>
          <p:spPr bwMode="auto">
            <a:xfrm>
              <a:off x="4814094" y="2747841"/>
              <a:ext cx="1588" cy="1588"/>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1" y="0"/>
                    <a:pt x="0" y="1"/>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88"/>
            <p:cNvSpPr>
              <a:spLocks/>
            </p:cNvSpPr>
            <p:nvPr/>
          </p:nvSpPr>
          <p:spPr bwMode="auto">
            <a:xfrm>
              <a:off x="4879182" y="2714503"/>
              <a:ext cx="34925" cy="25400"/>
            </a:xfrm>
            <a:custGeom>
              <a:avLst/>
              <a:gdLst>
                <a:gd name="T0" fmla="*/ 10 w 19"/>
                <a:gd name="T1" fmla="*/ 0 h 14"/>
                <a:gd name="T2" fmla="*/ 9 w 19"/>
                <a:gd name="T3" fmla="*/ 14 h 14"/>
                <a:gd name="T4" fmla="*/ 10 w 19"/>
                <a:gd name="T5" fmla="*/ 0 h 14"/>
              </a:gdLst>
              <a:ahLst/>
              <a:cxnLst>
                <a:cxn ang="0">
                  <a:pos x="T0" y="T1"/>
                </a:cxn>
                <a:cxn ang="0">
                  <a:pos x="T2" y="T3"/>
                </a:cxn>
                <a:cxn ang="0">
                  <a:pos x="T4" y="T5"/>
                </a:cxn>
              </a:cxnLst>
              <a:rect l="0" t="0" r="r" b="b"/>
              <a:pathLst>
                <a:path w="19" h="14">
                  <a:moveTo>
                    <a:pt x="10" y="0"/>
                  </a:moveTo>
                  <a:cubicBezTo>
                    <a:pt x="1" y="0"/>
                    <a:pt x="0" y="14"/>
                    <a:pt x="9" y="14"/>
                  </a:cubicBezTo>
                  <a:cubicBezTo>
                    <a:pt x="18" y="14"/>
                    <a:pt x="19" y="0"/>
                    <a:pt x="10"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90"/>
            <p:cNvSpPr>
              <a:spLocks/>
            </p:cNvSpPr>
            <p:nvPr/>
          </p:nvSpPr>
          <p:spPr bwMode="auto">
            <a:xfrm>
              <a:off x="4953794" y="2736728"/>
              <a:ext cx="25400" cy="17463"/>
            </a:xfrm>
            <a:custGeom>
              <a:avLst/>
              <a:gdLst>
                <a:gd name="T0" fmla="*/ 8 w 14"/>
                <a:gd name="T1" fmla="*/ 0 h 10"/>
                <a:gd name="T2" fmla="*/ 7 w 14"/>
                <a:gd name="T3" fmla="*/ 10 h 10"/>
                <a:gd name="T4" fmla="*/ 8 w 14"/>
                <a:gd name="T5" fmla="*/ 0 h 10"/>
              </a:gdLst>
              <a:ahLst/>
              <a:cxnLst>
                <a:cxn ang="0">
                  <a:pos x="T0" y="T1"/>
                </a:cxn>
                <a:cxn ang="0">
                  <a:pos x="T2" y="T3"/>
                </a:cxn>
                <a:cxn ang="0">
                  <a:pos x="T4" y="T5"/>
                </a:cxn>
              </a:cxnLst>
              <a:rect l="0" t="0" r="r" b="b"/>
              <a:pathLst>
                <a:path w="14" h="10">
                  <a:moveTo>
                    <a:pt x="8" y="0"/>
                  </a:moveTo>
                  <a:cubicBezTo>
                    <a:pt x="1" y="0"/>
                    <a:pt x="0" y="10"/>
                    <a:pt x="7" y="10"/>
                  </a:cubicBezTo>
                  <a:cubicBezTo>
                    <a:pt x="14" y="10"/>
                    <a:pt x="14" y="0"/>
                    <a:pt x="8" y="0"/>
                  </a:cubicBezTo>
                  <a:close/>
                </a:path>
              </a:pathLst>
            </a:custGeom>
            <a:grpFill/>
            <a:ln w="19050" cmpd="sng">
              <a:solidFill>
                <a:schemeClr val="accent2">
                  <a:lumMod val="40000"/>
                  <a:lumOff val="60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76" name="Freeform 321"/>
            <p:cNvSpPr>
              <a:spLocks/>
            </p:cNvSpPr>
            <p:nvPr/>
          </p:nvSpPr>
          <p:spPr bwMode="auto">
            <a:xfrm>
              <a:off x="3097704" y="1847729"/>
              <a:ext cx="3005440" cy="2894152"/>
            </a:xfrm>
            <a:custGeom>
              <a:avLst/>
              <a:gdLst>
                <a:gd name="T0" fmla="*/ 1504 w 1540"/>
                <a:gd name="T1" fmla="*/ 797 h 1469"/>
                <a:gd name="T2" fmla="*/ 704 w 1540"/>
                <a:gd name="T3" fmla="*/ 1434 h 1469"/>
                <a:gd name="T4" fmla="*/ 36 w 1540"/>
                <a:gd name="T5" fmla="*/ 672 h 1469"/>
                <a:gd name="T6" fmla="*/ 836 w 1540"/>
                <a:gd name="T7" fmla="*/ 35 h 1469"/>
                <a:gd name="T8" fmla="*/ 1504 w 1540"/>
                <a:gd name="T9" fmla="*/ 797 h 1469"/>
              </a:gdLst>
              <a:ahLst/>
              <a:cxnLst>
                <a:cxn ang="0">
                  <a:pos x="T0" y="T1"/>
                </a:cxn>
                <a:cxn ang="0">
                  <a:pos x="T2" y="T3"/>
                </a:cxn>
                <a:cxn ang="0">
                  <a:pos x="T4" y="T5"/>
                </a:cxn>
                <a:cxn ang="0">
                  <a:pos x="T6" y="T7"/>
                </a:cxn>
                <a:cxn ang="0">
                  <a:pos x="T8" y="T9"/>
                </a:cxn>
              </a:cxnLst>
              <a:rect l="0" t="0" r="r" b="b"/>
              <a:pathLst>
                <a:path w="1540" h="1469">
                  <a:moveTo>
                    <a:pt x="1504" y="797"/>
                  </a:moveTo>
                  <a:cubicBezTo>
                    <a:pt x="1468" y="1183"/>
                    <a:pt x="1110" y="1469"/>
                    <a:pt x="704" y="1434"/>
                  </a:cubicBezTo>
                  <a:cubicBezTo>
                    <a:pt x="299" y="1399"/>
                    <a:pt x="0" y="1058"/>
                    <a:pt x="36" y="672"/>
                  </a:cubicBezTo>
                  <a:cubicBezTo>
                    <a:pt x="73" y="285"/>
                    <a:pt x="431" y="0"/>
                    <a:pt x="836" y="35"/>
                  </a:cubicBezTo>
                  <a:cubicBezTo>
                    <a:pt x="1241" y="69"/>
                    <a:pt x="1540" y="411"/>
                    <a:pt x="1504" y="797"/>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22"/>
            <p:cNvSpPr>
              <a:spLocks noEditPoints="1"/>
            </p:cNvSpPr>
            <p:nvPr/>
          </p:nvSpPr>
          <p:spPr bwMode="auto">
            <a:xfrm>
              <a:off x="3317082" y="1960920"/>
              <a:ext cx="1046163" cy="2536761"/>
            </a:xfrm>
            <a:custGeom>
              <a:avLst/>
              <a:gdLst>
                <a:gd name="T0" fmla="*/ 442 w 564"/>
                <a:gd name="T1" fmla="*/ 913 h 1415"/>
                <a:gd name="T2" fmla="*/ 362 w 564"/>
                <a:gd name="T3" fmla="*/ 866 h 1415"/>
                <a:gd name="T4" fmla="*/ 299 w 564"/>
                <a:gd name="T5" fmla="*/ 783 h 1415"/>
                <a:gd name="T6" fmla="*/ 229 w 564"/>
                <a:gd name="T7" fmla="*/ 730 h 1415"/>
                <a:gd name="T8" fmla="*/ 156 w 564"/>
                <a:gd name="T9" fmla="*/ 672 h 1415"/>
                <a:gd name="T10" fmla="*/ 90 w 564"/>
                <a:gd name="T11" fmla="*/ 676 h 1415"/>
                <a:gd name="T12" fmla="*/ 57 w 564"/>
                <a:gd name="T13" fmla="*/ 617 h 1415"/>
                <a:gd name="T14" fmla="*/ 82 w 564"/>
                <a:gd name="T15" fmla="*/ 512 h 1415"/>
                <a:gd name="T16" fmla="*/ 37 w 564"/>
                <a:gd name="T17" fmla="*/ 484 h 1415"/>
                <a:gd name="T18" fmla="*/ 90 w 564"/>
                <a:gd name="T19" fmla="*/ 415 h 1415"/>
                <a:gd name="T20" fmla="*/ 125 w 564"/>
                <a:gd name="T21" fmla="*/ 471 h 1415"/>
                <a:gd name="T22" fmla="*/ 161 w 564"/>
                <a:gd name="T23" fmla="*/ 421 h 1415"/>
                <a:gd name="T24" fmla="*/ 266 w 564"/>
                <a:gd name="T25" fmla="*/ 355 h 1415"/>
                <a:gd name="T26" fmla="*/ 356 w 564"/>
                <a:gd name="T27" fmla="*/ 334 h 1415"/>
                <a:gd name="T28" fmla="*/ 406 w 564"/>
                <a:gd name="T29" fmla="*/ 302 h 1415"/>
                <a:gd name="T30" fmla="*/ 385 w 564"/>
                <a:gd name="T31" fmla="*/ 275 h 1415"/>
                <a:gd name="T32" fmla="*/ 415 w 564"/>
                <a:gd name="T33" fmla="*/ 270 h 1415"/>
                <a:gd name="T34" fmla="*/ 465 w 564"/>
                <a:gd name="T35" fmla="*/ 302 h 1415"/>
                <a:gd name="T36" fmla="*/ 477 w 564"/>
                <a:gd name="T37" fmla="*/ 231 h 1415"/>
                <a:gd name="T38" fmla="*/ 461 w 564"/>
                <a:gd name="T39" fmla="*/ 188 h 1415"/>
                <a:gd name="T40" fmla="*/ 351 w 564"/>
                <a:gd name="T41" fmla="*/ 221 h 1415"/>
                <a:gd name="T42" fmla="*/ 345 w 564"/>
                <a:gd name="T43" fmla="*/ 203 h 1415"/>
                <a:gd name="T44" fmla="*/ 423 w 564"/>
                <a:gd name="T45" fmla="*/ 133 h 1415"/>
                <a:gd name="T46" fmla="*/ 513 w 564"/>
                <a:gd name="T47" fmla="*/ 118 h 1415"/>
                <a:gd name="T48" fmla="*/ 514 w 564"/>
                <a:gd name="T49" fmla="*/ 135 h 1415"/>
                <a:gd name="T50" fmla="*/ 515 w 564"/>
                <a:gd name="T51" fmla="*/ 80 h 1415"/>
                <a:gd name="T52" fmla="*/ 504 w 564"/>
                <a:gd name="T53" fmla="*/ 53 h 1415"/>
                <a:gd name="T54" fmla="*/ 503 w 564"/>
                <a:gd name="T55" fmla="*/ 12 h 1415"/>
                <a:gd name="T56" fmla="*/ 174 w 564"/>
                <a:gd name="T57" fmla="*/ 180 h 1415"/>
                <a:gd name="T58" fmla="*/ 89 w 564"/>
                <a:gd name="T59" fmla="*/ 278 h 1415"/>
                <a:gd name="T60" fmla="*/ 25 w 564"/>
                <a:gd name="T61" fmla="*/ 411 h 1415"/>
                <a:gd name="T62" fmla="*/ 23 w 564"/>
                <a:gd name="T63" fmla="*/ 415 h 1415"/>
                <a:gd name="T64" fmla="*/ 4 w 564"/>
                <a:gd name="T65" fmla="*/ 457 h 1415"/>
                <a:gd name="T66" fmla="*/ 20 w 564"/>
                <a:gd name="T67" fmla="*/ 574 h 1415"/>
                <a:gd name="T68" fmla="*/ 47 w 564"/>
                <a:gd name="T69" fmla="*/ 670 h 1415"/>
                <a:gd name="T70" fmla="*/ 76 w 564"/>
                <a:gd name="T71" fmla="*/ 703 h 1415"/>
                <a:gd name="T72" fmla="*/ 34 w 564"/>
                <a:gd name="T73" fmla="*/ 831 h 1415"/>
                <a:gd name="T74" fmla="*/ 87 w 564"/>
                <a:gd name="T75" fmla="*/ 944 h 1415"/>
                <a:gd name="T76" fmla="*/ 106 w 564"/>
                <a:gd name="T77" fmla="*/ 1006 h 1415"/>
                <a:gd name="T78" fmla="*/ 145 w 564"/>
                <a:gd name="T79" fmla="*/ 1153 h 1415"/>
                <a:gd name="T80" fmla="*/ 232 w 564"/>
                <a:gd name="T81" fmla="*/ 1254 h 1415"/>
                <a:gd name="T82" fmla="*/ 286 w 564"/>
                <a:gd name="T83" fmla="*/ 1316 h 1415"/>
                <a:gd name="T84" fmla="*/ 325 w 564"/>
                <a:gd name="T85" fmla="*/ 1374 h 1415"/>
                <a:gd name="T86" fmla="*/ 370 w 564"/>
                <a:gd name="T87" fmla="*/ 1402 h 1415"/>
                <a:gd name="T88" fmla="*/ 294 w 564"/>
                <a:gd name="T89" fmla="*/ 1254 h 1415"/>
                <a:gd name="T90" fmla="*/ 290 w 564"/>
                <a:gd name="T91" fmla="*/ 1218 h 1415"/>
                <a:gd name="T92" fmla="*/ 343 w 564"/>
                <a:gd name="T93" fmla="*/ 1179 h 1415"/>
                <a:gd name="T94" fmla="*/ 351 w 564"/>
                <a:gd name="T95" fmla="*/ 1150 h 1415"/>
                <a:gd name="T96" fmla="*/ 398 w 564"/>
                <a:gd name="T97" fmla="*/ 1129 h 1415"/>
                <a:gd name="T98" fmla="*/ 467 w 564"/>
                <a:gd name="T99" fmla="*/ 1062 h 1415"/>
                <a:gd name="T100" fmla="*/ 74 w 564"/>
                <a:gd name="T101" fmla="*/ 348 h 1415"/>
                <a:gd name="T102" fmla="*/ 66 w 564"/>
                <a:gd name="T103" fmla="*/ 362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4" h="1415">
                  <a:moveTo>
                    <a:pt x="514" y="975"/>
                  </a:moveTo>
                  <a:cubicBezTo>
                    <a:pt x="513" y="956"/>
                    <a:pt x="501" y="938"/>
                    <a:pt x="482" y="930"/>
                  </a:cubicBezTo>
                  <a:cubicBezTo>
                    <a:pt x="470" y="924"/>
                    <a:pt x="452" y="923"/>
                    <a:pt x="442" y="913"/>
                  </a:cubicBezTo>
                  <a:cubicBezTo>
                    <a:pt x="436" y="906"/>
                    <a:pt x="431" y="900"/>
                    <a:pt x="423" y="895"/>
                  </a:cubicBezTo>
                  <a:cubicBezTo>
                    <a:pt x="414" y="889"/>
                    <a:pt x="403" y="890"/>
                    <a:pt x="393" y="885"/>
                  </a:cubicBezTo>
                  <a:cubicBezTo>
                    <a:pt x="381" y="880"/>
                    <a:pt x="373" y="871"/>
                    <a:pt x="362" y="866"/>
                  </a:cubicBezTo>
                  <a:cubicBezTo>
                    <a:pt x="354" y="861"/>
                    <a:pt x="344" y="860"/>
                    <a:pt x="335" y="858"/>
                  </a:cubicBezTo>
                  <a:cubicBezTo>
                    <a:pt x="319" y="852"/>
                    <a:pt x="322" y="839"/>
                    <a:pt x="323" y="826"/>
                  </a:cubicBezTo>
                  <a:cubicBezTo>
                    <a:pt x="324" y="806"/>
                    <a:pt x="316" y="795"/>
                    <a:pt x="299" y="783"/>
                  </a:cubicBezTo>
                  <a:cubicBezTo>
                    <a:pt x="291" y="777"/>
                    <a:pt x="284" y="770"/>
                    <a:pt x="276" y="765"/>
                  </a:cubicBezTo>
                  <a:cubicBezTo>
                    <a:pt x="267" y="760"/>
                    <a:pt x="255" y="762"/>
                    <a:pt x="248" y="753"/>
                  </a:cubicBezTo>
                  <a:cubicBezTo>
                    <a:pt x="242" y="745"/>
                    <a:pt x="236" y="738"/>
                    <a:pt x="229" y="730"/>
                  </a:cubicBezTo>
                  <a:cubicBezTo>
                    <a:pt x="219" y="720"/>
                    <a:pt x="215" y="706"/>
                    <a:pt x="209" y="695"/>
                  </a:cubicBezTo>
                  <a:cubicBezTo>
                    <a:pt x="201" y="681"/>
                    <a:pt x="192" y="674"/>
                    <a:pt x="176" y="677"/>
                  </a:cubicBezTo>
                  <a:cubicBezTo>
                    <a:pt x="168" y="679"/>
                    <a:pt x="160" y="681"/>
                    <a:pt x="156" y="672"/>
                  </a:cubicBezTo>
                  <a:cubicBezTo>
                    <a:pt x="155" y="669"/>
                    <a:pt x="154" y="666"/>
                    <a:pt x="152" y="663"/>
                  </a:cubicBezTo>
                  <a:cubicBezTo>
                    <a:pt x="148" y="658"/>
                    <a:pt x="143" y="652"/>
                    <a:pt x="136" y="651"/>
                  </a:cubicBezTo>
                  <a:cubicBezTo>
                    <a:pt x="119" y="648"/>
                    <a:pt x="101" y="660"/>
                    <a:pt x="90" y="676"/>
                  </a:cubicBezTo>
                  <a:cubicBezTo>
                    <a:pt x="89" y="676"/>
                    <a:pt x="89" y="675"/>
                    <a:pt x="89" y="675"/>
                  </a:cubicBezTo>
                  <a:cubicBezTo>
                    <a:pt x="81" y="671"/>
                    <a:pt x="67" y="672"/>
                    <a:pt x="62" y="664"/>
                  </a:cubicBezTo>
                  <a:cubicBezTo>
                    <a:pt x="58" y="656"/>
                    <a:pt x="52" y="625"/>
                    <a:pt x="57" y="617"/>
                  </a:cubicBezTo>
                  <a:cubicBezTo>
                    <a:pt x="67" y="603"/>
                    <a:pt x="99" y="575"/>
                    <a:pt x="80" y="556"/>
                  </a:cubicBezTo>
                  <a:cubicBezTo>
                    <a:pt x="76" y="552"/>
                    <a:pt x="47" y="539"/>
                    <a:pt x="59" y="531"/>
                  </a:cubicBezTo>
                  <a:cubicBezTo>
                    <a:pt x="68" y="525"/>
                    <a:pt x="77" y="522"/>
                    <a:pt x="82" y="512"/>
                  </a:cubicBezTo>
                  <a:cubicBezTo>
                    <a:pt x="84" y="509"/>
                    <a:pt x="82" y="505"/>
                    <a:pt x="80" y="503"/>
                  </a:cubicBezTo>
                  <a:cubicBezTo>
                    <a:pt x="66" y="492"/>
                    <a:pt x="53" y="497"/>
                    <a:pt x="38" y="502"/>
                  </a:cubicBezTo>
                  <a:cubicBezTo>
                    <a:pt x="37" y="496"/>
                    <a:pt x="36" y="490"/>
                    <a:pt x="37" y="484"/>
                  </a:cubicBezTo>
                  <a:cubicBezTo>
                    <a:pt x="37" y="473"/>
                    <a:pt x="48" y="465"/>
                    <a:pt x="55" y="458"/>
                  </a:cubicBezTo>
                  <a:cubicBezTo>
                    <a:pt x="62" y="452"/>
                    <a:pt x="66" y="446"/>
                    <a:pt x="70" y="438"/>
                  </a:cubicBezTo>
                  <a:cubicBezTo>
                    <a:pt x="76" y="429"/>
                    <a:pt x="83" y="423"/>
                    <a:pt x="90" y="415"/>
                  </a:cubicBezTo>
                  <a:cubicBezTo>
                    <a:pt x="99" y="404"/>
                    <a:pt x="113" y="392"/>
                    <a:pt x="127" y="407"/>
                  </a:cubicBezTo>
                  <a:cubicBezTo>
                    <a:pt x="133" y="414"/>
                    <a:pt x="143" y="406"/>
                    <a:pt x="146" y="418"/>
                  </a:cubicBezTo>
                  <a:cubicBezTo>
                    <a:pt x="138" y="435"/>
                    <a:pt x="138" y="456"/>
                    <a:pt x="125" y="471"/>
                  </a:cubicBezTo>
                  <a:cubicBezTo>
                    <a:pt x="119" y="478"/>
                    <a:pt x="130" y="486"/>
                    <a:pt x="136" y="480"/>
                  </a:cubicBezTo>
                  <a:cubicBezTo>
                    <a:pt x="144" y="471"/>
                    <a:pt x="157" y="462"/>
                    <a:pt x="159" y="449"/>
                  </a:cubicBezTo>
                  <a:cubicBezTo>
                    <a:pt x="161" y="440"/>
                    <a:pt x="162" y="430"/>
                    <a:pt x="161" y="421"/>
                  </a:cubicBezTo>
                  <a:cubicBezTo>
                    <a:pt x="167" y="413"/>
                    <a:pt x="179" y="412"/>
                    <a:pt x="188" y="410"/>
                  </a:cubicBezTo>
                  <a:cubicBezTo>
                    <a:pt x="198" y="407"/>
                    <a:pt x="206" y="401"/>
                    <a:pt x="214" y="395"/>
                  </a:cubicBezTo>
                  <a:cubicBezTo>
                    <a:pt x="232" y="382"/>
                    <a:pt x="247" y="367"/>
                    <a:pt x="266" y="355"/>
                  </a:cubicBezTo>
                  <a:cubicBezTo>
                    <a:pt x="281" y="346"/>
                    <a:pt x="288" y="344"/>
                    <a:pt x="305" y="347"/>
                  </a:cubicBezTo>
                  <a:cubicBezTo>
                    <a:pt x="313" y="349"/>
                    <a:pt x="321" y="349"/>
                    <a:pt x="328" y="346"/>
                  </a:cubicBezTo>
                  <a:cubicBezTo>
                    <a:pt x="338" y="343"/>
                    <a:pt x="345" y="336"/>
                    <a:pt x="356" y="334"/>
                  </a:cubicBezTo>
                  <a:cubicBezTo>
                    <a:pt x="368" y="332"/>
                    <a:pt x="372" y="340"/>
                    <a:pt x="382" y="343"/>
                  </a:cubicBezTo>
                  <a:cubicBezTo>
                    <a:pt x="392" y="347"/>
                    <a:pt x="401" y="333"/>
                    <a:pt x="405" y="327"/>
                  </a:cubicBezTo>
                  <a:cubicBezTo>
                    <a:pt x="410" y="320"/>
                    <a:pt x="415" y="308"/>
                    <a:pt x="406" y="302"/>
                  </a:cubicBezTo>
                  <a:cubicBezTo>
                    <a:pt x="400" y="298"/>
                    <a:pt x="394" y="297"/>
                    <a:pt x="387" y="294"/>
                  </a:cubicBezTo>
                  <a:cubicBezTo>
                    <a:pt x="385" y="293"/>
                    <a:pt x="365" y="292"/>
                    <a:pt x="378" y="282"/>
                  </a:cubicBezTo>
                  <a:cubicBezTo>
                    <a:pt x="381" y="280"/>
                    <a:pt x="383" y="278"/>
                    <a:pt x="385" y="275"/>
                  </a:cubicBezTo>
                  <a:cubicBezTo>
                    <a:pt x="388" y="272"/>
                    <a:pt x="387" y="269"/>
                    <a:pt x="386" y="266"/>
                  </a:cubicBezTo>
                  <a:cubicBezTo>
                    <a:pt x="380" y="257"/>
                    <a:pt x="372" y="257"/>
                    <a:pt x="388" y="259"/>
                  </a:cubicBezTo>
                  <a:cubicBezTo>
                    <a:pt x="398" y="260"/>
                    <a:pt x="406" y="269"/>
                    <a:pt x="415" y="270"/>
                  </a:cubicBezTo>
                  <a:cubicBezTo>
                    <a:pt x="425" y="270"/>
                    <a:pt x="434" y="269"/>
                    <a:pt x="438" y="280"/>
                  </a:cubicBezTo>
                  <a:cubicBezTo>
                    <a:pt x="440" y="286"/>
                    <a:pt x="442" y="291"/>
                    <a:pt x="445" y="295"/>
                  </a:cubicBezTo>
                  <a:cubicBezTo>
                    <a:pt x="449" y="302"/>
                    <a:pt x="458" y="305"/>
                    <a:pt x="465" y="302"/>
                  </a:cubicBezTo>
                  <a:cubicBezTo>
                    <a:pt x="475" y="299"/>
                    <a:pt x="476" y="290"/>
                    <a:pt x="476" y="281"/>
                  </a:cubicBezTo>
                  <a:cubicBezTo>
                    <a:pt x="476" y="272"/>
                    <a:pt x="476" y="260"/>
                    <a:pt x="472" y="251"/>
                  </a:cubicBezTo>
                  <a:cubicBezTo>
                    <a:pt x="468" y="242"/>
                    <a:pt x="467" y="239"/>
                    <a:pt x="477" y="231"/>
                  </a:cubicBezTo>
                  <a:cubicBezTo>
                    <a:pt x="482" y="227"/>
                    <a:pt x="488" y="222"/>
                    <a:pt x="491" y="217"/>
                  </a:cubicBezTo>
                  <a:cubicBezTo>
                    <a:pt x="496" y="208"/>
                    <a:pt x="499" y="193"/>
                    <a:pt x="487" y="188"/>
                  </a:cubicBezTo>
                  <a:cubicBezTo>
                    <a:pt x="478" y="183"/>
                    <a:pt x="469" y="185"/>
                    <a:pt x="461" y="188"/>
                  </a:cubicBezTo>
                  <a:cubicBezTo>
                    <a:pt x="462" y="175"/>
                    <a:pt x="475" y="158"/>
                    <a:pt x="458" y="150"/>
                  </a:cubicBezTo>
                  <a:cubicBezTo>
                    <a:pt x="436" y="141"/>
                    <a:pt x="414" y="172"/>
                    <a:pt x="401" y="183"/>
                  </a:cubicBezTo>
                  <a:cubicBezTo>
                    <a:pt x="385" y="196"/>
                    <a:pt x="369" y="210"/>
                    <a:pt x="351" y="221"/>
                  </a:cubicBezTo>
                  <a:cubicBezTo>
                    <a:pt x="347" y="223"/>
                    <a:pt x="343" y="225"/>
                    <a:pt x="339" y="227"/>
                  </a:cubicBezTo>
                  <a:cubicBezTo>
                    <a:pt x="335" y="229"/>
                    <a:pt x="330" y="232"/>
                    <a:pt x="332" y="227"/>
                  </a:cubicBezTo>
                  <a:cubicBezTo>
                    <a:pt x="335" y="218"/>
                    <a:pt x="343" y="211"/>
                    <a:pt x="345" y="203"/>
                  </a:cubicBezTo>
                  <a:cubicBezTo>
                    <a:pt x="350" y="186"/>
                    <a:pt x="378" y="178"/>
                    <a:pt x="365" y="158"/>
                  </a:cubicBezTo>
                  <a:cubicBezTo>
                    <a:pt x="355" y="141"/>
                    <a:pt x="379" y="144"/>
                    <a:pt x="388" y="144"/>
                  </a:cubicBezTo>
                  <a:cubicBezTo>
                    <a:pt x="402" y="144"/>
                    <a:pt x="411" y="137"/>
                    <a:pt x="423" y="133"/>
                  </a:cubicBezTo>
                  <a:cubicBezTo>
                    <a:pt x="435" y="129"/>
                    <a:pt x="443" y="129"/>
                    <a:pt x="453" y="136"/>
                  </a:cubicBezTo>
                  <a:cubicBezTo>
                    <a:pt x="460" y="142"/>
                    <a:pt x="470" y="138"/>
                    <a:pt x="478" y="135"/>
                  </a:cubicBezTo>
                  <a:cubicBezTo>
                    <a:pt x="491" y="130"/>
                    <a:pt x="501" y="124"/>
                    <a:pt x="513" y="118"/>
                  </a:cubicBezTo>
                  <a:cubicBezTo>
                    <a:pt x="516" y="117"/>
                    <a:pt x="520" y="116"/>
                    <a:pt x="523" y="114"/>
                  </a:cubicBezTo>
                  <a:cubicBezTo>
                    <a:pt x="529" y="111"/>
                    <a:pt x="530" y="112"/>
                    <a:pt x="526" y="117"/>
                  </a:cubicBezTo>
                  <a:cubicBezTo>
                    <a:pt x="526" y="125"/>
                    <a:pt x="518" y="130"/>
                    <a:pt x="514" y="135"/>
                  </a:cubicBezTo>
                  <a:cubicBezTo>
                    <a:pt x="510" y="140"/>
                    <a:pt x="513" y="147"/>
                    <a:pt x="519" y="148"/>
                  </a:cubicBezTo>
                  <a:cubicBezTo>
                    <a:pt x="542" y="152"/>
                    <a:pt x="560" y="124"/>
                    <a:pt x="561" y="105"/>
                  </a:cubicBezTo>
                  <a:cubicBezTo>
                    <a:pt x="564" y="81"/>
                    <a:pt x="532" y="81"/>
                    <a:pt x="515" y="80"/>
                  </a:cubicBezTo>
                  <a:cubicBezTo>
                    <a:pt x="508" y="80"/>
                    <a:pt x="500" y="79"/>
                    <a:pt x="492" y="79"/>
                  </a:cubicBezTo>
                  <a:cubicBezTo>
                    <a:pt x="498" y="79"/>
                    <a:pt x="504" y="78"/>
                    <a:pt x="508" y="73"/>
                  </a:cubicBezTo>
                  <a:cubicBezTo>
                    <a:pt x="513" y="67"/>
                    <a:pt x="511" y="57"/>
                    <a:pt x="504" y="53"/>
                  </a:cubicBezTo>
                  <a:cubicBezTo>
                    <a:pt x="498" y="50"/>
                    <a:pt x="480" y="49"/>
                    <a:pt x="493" y="37"/>
                  </a:cubicBezTo>
                  <a:cubicBezTo>
                    <a:pt x="498" y="32"/>
                    <a:pt x="503" y="29"/>
                    <a:pt x="507" y="23"/>
                  </a:cubicBezTo>
                  <a:cubicBezTo>
                    <a:pt x="509" y="19"/>
                    <a:pt x="506" y="14"/>
                    <a:pt x="503" y="12"/>
                  </a:cubicBezTo>
                  <a:cubicBezTo>
                    <a:pt x="473" y="0"/>
                    <a:pt x="440" y="15"/>
                    <a:pt x="414" y="29"/>
                  </a:cubicBezTo>
                  <a:cubicBezTo>
                    <a:pt x="373" y="52"/>
                    <a:pt x="331" y="72"/>
                    <a:pt x="292" y="98"/>
                  </a:cubicBezTo>
                  <a:cubicBezTo>
                    <a:pt x="252" y="124"/>
                    <a:pt x="213" y="152"/>
                    <a:pt x="174" y="180"/>
                  </a:cubicBezTo>
                  <a:cubicBezTo>
                    <a:pt x="150" y="198"/>
                    <a:pt x="129" y="223"/>
                    <a:pt x="111" y="248"/>
                  </a:cubicBezTo>
                  <a:cubicBezTo>
                    <a:pt x="111" y="249"/>
                    <a:pt x="111" y="250"/>
                    <a:pt x="111" y="251"/>
                  </a:cubicBezTo>
                  <a:cubicBezTo>
                    <a:pt x="101" y="257"/>
                    <a:pt x="91" y="266"/>
                    <a:pt x="89" y="278"/>
                  </a:cubicBezTo>
                  <a:cubicBezTo>
                    <a:pt x="85" y="302"/>
                    <a:pt x="70" y="323"/>
                    <a:pt x="60" y="345"/>
                  </a:cubicBezTo>
                  <a:cubicBezTo>
                    <a:pt x="54" y="356"/>
                    <a:pt x="51" y="369"/>
                    <a:pt x="44" y="381"/>
                  </a:cubicBezTo>
                  <a:cubicBezTo>
                    <a:pt x="38" y="391"/>
                    <a:pt x="31" y="400"/>
                    <a:pt x="25" y="411"/>
                  </a:cubicBezTo>
                  <a:cubicBezTo>
                    <a:pt x="24" y="412"/>
                    <a:pt x="24" y="413"/>
                    <a:pt x="23" y="414"/>
                  </a:cubicBezTo>
                  <a:cubicBezTo>
                    <a:pt x="23" y="414"/>
                    <a:pt x="23" y="414"/>
                    <a:pt x="23" y="414"/>
                  </a:cubicBezTo>
                  <a:cubicBezTo>
                    <a:pt x="23" y="415"/>
                    <a:pt x="23" y="415"/>
                    <a:pt x="23" y="415"/>
                  </a:cubicBezTo>
                  <a:cubicBezTo>
                    <a:pt x="17" y="423"/>
                    <a:pt x="10" y="431"/>
                    <a:pt x="9" y="441"/>
                  </a:cubicBezTo>
                  <a:cubicBezTo>
                    <a:pt x="8" y="444"/>
                    <a:pt x="7" y="448"/>
                    <a:pt x="7" y="451"/>
                  </a:cubicBezTo>
                  <a:cubicBezTo>
                    <a:pt x="6" y="453"/>
                    <a:pt x="5" y="455"/>
                    <a:pt x="4" y="457"/>
                  </a:cubicBezTo>
                  <a:cubicBezTo>
                    <a:pt x="2" y="466"/>
                    <a:pt x="2" y="475"/>
                    <a:pt x="1" y="483"/>
                  </a:cubicBezTo>
                  <a:cubicBezTo>
                    <a:pt x="0" y="496"/>
                    <a:pt x="4" y="510"/>
                    <a:pt x="8" y="522"/>
                  </a:cubicBezTo>
                  <a:cubicBezTo>
                    <a:pt x="13" y="539"/>
                    <a:pt x="15" y="557"/>
                    <a:pt x="20" y="574"/>
                  </a:cubicBezTo>
                  <a:cubicBezTo>
                    <a:pt x="24" y="591"/>
                    <a:pt x="24" y="617"/>
                    <a:pt x="35" y="632"/>
                  </a:cubicBezTo>
                  <a:cubicBezTo>
                    <a:pt x="36" y="632"/>
                    <a:pt x="36" y="633"/>
                    <a:pt x="36" y="633"/>
                  </a:cubicBezTo>
                  <a:cubicBezTo>
                    <a:pt x="40" y="645"/>
                    <a:pt x="43" y="658"/>
                    <a:pt x="47" y="670"/>
                  </a:cubicBezTo>
                  <a:cubicBezTo>
                    <a:pt x="49" y="679"/>
                    <a:pt x="58" y="686"/>
                    <a:pt x="67" y="686"/>
                  </a:cubicBezTo>
                  <a:cubicBezTo>
                    <a:pt x="72" y="687"/>
                    <a:pt x="76" y="687"/>
                    <a:pt x="81" y="689"/>
                  </a:cubicBezTo>
                  <a:cubicBezTo>
                    <a:pt x="79" y="694"/>
                    <a:pt x="77" y="699"/>
                    <a:pt x="76" y="703"/>
                  </a:cubicBezTo>
                  <a:cubicBezTo>
                    <a:pt x="73" y="720"/>
                    <a:pt x="67" y="731"/>
                    <a:pt x="55" y="744"/>
                  </a:cubicBezTo>
                  <a:cubicBezTo>
                    <a:pt x="44" y="756"/>
                    <a:pt x="50" y="774"/>
                    <a:pt x="46" y="789"/>
                  </a:cubicBezTo>
                  <a:cubicBezTo>
                    <a:pt x="41" y="804"/>
                    <a:pt x="34" y="815"/>
                    <a:pt x="34" y="831"/>
                  </a:cubicBezTo>
                  <a:cubicBezTo>
                    <a:pt x="34" y="844"/>
                    <a:pt x="44" y="862"/>
                    <a:pt x="51" y="873"/>
                  </a:cubicBezTo>
                  <a:cubicBezTo>
                    <a:pt x="60" y="886"/>
                    <a:pt x="71" y="897"/>
                    <a:pt x="80" y="911"/>
                  </a:cubicBezTo>
                  <a:cubicBezTo>
                    <a:pt x="87" y="923"/>
                    <a:pt x="88" y="930"/>
                    <a:pt x="87" y="944"/>
                  </a:cubicBezTo>
                  <a:cubicBezTo>
                    <a:pt x="87" y="950"/>
                    <a:pt x="87" y="955"/>
                    <a:pt x="89" y="961"/>
                  </a:cubicBezTo>
                  <a:cubicBezTo>
                    <a:pt x="91" y="968"/>
                    <a:pt x="96" y="975"/>
                    <a:pt x="98" y="983"/>
                  </a:cubicBezTo>
                  <a:cubicBezTo>
                    <a:pt x="101" y="991"/>
                    <a:pt x="102" y="999"/>
                    <a:pt x="106" y="1006"/>
                  </a:cubicBezTo>
                  <a:cubicBezTo>
                    <a:pt x="108" y="1012"/>
                    <a:pt x="112" y="1016"/>
                    <a:pt x="116" y="1021"/>
                  </a:cubicBezTo>
                  <a:cubicBezTo>
                    <a:pt x="123" y="1031"/>
                    <a:pt x="124" y="1044"/>
                    <a:pt x="126" y="1055"/>
                  </a:cubicBezTo>
                  <a:cubicBezTo>
                    <a:pt x="132" y="1088"/>
                    <a:pt x="135" y="1122"/>
                    <a:pt x="145" y="1153"/>
                  </a:cubicBezTo>
                  <a:cubicBezTo>
                    <a:pt x="150" y="1168"/>
                    <a:pt x="158" y="1182"/>
                    <a:pt x="164" y="1196"/>
                  </a:cubicBezTo>
                  <a:cubicBezTo>
                    <a:pt x="170" y="1210"/>
                    <a:pt x="176" y="1222"/>
                    <a:pt x="190" y="1231"/>
                  </a:cubicBezTo>
                  <a:cubicBezTo>
                    <a:pt x="203" y="1240"/>
                    <a:pt x="220" y="1245"/>
                    <a:pt x="232" y="1254"/>
                  </a:cubicBezTo>
                  <a:cubicBezTo>
                    <a:pt x="245" y="1264"/>
                    <a:pt x="256" y="1277"/>
                    <a:pt x="268" y="1288"/>
                  </a:cubicBezTo>
                  <a:cubicBezTo>
                    <a:pt x="271" y="1292"/>
                    <a:pt x="275" y="1296"/>
                    <a:pt x="278" y="1300"/>
                  </a:cubicBezTo>
                  <a:cubicBezTo>
                    <a:pt x="281" y="1305"/>
                    <a:pt x="284" y="1310"/>
                    <a:pt x="286" y="1316"/>
                  </a:cubicBezTo>
                  <a:cubicBezTo>
                    <a:pt x="288" y="1318"/>
                    <a:pt x="289" y="1320"/>
                    <a:pt x="291" y="1323"/>
                  </a:cubicBezTo>
                  <a:cubicBezTo>
                    <a:pt x="292" y="1327"/>
                    <a:pt x="294" y="1331"/>
                    <a:pt x="295" y="1334"/>
                  </a:cubicBezTo>
                  <a:cubicBezTo>
                    <a:pt x="299" y="1349"/>
                    <a:pt x="316" y="1361"/>
                    <a:pt x="325" y="1374"/>
                  </a:cubicBezTo>
                  <a:cubicBezTo>
                    <a:pt x="327" y="1376"/>
                    <a:pt x="329" y="1378"/>
                    <a:pt x="332" y="1377"/>
                  </a:cubicBezTo>
                  <a:cubicBezTo>
                    <a:pt x="341" y="1388"/>
                    <a:pt x="351" y="1398"/>
                    <a:pt x="360" y="1409"/>
                  </a:cubicBezTo>
                  <a:cubicBezTo>
                    <a:pt x="365" y="1415"/>
                    <a:pt x="373" y="1409"/>
                    <a:pt x="370" y="1402"/>
                  </a:cubicBezTo>
                  <a:cubicBezTo>
                    <a:pt x="352" y="1373"/>
                    <a:pt x="334" y="1344"/>
                    <a:pt x="315" y="1316"/>
                  </a:cubicBezTo>
                  <a:cubicBezTo>
                    <a:pt x="306" y="1303"/>
                    <a:pt x="296" y="1290"/>
                    <a:pt x="293" y="1274"/>
                  </a:cubicBezTo>
                  <a:cubicBezTo>
                    <a:pt x="292" y="1268"/>
                    <a:pt x="294" y="1260"/>
                    <a:pt x="294" y="1254"/>
                  </a:cubicBezTo>
                  <a:cubicBezTo>
                    <a:pt x="294" y="1248"/>
                    <a:pt x="289" y="1242"/>
                    <a:pt x="287" y="1237"/>
                  </a:cubicBezTo>
                  <a:cubicBezTo>
                    <a:pt x="283" y="1230"/>
                    <a:pt x="278" y="1226"/>
                    <a:pt x="277" y="1217"/>
                  </a:cubicBezTo>
                  <a:cubicBezTo>
                    <a:pt x="276" y="1205"/>
                    <a:pt x="286" y="1215"/>
                    <a:pt x="290" y="1218"/>
                  </a:cubicBezTo>
                  <a:cubicBezTo>
                    <a:pt x="300" y="1224"/>
                    <a:pt x="309" y="1223"/>
                    <a:pt x="318" y="1218"/>
                  </a:cubicBezTo>
                  <a:cubicBezTo>
                    <a:pt x="327" y="1213"/>
                    <a:pt x="332" y="1202"/>
                    <a:pt x="336" y="1194"/>
                  </a:cubicBezTo>
                  <a:cubicBezTo>
                    <a:pt x="339" y="1189"/>
                    <a:pt x="341" y="1184"/>
                    <a:pt x="343" y="1179"/>
                  </a:cubicBezTo>
                  <a:cubicBezTo>
                    <a:pt x="346" y="1172"/>
                    <a:pt x="344" y="1164"/>
                    <a:pt x="348" y="1157"/>
                  </a:cubicBezTo>
                  <a:cubicBezTo>
                    <a:pt x="349" y="1155"/>
                    <a:pt x="349" y="1153"/>
                    <a:pt x="349" y="1151"/>
                  </a:cubicBezTo>
                  <a:cubicBezTo>
                    <a:pt x="349" y="1151"/>
                    <a:pt x="350" y="1151"/>
                    <a:pt x="351" y="1150"/>
                  </a:cubicBezTo>
                  <a:cubicBezTo>
                    <a:pt x="357" y="1149"/>
                    <a:pt x="360" y="1145"/>
                    <a:pt x="367" y="1144"/>
                  </a:cubicBezTo>
                  <a:cubicBezTo>
                    <a:pt x="369" y="1143"/>
                    <a:pt x="374" y="1145"/>
                    <a:pt x="376" y="1144"/>
                  </a:cubicBezTo>
                  <a:cubicBezTo>
                    <a:pt x="385" y="1140"/>
                    <a:pt x="391" y="1135"/>
                    <a:pt x="398" y="1129"/>
                  </a:cubicBezTo>
                  <a:cubicBezTo>
                    <a:pt x="407" y="1120"/>
                    <a:pt x="427" y="1130"/>
                    <a:pt x="438" y="1128"/>
                  </a:cubicBezTo>
                  <a:cubicBezTo>
                    <a:pt x="454" y="1124"/>
                    <a:pt x="467" y="1108"/>
                    <a:pt x="471" y="1093"/>
                  </a:cubicBezTo>
                  <a:cubicBezTo>
                    <a:pt x="474" y="1083"/>
                    <a:pt x="469" y="1071"/>
                    <a:pt x="467" y="1062"/>
                  </a:cubicBezTo>
                  <a:cubicBezTo>
                    <a:pt x="464" y="1048"/>
                    <a:pt x="478" y="1025"/>
                    <a:pt x="488" y="1015"/>
                  </a:cubicBezTo>
                  <a:cubicBezTo>
                    <a:pt x="501" y="1004"/>
                    <a:pt x="515" y="993"/>
                    <a:pt x="514" y="975"/>
                  </a:cubicBezTo>
                  <a:close/>
                  <a:moveTo>
                    <a:pt x="74" y="348"/>
                  </a:moveTo>
                  <a:cubicBezTo>
                    <a:pt x="72" y="353"/>
                    <a:pt x="70" y="357"/>
                    <a:pt x="67" y="362"/>
                  </a:cubicBezTo>
                  <a:cubicBezTo>
                    <a:pt x="67" y="363"/>
                    <a:pt x="66" y="363"/>
                    <a:pt x="66" y="364"/>
                  </a:cubicBezTo>
                  <a:cubicBezTo>
                    <a:pt x="66" y="364"/>
                    <a:pt x="66" y="363"/>
                    <a:pt x="66" y="362"/>
                  </a:cubicBezTo>
                  <a:cubicBezTo>
                    <a:pt x="68" y="358"/>
                    <a:pt x="71" y="353"/>
                    <a:pt x="74" y="348"/>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78" name="Freeform 323"/>
            <p:cNvSpPr>
              <a:spLocks/>
            </p:cNvSpPr>
            <p:nvPr/>
          </p:nvSpPr>
          <p:spPr bwMode="auto">
            <a:xfrm>
              <a:off x="4358482" y="2033466"/>
              <a:ext cx="352425" cy="312738"/>
            </a:xfrm>
            <a:custGeom>
              <a:avLst/>
              <a:gdLst>
                <a:gd name="T0" fmla="*/ 188 w 190"/>
                <a:gd name="T1" fmla="*/ 66 h 169"/>
                <a:gd name="T2" fmla="*/ 187 w 190"/>
                <a:gd name="T3" fmla="*/ 48 h 169"/>
                <a:gd name="T4" fmla="*/ 178 w 190"/>
                <a:gd name="T5" fmla="*/ 32 h 169"/>
                <a:gd name="T6" fmla="*/ 176 w 190"/>
                <a:gd name="T7" fmla="*/ 25 h 169"/>
                <a:gd name="T8" fmla="*/ 153 w 190"/>
                <a:gd name="T9" fmla="*/ 20 h 169"/>
                <a:gd name="T10" fmla="*/ 141 w 190"/>
                <a:gd name="T11" fmla="*/ 23 h 169"/>
                <a:gd name="T12" fmla="*/ 137 w 190"/>
                <a:gd name="T13" fmla="*/ 15 h 169"/>
                <a:gd name="T14" fmla="*/ 98 w 190"/>
                <a:gd name="T15" fmla="*/ 7 h 169"/>
                <a:gd name="T16" fmla="*/ 52 w 190"/>
                <a:gd name="T17" fmla="*/ 8 h 169"/>
                <a:gd name="T18" fmla="*/ 50 w 190"/>
                <a:gd name="T19" fmla="*/ 27 h 169"/>
                <a:gd name="T20" fmla="*/ 57 w 190"/>
                <a:gd name="T21" fmla="*/ 31 h 169"/>
                <a:gd name="T22" fmla="*/ 65 w 190"/>
                <a:gd name="T23" fmla="*/ 32 h 169"/>
                <a:gd name="T24" fmla="*/ 62 w 190"/>
                <a:gd name="T25" fmla="*/ 36 h 169"/>
                <a:gd name="T26" fmla="*/ 47 w 190"/>
                <a:gd name="T27" fmla="*/ 63 h 169"/>
                <a:gd name="T28" fmla="*/ 34 w 190"/>
                <a:gd name="T29" fmla="*/ 87 h 169"/>
                <a:gd name="T30" fmla="*/ 14 w 190"/>
                <a:gd name="T31" fmla="*/ 119 h 169"/>
                <a:gd name="T32" fmla="*/ 8 w 190"/>
                <a:gd name="T33" fmla="*/ 158 h 169"/>
                <a:gd name="T34" fmla="*/ 40 w 190"/>
                <a:gd name="T35" fmla="*/ 144 h 169"/>
                <a:gd name="T36" fmla="*/ 114 w 190"/>
                <a:gd name="T37" fmla="*/ 121 h 169"/>
                <a:gd name="T38" fmla="*/ 130 w 190"/>
                <a:gd name="T39" fmla="*/ 115 h 169"/>
                <a:gd name="T40" fmla="*/ 156 w 190"/>
                <a:gd name="T41" fmla="*/ 105 h 169"/>
                <a:gd name="T42" fmla="*/ 182 w 190"/>
                <a:gd name="T43" fmla="*/ 83 h 169"/>
                <a:gd name="T44" fmla="*/ 172 w 190"/>
                <a:gd name="T45" fmla="*/ 76 h 169"/>
                <a:gd name="T46" fmla="*/ 188 w 190"/>
                <a:gd name="T47" fmla="*/ 6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169">
                  <a:moveTo>
                    <a:pt x="188" y="66"/>
                  </a:moveTo>
                  <a:cubicBezTo>
                    <a:pt x="190" y="59"/>
                    <a:pt x="190" y="54"/>
                    <a:pt x="187" y="48"/>
                  </a:cubicBezTo>
                  <a:cubicBezTo>
                    <a:pt x="184" y="40"/>
                    <a:pt x="175" y="40"/>
                    <a:pt x="178" y="32"/>
                  </a:cubicBezTo>
                  <a:cubicBezTo>
                    <a:pt x="179" y="29"/>
                    <a:pt x="178" y="27"/>
                    <a:pt x="176" y="25"/>
                  </a:cubicBezTo>
                  <a:cubicBezTo>
                    <a:pt x="170" y="19"/>
                    <a:pt x="161" y="20"/>
                    <a:pt x="153" y="20"/>
                  </a:cubicBezTo>
                  <a:cubicBezTo>
                    <a:pt x="149" y="20"/>
                    <a:pt x="145" y="22"/>
                    <a:pt x="141" y="23"/>
                  </a:cubicBezTo>
                  <a:cubicBezTo>
                    <a:pt x="139" y="24"/>
                    <a:pt x="139" y="17"/>
                    <a:pt x="137" y="15"/>
                  </a:cubicBezTo>
                  <a:cubicBezTo>
                    <a:pt x="126" y="7"/>
                    <a:pt x="112" y="8"/>
                    <a:pt x="98" y="7"/>
                  </a:cubicBezTo>
                  <a:cubicBezTo>
                    <a:pt x="83" y="7"/>
                    <a:pt x="67" y="0"/>
                    <a:pt x="52" y="8"/>
                  </a:cubicBezTo>
                  <a:cubicBezTo>
                    <a:pt x="45" y="12"/>
                    <a:pt x="46" y="21"/>
                    <a:pt x="50" y="27"/>
                  </a:cubicBezTo>
                  <a:cubicBezTo>
                    <a:pt x="51" y="29"/>
                    <a:pt x="54" y="30"/>
                    <a:pt x="57" y="31"/>
                  </a:cubicBezTo>
                  <a:cubicBezTo>
                    <a:pt x="60" y="32"/>
                    <a:pt x="62" y="32"/>
                    <a:pt x="65" y="32"/>
                  </a:cubicBezTo>
                  <a:cubicBezTo>
                    <a:pt x="73" y="33"/>
                    <a:pt x="65" y="34"/>
                    <a:pt x="62" y="36"/>
                  </a:cubicBezTo>
                  <a:cubicBezTo>
                    <a:pt x="51" y="45"/>
                    <a:pt x="48" y="48"/>
                    <a:pt x="47" y="63"/>
                  </a:cubicBezTo>
                  <a:cubicBezTo>
                    <a:pt x="46" y="73"/>
                    <a:pt x="38" y="78"/>
                    <a:pt x="34" y="87"/>
                  </a:cubicBezTo>
                  <a:cubicBezTo>
                    <a:pt x="25" y="95"/>
                    <a:pt x="22" y="109"/>
                    <a:pt x="14" y="119"/>
                  </a:cubicBezTo>
                  <a:cubicBezTo>
                    <a:pt x="10" y="125"/>
                    <a:pt x="0" y="152"/>
                    <a:pt x="8" y="158"/>
                  </a:cubicBezTo>
                  <a:cubicBezTo>
                    <a:pt x="20" y="169"/>
                    <a:pt x="32" y="151"/>
                    <a:pt x="40" y="144"/>
                  </a:cubicBezTo>
                  <a:cubicBezTo>
                    <a:pt x="62" y="124"/>
                    <a:pt x="85" y="113"/>
                    <a:pt x="114" y="121"/>
                  </a:cubicBezTo>
                  <a:cubicBezTo>
                    <a:pt x="120" y="122"/>
                    <a:pt x="126" y="118"/>
                    <a:pt x="130" y="115"/>
                  </a:cubicBezTo>
                  <a:cubicBezTo>
                    <a:pt x="138" y="109"/>
                    <a:pt x="148" y="110"/>
                    <a:pt x="156" y="105"/>
                  </a:cubicBezTo>
                  <a:cubicBezTo>
                    <a:pt x="166" y="99"/>
                    <a:pt x="185" y="99"/>
                    <a:pt x="182" y="83"/>
                  </a:cubicBezTo>
                  <a:cubicBezTo>
                    <a:pt x="181" y="78"/>
                    <a:pt x="176" y="77"/>
                    <a:pt x="172" y="76"/>
                  </a:cubicBezTo>
                  <a:cubicBezTo>
                    <a:pt x="176" y="77"/>
                    <a:pt x="187" y="69"/>
                    <a:pt x="188" y="66"/>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79" name="Freeform 324"/>
            <p:cNvSpPr>
              <a:spLocks/>
            </p:cNvSpPr>
            <p:nvPr/>
          </p:nvSpPr>
          <p:spPr bwMode="auto">
            <a:xfrm>
              <a:off x="4648994" y="2263653"/>
              <a:ext cx="100013" cy="52388"/>
            </a:xfrm>
            <a:custGeom>
              <a:avLst/>
              <a:gdLst>
                <a:gd name="T0" fmla="*/ 51 w 54"/>
                <a:gd name="T1" fmla="*/ 14 h 28"/>
                <a:gd name="T2" fmla="*/ 49 w 54"/>
                <a:gd name="T3" fmla="*/ 12 h 28"/>
                <a:gd name="T4" fmla="*/ 45 w 54"/>
                <a:gd name="T5" fmla="*/ 0 h 28"/>
                <a:gd name="T6" fmla="*/ 29 w 54"/>
                <a:gd name="T7" fmla="*/ 4 h 28"/>
                <a:gd name="T8" fmla="*/ 29 w 54"/>
                <a:gd name="T9" fmla="*/ 4 h 28"/>
                <a:gd name="T10" fmla="*/ 20 w 54"/>
                <a:gd name="T11" fmla="*/ 4 h 28"/>
                <a:gd name="T12" fmla="*/ 2 w 54"/>
                <a:gd name="T13" fmla="*/ 8 h 28"/>
                <a:gd name="T14" fmla="*/ 2 w 54"/>
                <a:gd name="T15" fmla="*/ 17 h 28"/>
                <a:gd name="T16" fmla="*/ 2 w 54"/>
                <a:gd name="T17" fmla="*/ 17 h 28"/>
                <a:gd name="T18" fmla="*/ 26 w 54"/>
                <a:gd name="T19" fmla="*/ 23 h 28"/>
                <a:gd name="T20" fmla="*/ 51 w 54"/>
                <a:gd name="T21" fmla="*/ 21 h 28"/>
                <a:gd name="T22" fmla="*/ 51 w 54"/>
                <a:gd name="T2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8">
                  <a:moveTo>
                    <a:pt x="51" y="14"/>
                  </a:moveTo>
                  <a:cubicBezTo>
                    <a:pt x="51" y="13"/>
                    <a:pt x="50" y="13"/>
                    <a:pt x="49" y="12"/>
                  </a:cubicBezTo>
                  <a:cubicBezTo>
                    <a:pt x="54" y="9"/>
                    <a:pt x="52" y="0"/>
                    <a:pt x="45" y="0"/>
                  </a:cubicBezTo>
                  <a:cubicBezTo>
                    <a:pt x="40" y="0"/>
                    <a:pt x="34" y="1"/>
                    <a:pt x="29" y="4"/>
                  </a:cubicBezTo>
                  <a:cubicBezTo>
                    <a:pt x="29" y="4"/>
                    <a:pt x="29" y="4"/>
                    <a:pt x="29" y="4"/>
                  </a:cubicBezTo>
                  <a:cubicBezTo>
                    <a:pt x="26" y="4"/>
                    <a:pt x="23" y="4"/>
                    <a:pt x="20" y="4"/>
                  </a:cubicBezTo>
                  <a:cubicBezTo>
                    <a:pt x="15" y="3"/>
                    <a:pt x="6" y="3"/>
                    <a:pt x="2" y="8"/>
                  </a:cubicBezTo>
                  <a:cubicBezTo>
                    <a:pt x="0" y="11"/>
                    <a:pt x="0" y="15"/>
                    <a:pt x="2" y="17"/>
                  </a:cubicBezTo>
                  <a:cubicBezTo>
                    <a:pt x="2" y="17"/>
                    <a:pt x="2" y="17"/>
                    <a:pt x="2" y="17"/>
                  </a:cubicBezTo>
                  <a:cubicBezTo>
                    <a:pt x="7" y="24"/>
                    <a:pt x="19" y="22"/>
                    <a:pt x="26" y="23"/>
                  </a:cubicBezTo>
                  <a:cubicBezTo>
                    <a:pt x="34" y="25"/>
                    <a:pt x="45" y="28"/>
                    <a:pt x="51" y="21"/>
                  </a:cubicBezTo>
                  <a:cubicBezTo>
                    <a:pt x="53" y="19"/>
                    <a:pt x="53" y="16"/>
                    <a:pt x="51" y="14"/>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25"/>
            <p:cNvSpPr>
              <a:spLocks/>
            </p:cNvSpPr>
            <p:nvPr/>
          </p:nvSpPr>
          <p:spPr bwMode="auto">
            <a:xfrm>
              <a:off x="4814094" y="2098553"/>
              <a:ext cx="76200" cy="47625"/>
            </a:xfrm>
            <a:custGeom>
              <a:avLst/>
              <a:gdLst>
                <a:gd name="T0" fmla="*/ 35 w 41"/>
                <a:gd name="T1" fmla="*/ 14 h 26"/>
                <a:gd name="T2" fmla="*/ 31 w 41"/>
                <a:gd name="T3" fmla="*/ 12 h 26"/>
                <a:gd name="T4" fmla="*/ 29 w 41"/>
                <a:gd name="T5" fmla="*/ 11 h 26"/>
                <a:gd name="T6" fmla="*/ 31 w 41"/>
                <a:gd name="T7" fmla="*/ 9 h 26"/>
                <a:gd name="T8" fmla="*/ 22 w 41"/>
                <a:gd name="T9" fmla="*/ 3 h 26"/>
                <a:gd name="T10" fmla="*/ 19 w 41"/>
                <a:gd name="T11" fmla="*/ 3 h 26"/>
                <a:gd name="T12" fmla="*/ 18 w 41"/>
                <a:gd name="T13" fmla="*/ 3 h 26"/>
                <a:gd name="T14" fmla="*/ 12 w 41"/>
                <a:gd name="T15" fmla="*/ 3 h 26"/>
                <a:gd name="T16" fmla="*/ 8 w 41"/>
                <a:gd name="T17" fmla="*/ 3 h 26"/>
                <a:gd name="T18" fmla="*/ 5 w 41"/>
                <a:gd name="T19" fmla="*/ 14 h 26"/>
                <a:gd name="T20" fmla="*/ 28 w 41"/>
                <a:gd name="T21" fmla="*/ 24 h 26"/>
                <a:gd name="T22" fmla="*/ 31 w 41"/>
                <a:gd name="T23" fmla="*/ 25 h 26"/>
                <a:gd name="T24" fmla="*/ 35 w 41"/>
                <a:gd name="T2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35" y="14"/>
                  </a:moveTo>
                  <a:cubicBezTo>
                    <a:pt x="33" y="13"/>
                    <a:pt x="32" y="13"/>
                    <a:pt x="31" y="12"/>
                  </a:cubicBezTo>
                  <a:cubicBezTo>
                    <a:pt x="30" y="12"/>
                    <a:pt x="30" y="12"/>
                    <a:pt x="29" y="11"/>
                  </a:cubicBezTo>
                  <a:cubicBezTo>
                    <a:pt x="30" y="11"/>
                    <a:pt x="30" y="10"/>
                    <a:pt x="31" y="9"/>
                  </a:cubicBezTo>
                  <a:cubicBezTo>
                    <a:pt x="33" y="4"/>
                    <a:pt x="27" y="0"/>
                    <a:pt x="22" y="3"/>
                  </a:cubicBezTo>
                  <a:cubicBezTo>
                    <a:pt x="21" y="3"/>
                    <a:pt x="20" y="3"/>
                    <a:pt x="19" y="3"/>
                  </a:cubicBezTo>
                  <a:cubicBezTo>
                    <a:pt x="19" y="3"/>
                    <a:pt x="19" y="3"/>
                    <a:pt x="18" y="3"/>
                  </a:cubicBezTo>
                  <a:cubicBezTo>
                    <a:pt x="16" y="1"/>
                    <a:pt x="14" y="2"/>
                    <a:pt x="12" y="3"/>
                  </a:cubicBezTo>
                  <a:cubicBezTo>
                    <a:pt x="11" y="3"/>
                    <a:pt x="10" y="3"/>
                    <a:pt x="8" y="3"/>
                  </a:cubicBezTo>
                  <a:cubicBezTo>
                    <a:pt x="3" y="4"/>
                    <a:pt x="0" y="11"/>
                    <a:pt x="5" y="14"/>
                  </a:cubicBezTo>
                  <a:cubicBezTo>
                    <a:pt x="12" y="19"/>
                    <a:pt x="20" y="21"/>
                    <a:pt x="28" y="24"/>
                  </a:cubicBezTo>
                  <a:cubicBezTo>
                    <a:pt x="29" y="24"/>
                    <a:pt x="30" y="25"/>
                    <a:pt x="31" y="25"/>
                  </a:cubicBezTo>
                  <a:cubicBezTo>
                    <a:pt x="38" y="26"/>
                    <a:pt x="41" y="16"/>
                    <a:pt x="35" y="14"/>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37"/>
            <p:cNvSpPr>
              <a:spLocks/>
            </p:cNvSpPr>
            <p:nvPr/>
          </p:nvSpPr>
          <p:spPr bwMode="auto">
            <a:xfrm>
              <a:off x="4836319" y="2454153"/>
              <a:ext cx="52388" cy="71438"/>
            </a:xfrm>
            <a:custGeom>
              <a:avLst/>
              <a:gdLst>
                <a:gd name="T0" fmla="*/ 27 w 28"/>
                <a:gd name="T1" fmla="*/ 23 h 38"/>
                <a:gd name="T2" fmla="*/ 25 w 28"/>
                <a:gd name="T3" fmla="*/ 19 h 38"/>
                <a:gd name="T4" fmla="*/ 26 w 28"/>
                <a:gd name="T5" fmla="*/ 5 h 38"/>
                <a:gd name="T6" fmla="*/ 16 w 28"/>
                <a:gd name="T7" fmla="*/ 1 h 38"/>
                <a:gd name="T8" fmla="*/ 9 w 28"/>
                <a:gd name="T9" fmla="*/ 1 h 38"/>
                <a:gd name="T10" fmla="*/ 3 w 28"/>
                <a:gd name="T11" fmla="*/ 10 h 38"/>
                <a:gd name="T12" fmla="*/ 4 w 28"/>
                <a:gd name="T13" fmla="*/ 13 h 38"/>
                <a:gd name="T14" fmla="*/ 0 w 28"/>
                <a:gd name="T15" fmla="*/ 18 h 38"/>
                <a:gd name="T16" fmla="*/ 4 w 28"/>
                <a:gd name="T17" fmla="*/ 24 h 38"/>
                <a:gd name="T18" fmla="*/ 1 w 28"/>
                <a:gd name="T19" fmla="*/ 30 h 38"/>
                <a:gd name="T20" fmla="*/ 9 w 28"/>
                <a:gd name="T21" fmla="*/ 37 h 38"/>
                <a:gd name="T22" fmla="*/ 25 w 28"/>
                <a:gd name="T23" fmla="*/ 29 h 38"/>
                <a:gd name="T24" fmla="*/ 27 w 28"/>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27" y="23"/>
                  </a:moveTo>
                  <a:cubicBezTo>
                    <a:pt x="27" y="22"/>
                    <a:pt x="26" y="20"/>
                    <a:pt x="25" y="19"/>
                  </a:cubicBezTo>
                  <a:cubicBezTo>
                    <a:pt x="28" y="15"/>
                    <a:pt x="28" y="10"/>
                    <a:pt x="26" y="5"/>
                  </a:cubicBezTo>
                  <a:cubicBezTo>
                    <a:pt x="24" y="2"/>
                    <a:pt x="20" y="1"/>
                    <a:pt x="16" y="1"/>
                  </a:cubicBezTo>
                  <a:cubicBezTo>
                    <a:pt x="13" y="0"/>
                    <a:pt x="11" y="0"/>
                    <a:pt x="9" y="1"/>
                  </a:cubicBezTo>
                  <a:cubicBezTo>
                    <a:pt x="5" y="3"/>
                    <a:pt x="3" y="6"/>
                    <a:pt x="3" y="10"/>
                  </a:cubicBezTo>
                  <a:cubicBezTo>
                    <a:pt x="3" y="11"/>
                    <a:pt x="3" y="12"/>
                    <a:pt x="4" y="13"/>
                  </a:cubicBezTo>
                  <a:cubicBezTo>
                    <a:pt x="1" y="14"/>
                    <a:pt x="0" y="16"/>
                    <a:pt x="0" y="18"/>
                  </a:cubicBezTo>
                  <a:cubicBezTo>
                    <a:pt x="1" y="21"/>
                    <a:pt x="2" y="23"/>
                    <a:pt x="4" y="24"/>
                  </a:cubicBezTo>
                  <a:cubicBezTo>
                    <a:pt x="3" y="26"/>
                    <a:pt x="2" y="28"/>
                    <a:pt x="1" y="30"/>
                  </a:cubicBezTo>
                  <a:cubicBezTo>
                    <a:pt x="1" y="35"/>
                    <a:pt x="5" y="38"/>
                    <a:pt x="9" y="37"/>
                  </a:cubicBezTo>
                  <a:cubicBezTo>
                    <a:pt x="14" y="34"/>
                    <a:pt x="20" y="33"/>
                    <a:pt x="25" y="29"/>
                  </a:cubicBezTo>
                  <a:cubicBezTo>
                    <a:pt x="27" y="28"/>
                    <a:pt x="28" y="25"/>
                    <a:pt x="27" y="23"/>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38"/>
            <p:cNvSpPr>
              <a:spLocks/>
            </p:cNvSpPr>
            <p:nvPr/>
          </p:nvSpPr>
          <p:spPr bwMode="auto">
            <a:xfrm>
              <a:off x="4855369" y="2390653"/>
              <a:ext cx="136525" cy="165100"/>
            </a:xfrm>
            <a:custGeom>
              <a:avLst/>
              <a:gdLst>
                <a:gd name="T0" fmla="*/ 67 w 74"/>
                <a:gd name="T1" fmla="*/ 56 h 89"/>
                <a:gd name="T2" fmla="*/ 57 w 74"/>
                <a:gd name="T3" fmla="*/ 54 h 89"/>
                <a:gd name="T4" fmla="*/ 37 w 74"/>
                <a:gd name="T5" fmla="*/ 33 h 89"/>
                <a:gd name="T6" fmla="*/ 26 w 74"/>
                <a:gd name="T7" fmla="*/ 18 h 89"/>
                <a:gd name="T8" fmla="*/ 24 w 74"/>
                <a:gd name="T9" fmla="*/ 12 h 89"/>
                <a:gd name="T10" fmla="*/ 24 w 74"/>
                <a:gd name="T11" fmla="*/ 12 h 89"/>
                <a:gd name="T12" fmla="*/ 21 w 74"/>
                <a:gd name="T13" fmla="*/ 5 h 89"/>
                <a:gd name="T14" fmla="*/ 12 w 74"/>
                <a:gd name="T15" fmla="*/ 1 h 89"/>
                <a:gd name="T16" fmla="*/ 8 w 74"/>
                <a:gd name="T17" fmla="*/ 13 h 89"/>
                <a:gd name="T18" fmla="*/ 10 w 74"/>
                <a:gd name="T19" fmla="*/ 15 h 89"/>
                <a:gd name="T20" fmla="*/ 13 w 74"/>
                <a:gd name="T21" fmla="*/ 27 h 89"/>
                <a:gd name="T22" fmla="*/ 22 w 74"/>
                <a:gd name="T23" fmla="*/ 40 h 89"/>
                <a:gd name="T24" fmla="*/ 29 w 74"/>
                <a:gd name="T25" fmla="*/ 52 h 89"/>
                <a:gd name="T26" fmla="*/ 36 w 74"/>
                <a:gd name="T27" fmla="*/ 66 h 89"/>
                <a:gd name="T28" fmla="*/ 36 w 74"/>
                <a:gd name="T29" fmla="*/ 67 h 89"/>
                <a:gd name="T30" fmla="*/ 33 w 74"/>
                <a:gd name="T31" fmla="*/ 71 h 89"/>
                <a:gd name="T32" fmla="*/ 30 w 74"/>
                <a:gd name="T33" fmla="*/ 81 h 89"/>
                <a:gd name="T34" fmla="*/ 41 w 74"/>
                <a:gd name="T35" fmla="*/ 87 h 89"/>
                <a:gd name="T36" fmla="*/ 66 w 74"/>
                <a:gd name="T37" fmla="*/ 70 h 89"/>
                <a:gd name="T38" fmla="*/ 71 w 74"/>
                <a:gd name="T39" fmla="*/ 66 h 89"/>
                <a:gd name="T40" fmla="*/ 67 w 74"/>
                <a:gd name="T41"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89">
                  <a:moveTo>
                    <a:pt x="67" y="56"/>
                  </a:moveTo>
                  <a:cubicBezTo>
                    <a:pt x="64" y="55"/>
                    <a:pt x="60" y="55"/>
                    <a:pt x="57" y="54"/>
                  </a:cubicBezTo>
                  <a:cubicBezTo>
                    <a:pt x="59" y="47"/>
                    <a:pt x="46" y="39"/>
                    <a:pt x="37" y="33"/>
                  </a:cubicBezTo>
                  <a:cubicBezTo>
                    <a:pt x="35" y="31"/>
                    <a:pt x="28" y="22"/>
                    <a:pt x="26" y="18"/>
                  </a:cubicBezTo>
                  <a:cubicBezTo>
                    <a:pt x="25" y="16"/>
                    <a:pt x="24" y="14"/>
                    <a:pt x="24" y="12"/>
                  </a:cubicBezTo>
                  <a:cubicBezTo>
                    <a:pt x="24" y="12"/>
                    <a:pt x="24" y="12"/>
                    <a:pt x="24" y="12"/>
                  </a:cubicBezTo>
                  <a:cubicBezTo>
                    <a:pt x="25" y="8"/>
                    <a:pt x="23" y="6"/>
                    <a:pt x="21" y="5"/>
                  </a:cubicBezTo>
                  <a:cubicBezTo>
                    <a:pt x="19" y="3"/>
                    <a:pt x="16" y="1"/>
                    <a:pt x="12" y="1"/>
                  </a:cubicBezTo>
                  <a:cubicBezTo>
                    <a:pt x="4" y="0"/>
                    <a:pt x="0" y="10"/>
                    <a:pt x="8" y="13"/>
                  </a:cubicBezTo>
                  <a:cubicBezTo>
                    <a:pt x="9" y="13"/>
                    <a:pt x="10" y="14"/>
                    <a:pt x="10" y="15"/>
                  </a:cubicBezTo>
                  <a:cubicBezTo>
                    <a:pt x="10" y="19"/>
                    <a:pt x="10" y="23"/>
                    <a:pt x="13" y="27"/>
                  </a:cubicBezTo>
                  <a:cubicBezTo>
                    <a:pt x="16" y="31"/>
                    <a:pt x="19" y="36"/>
                    <a:pt x="22" y="40"/>
                  </a:cubicBezTo>
                  <a:cubicBezTo>
                    <a:pt x="26" y="44"/>
                    <a:pt x="31" y="47"/>
                    <a:pt x="29" y="52"/>
                  </a:cubicBezTo>
                  <a:cubicBezTo>
                    <a:pt x="28" y="57"/>
                    <a:pt x="31" y="64"/>
                    <a:pt x="36" y="66"/>
                  </a:cubicBezTo>
                  <a:cubicBezTo>
                    <a:pt x="36" y="66"/>
                    <a:pt x="36" y="67"/>
                    <a:pt x="36" y="67"/>
                  </a:cubicBezTo>
                  <a:cubicBezTo>
                    <a:pt x="35" y="68"/>
                    <a:pt x="34" y="70"/>
                    <a:pt x="33" y="71"/>
                  </a:cubicBezTo>
                  <a:cubicBezTo>
                    <a:pt x="31" y="75"/>
                    <a:pt x="30" y="77"/>
                    <a:pt x="30" y="81"/>
                  </a:cubicBezTo>
                  <a:cubicBezTo>
                    <a:pt x="30" y="86"/>
                    <a:pt x="36" y="89"/>
                    <a:pt x="41" y="87"/>
                  </a:cubicBezTo>
                  <a:cubicBezTo>
                    <a:pt x="50" y="83"/>
                    <a:pt x="61" y="79"/>
                    <a:pt x="66" y="70"/>
                  </a:cubicBezTo>
                  <a:cubicBezTo>
                    <a:pt x="67" y="69"/>
                    <a:pt x="69" y="67"/>
                    <a:pt x="71" y="66"/>
                  </a:cubicBezTo>
                  <a:cubicBezTo>
                    <a:pt x="74" y="62"/>
                    <a:pt x="72" y="56"/>
                    <a:pt x="67" y="56"/>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83" name="Freeform 339"/>
            <p:cNvSpPr>
              <a:spLocks/>
            </p:cNvSpPr>
            <p:nvPr/>
          </p:nvSpPr>
          <p:spPr bwMode="auto">
            <a:xfrm>
              <a:off x="5155407" y="2717678"/>
              <a:ext cx="39688" cy="52388"/>
            </a:xfrm>
            <a:custGeom>
              <a:avLst/>
              <a:gdLst>
                <a:gd name="T0" fmla="*/ 21 w 21"/>
                <a:gd name="T1" fmla="*/ 22 h 28"/>
                <a:gd name="T2" fmla="*/ 20 w 21"/>
                <a:gd name="T3" fmla="*/ 11 h 28"/>
                <a:gd name="T4" fmla="*/ 10 w 21"/>
                <a:gd name="T5" fmla="*/ 1 h 28"/>
                <a:gd name="T6" fmla="*/ 5 w 21"/>
                <a:gd name="T7" fmla="*/ 13 h 28"/>
                <a:gd name="T8" fmla="*/ 7 w 21"/>
                <a:gd name="T9" fmla="*/ 14 h 28"/>
                <a:gd name="T10" fmla="*/ 7 w 21"/>
                <a:gd name="T11" fmla="*/ 15 h 28"/>
                <a:gd name="T12" fmla="*/ 7 w 21"/>
                <a:gd name="T13" fmla="*/ 15 h 28"/>
                <a:gd name="T14" fmla="*/ 7 w 21"/>
                <a:gd name="T15" fmla="*/ 15 h 28"/>
                <a:gd name="T16" fmla="*/ 7 w 21"/>
                <a:gd name="T17" fmla="*/ 21 h 28"/>
                <a:gd name="T18" fmla="*/ 15 w 21"/>
                <a:gd name="T19" fmla="*/ 28 h 28"/>
                <a:gd name="T20" fmla="*/ 21 w 21"/>
                <a:gd name="T2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8">
                  <a:moveTo>
                    <a:pt x="21" y="22"/>
                  </a:moveTo>
                  <a:cubicBezTo>
                    <a:pt x="21" y="18"/>
                    <a:pt x="21" y="15"/>
                    <a:pt x="20" y="11"/>
                  </a:cubicBezTo>
                  <a:cubicBezTo>
                    <a:pt x="19" y="6"/>
                    <a:pt x="15" y="3"/>
                    <a:pt x="10" y="1"/>
                  </a:cubicBezTo>
                  <a:cubicBezTo>
                    <a:pt x="3" y="0"/>
                    <a:pt x="0" y="9"/>
                    <a:pt x="5" y="13"/>
                  </a:cubicBezTo>
                  <a:cubicBezTo>
                    <a:pt x="6" y="14"/>
                    <a:pt x="7" y="14"/>
                    <a:pt x="7" y="14"/>
                  </a:cubicBezTo>
                  <a:cubicBezTo>
                    <a:pt x="7" y="15"/>
                    <a:pt x="7" y="15"/>
                    <a:pt x="7" y="15"/>
                  </a:cubicBezTo>
                  <a:cubicBezTo>
                    <a:pt x="7" y="15"/>
                    <a:pt x="7" y="15"/>
                    <a:pt x="7" y="15"/>
                  </a:cubicBezTo>
                  <a:cubicBezTo>
                    <a:pt x="7" y="14"/>
                    <a:pt x="7" y="15"/>
                    <a:pt x="7" y="15"/>
                  </a:cubicBezTo>
                  <a:cubicBezTo>
                    <a:pt x="8" y="17"/>
                    <a:pt x="8" y="19"/>
                    <a:pt x="7" y="21"/>
                  </a:cubicBezTo>
                  <a:cubicBezTo>
                    <a:pt x="7" y="25"/>
                    <a:pt x="10" y="28"/>
                    <a:pt x="15" y="28"/>
                  </a:cubicBezTo>
                  <a:cubicBezTo>
                    <a:pt x="18" y="28"/>
                    <a:pt x="21" y="25"/>
                    <a:pt x="21" y="22"/>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84" name="Freeform 342"/>
            <p:cNvSpPr>
              <a:spLocks/>
            </p:cNvSpPr>
            <p:nvPr/>
          </p:nvSpPr>
          <p:spPr bwMode="auto">
            <a:xfrm>
              <a:off x="5247482" y="2763716"/>
              <a:ext cx="49213" cy="39688"/>
            </a:xfrm>
            <a:custGeom>
              <a:avLst/>
              <a:gdLst>
                <a:gd name="T0" fmla="*/ 25 w 26"/>
                <a:gd name="T1" fmla="*/ 6 h 21"/>
                <a:gd name="T2" fmla="*/ 22 w 26"/>
                <a:gd name="T3" fmla="*/ 1 h 21"/>
                <a:gd name="T4" fmla="*/ 19 w 26"/>
                <a:gd name="T5" fmla="*/ 0 h 21"/>
                <a:gd name="T6" fmla="*/ 12 w 26"/>
                <a:gd name="T7" fmla="*/ 3 h 21"/>
                <a:gd name="T8" fmla="*/ 10 w 26"/>
                <a:gd name="T9" fmla="*/ 2 h 21"/>
                <a:gd name="T10" fmla="*/ 10 w 26"/>
                <a:gd name="T11" fmla="*/ 3 h 21"/>
                <a:gd name="T12" fmla="*/ 4 w 26"/>
                <a:gd name="T13" fmla="*/ 3 h 21"/>
                <a:gd name="T14" fmla="*/ 2 w 26"/>
                <a:gd name="T15" fmla="*/ 12 h 21"/>
                <a:gd name="T16" fmla="*/ 9 w 26"/>
                <a:gd name="T17" fmla="*/ 18 h 21"/>
                <a:gd name="T18" fmla="*/ 18 w 26"/>
                <a:gd name="T19" fmla="*/ 21 h 21"/>
                <a:gd name="T20" fmla="*/ 26 w 26"/>
                <a:gd name="T21" fmla="*/ 12 h 21"/>
                <a:gd name="T22" fmla="*/ 25 w 26"/>
                <a:gd name="T2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1">
                  <a:moveTo>
                    <a:pt x="25" y="6"/>
                  </a:moveTo>
                  <a:cubicBezTo>
                    <a:pt x="25" y="4"/>
                    <a:pt x="24" y="2"/>
                    <a:pt x="22" y="1"/>
                  </a:cubicBezTo>
                  <a:cubicBezTo>
                    <a:pt x="21" y="0"/>
                    <a:pt x="20" y="0"/>
                    <a:pt x="19" y="0"/>
                  </a:cubicBezTo>
                  <a:cubicBezTo>
                    <a:pt x="16" y="0"/>
                    <a:pt x="13" y="1"/>
                    <a:pt x="12" y="3"/>
                  </a:cubicBezTo>
                  <a:cubicBezTo>
                    <a:pt x="11" y="3"/>
                    <a:pt x="11" y="3"/>
                    <a:pt x="10" y="2"/>
                  </a:cubicBezTo>
                  <a:cubicBezTo>
                    <a:pt x="10" y="3"/>
                    <a:pt x="10" y="3"/>
                    <a:pt x="10" y="3"/>
                  </a:cubicBezTo>
                  <a:cubicBezTo>
                    <a:pt x="8" y="2"/>
                    <a:pt x="6" y="2"/>
                    <a:pt x="4" y="3"/>
                  </a:cubicBezTo>
                  <a:cubicBezTo>
                    <a:pt x="1" y="5"/>
                    <a:pt x="0" y="9"/>
                    <a:pt x="2" y="12"/>
                  </a:cubicBezTo>
                  <a:cubicBezTo>
                    <a:pt x="4" y="14"/>
                    <a:pt x="6" y="16"/>
                    <a:pt x="9" y="18"/>
                  </a:cubicBezTo>
                  <a:cubicBezTo>
                    <a:pt x="11" y="20"/>
                    <a:pt x="15" y="21"/>
                    <a:pt x="18" y="21"/>
                  </a:cubicBezTo>
                  <a:cubicBezTo>
                    <a:pt x="23" y="20"/>
                    <a:pt x="26" y="16"/>
                    <a:pt x="26" y="12"/>
                  </a:cubicBezTo>
                  <a:cubicBezTo>
                    <a:pt x="26" y="9"/>
                    <a:pt x="26" y="8"/>
                    <a:pt x="25" y="6"/>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85" name="Freeform 343"/>
            <p:cNvSpPr>
              <a:spLocks noEditPoints="1"/>
            </p:cNvSpPr>
            <p:nvPr/>
          </p:nvSpPr>
          <p:spPr bwMode="auto">
            <a:xfrm>
              <a:off x="4706144" y="1928691"/>
              <a:ext cx="1173163" cy="2352675"/>
            </a:xfrm>
            <a:custGeom>
              <a:avLst/>
              <a:gdLst>
                <a:gd name="T0" fmla="*/ 584 w 632"/>
                <a:gd name="T1" fmla="*/ 704 h 1270"/>
                <a:gd name="T2" fmla="*/ 513 w 632"/>
                <a:gd name="T3" fmla="*/ 585 h 1270"/>
                <a:gd name="T4" fmla="*/ 587 w 632"/>
                <a:gd name="T5" fmla="*/ 689 h 1270"/>
                <a:gd name="T6" fmla="*/ 624 w 632"/>
                <a:gd name="T7" fmla="*/ 605 h 1270"/>
                <a:gd name="T8" fmla="*/ 624 w 632"/>
                <a:gd name="T9" fmla="*/ 461 h 1270"/>
                <a:gd name="T10" fmla="*/ 347 w 632"/>
                <a:gd name="T11" fmla="*/ 97 h 1270"/>
                <a:gd name="T12" fmla="*/ 94 w 632"/>
                <a:gd name="T13" fmla="*/ 8 h 1270"/>
                <a:gd name="T14" fmla="*/ 108 w 632"/>
                <a:gd name="T15" fmla="*/ 38 h 1270"/>
                <a:gd name="T16" fmla="*/ 202 w 632"/>
                <a:gd name="T17" fmla="*/ 116 h 1270"/>
                <a:gd name="T18" fmla="*/ 256 w 632"/>
                <a:gd name="T19" fmla="*/ 174 h 1270"/>
                <a:gd name="T20" fmla="*/ 239 w 632"/>
                <a:gd name="T21" fmla="*/ 169 h 1270"/>
                <a:gd name="T22" fmla="*/ 153 w 632"/>
                <a:gd name="T23" fmla="*/ 168 h 1270"/>
                <a:gd name="T24" fmla="*/ 158 w 632"/>
                <a:gd name="T25" fmla="*/ 260 h 1270"/>
                <a:gd name="T26" fmla="*/ 207 w 632"/>
                <a:gd name="T27" fmla="*/ 272 h 1270"/>
                <a:gd name="T28" fmla="*/ 203 w 632"/>
                <a:gd name="T29" fmla="*/ 215 h 1270"/>
                <a:gd name="T30" fmla="*/ 252 w 632"/>
                <a:gd name="T31" fmla="*/ 224 h 1270"/>
                <a:gd name="T32" fmla="*/ 251 w 632"/>
                <a:gd name="T33" fmla="*/ 255 h 1270"/>
                <a:gd name="T34" fmla="*/ 195 w 632"/>
                <a:gd name="T35" fmla="*/ 279 h 1270"/>
                <a:gd name="T36" fmla="*/ 186 w 632"/>
                <a:gd name="T37" fmla="*/ 295 h 1270"/>
                <a:gd name="T38" fmla="*/ 123 w 632"/>
                <a:gd name="T39" fmla="*/ 345 h 1270"/>
                <a:gd name="T40" fmla="*/ 96 w 632"/>
                <a:gd name="T41" fmla="*/ 405 h 1270"/>
                <a:gd name="T42" fmla="*/ 93 w 632"/>
                <a:gd name="T43" fmla="*/ 460 h 1270"/>
                <a:gd name="T44" fmla="*/ 124 w 632"/>
                <a:gd name="T45" fmla="*/ 491 h 1270"/>
                <a:gd name="T46" fmla="*/ 76 w 632"/>
                <a:gd name="T47" fmla="*/ 572 h 1270"/>
                <a:gd name="T48" fmla="*/ 10 w 632"/>
                <a:gd name="T49" fmla="*/ 707 h 1270"/>
                <a:gd name="T50" fmla="*/ 2 w 632"/>
                <a:gd name="T51" fmla="*/ 744 h 1270"/>
                <a:gd name="T52" fmla="*/ 43 w 632"/>
                <a:gd name="T53" fmla="*/ 821 h 1270"/>
                <a:gd name="T54" fmla="*/ 133 w 632"/>
                <a:gd name="T55" fmla="*/ 870 h 1270"/>
                <a:gd name="T56" fmla="*/ 224 w 632"/>
                <a:gd name="T57" fmla="*/ 847 h 1270"/>
                <a:gd name="T58" fmla="*/ 305 w 632"/>
                <a:gd name="T59" fmla="*/ 891 h 1270"/>
                <a:gd name="T60" fmla="*/ 319 w 632"/>
                <a:gd name="T61" fmla="*/ 1048 h 1270"/>
                <a:gd name="T62" fmla="*/ 286 w 632"/>
                <a:gd name="T63" fmla="*/ 1171 h 1270"/>
                <a:gd name="T64" fmla="*/ 275 w 632"/>
                <a:gd name="T65" fmla="*/ 1263 h 1270"/>
                <a:gd name="T66" fmla="*/ 383 w 632"/>
                <a:gd name="T67" fmla="*/ 1218 h 1270"/>
                <a:gd name="T68" fmla="*/ 500 w 632"/>
                <a:gd name="T69" fmla="*/ 1073 h 1270"/>
                <a:gd name="T70" fmla="*/ 564 w 632"/>
                <a:gd name="T71" fmla="*/ 904 h 1270"/>
                <a:gd name="T72" fmla="*/ 631 w 632"/>
                <a:gd name="T73" fmla="*/ 709 h 1270"/>
                <a:gd name="T74" fmla="*/ 211 w 632"/>
                <a:gd name="T75" fmla="*/ 404 h 1270"/>
                <a:gd name="T76" fmla="*/ 300 w 632"/>
                <a:gd name="T77" fmla="*/ 429 h 1270"/>
                <a:gd name="T78" fmla="*/ 320 w 632"/>
                <a:gd name="T79" fmla="*/ 454 h 1270"/>
                <a:gd name="T80" fmla="*/ 315 w 632"/>
                <a:gd name="T81" fmla="*/ 424 h 1270"/>
                <a:gd name="T82" fmla="*/ 258 w 632"/>
                <a:gd name="T83" fmla="*/ 374 h 1270"/>
                <a:gd name="T84" fmla="*/ 330 w 632"/>
                <a:gd name="T85" fmla="*/ 432 h 1270"/>
                <a:gd name="T86" fmla="*/ 376 w 632"/>
                <a:gd name="T87" fmla="*/ 433 h 1270"/>
                <a:gd name="T88" fmla="*/ 396 w 632"/>
                <a:gd name="T89" fmla="*/ 448 h 1270"/>
                <a:gd name="T90" fmla="*/ 375 w 632"/>
                <a:gd name="T91" fmla="*/ 515 h 1270"/>
                <a:gd name="T92" fmla="*/ 288 w 632"/>
                <a:gd name="T93" fmla="*/ 487 h 1270"/>
                <a:gd name="T94" fmla="*/ 173 w 632"/>
                <a:gd name="T95" fmla="*/ 485 h 1270"/>
                <a:gd name="T96" fmla="*/ 166 w 632"/>
                <a:gd name="T97" fmla="*/ 478 h 1270"/>
                <a:gd name="T98" fmla="*/ 408 w 632"/>
                <a:gd name="T99" fmla="*/ 350 h 1270"/>
                <a:gd name="T100" fmla="*/ 397 w 632"/>
                <a:gd name="T101" fmla="*/ 400 h 1270"/>
                <a:gd name="T102" fmla="*/ 581 w 632"/>
                <a:gd name="T103" fmla="*/ 553 h 1270"/>
                <a:gd name="T104" fmla="*/ 598 w 632"/>
                <a:gd name="T105" fmla="*/ 52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1270">
                  <a:moveTo>
                    <a:pt x="631" y="709"/>
                  </a:moveTo>
                  <a:cubicBezTo>
                    <a:pt x="632" y="700"/>
                    <a:pt x="627" y="695"/>
                    <a:pt x="618" y="694"/>
                  </a:cubicBezTo>
                  <a:cubicBezTo>
                    <a:pt x="613" y="693"/>
                    <a:pt x="610" y="696"/>
                    <a:pt x="609" y="700"/>
                  </a:cubicBezTo>
                  <a:cubicBezTo>
                    <a:pt x="601" y="705"/>
                    <a:pt x="589" y="715"/>
                    <a:pt x="584" y="704"/>
                  </a:cubicBezTo>
                  <a:cubicBezTo>
                    <a:pt x="581" y="696"/>
                    <a:pt x="578" y="689"/>
                    <a:pt x="572" y="682"/>
                  </a:cubicBezTo>
                  <a:cubicBezTo>
                    <a:pt x="564" y="673"/>
                    <a:pt x="555" y="668"/>
                    <a:pt x="549" y="657"/>
                  </a:cubicBezTo>
                  <a:cubicBezTo>
                    <a:pt x="546" y="651"/>
                    <a:pt x="542" y="645"/>
                    <a:pt x="537" y="639"/>
                  </a:cubicBezTo>
                  <a:cubicBezTo>
                    <a:pt x="536" y="619"/>
                    <a:pt x="527" y="598"/>
                    <a:pt x="513" y="585"/>
                  </a:cubicBezTo>
                  <a:cubicBezTo>
                    <a:pt x="513" y="584"/>
                    <a:pt x="513" y="582"/>
                    <a:pt x="512" y="581"/>
                  </a:cubicBezTo>
                  <a:cubicBezTo>
                    <a:pt x="519" y="590"/>
                    <a:pt x="526" y="598"/>
                    <a:pt x="532" y="607"/>
                  </a:cubicBezTo>
                  <a:cubicBezTo>
                    <a:pt x="540" y="618"/>
                    <a:pt x="546" y="629"/>
                    <a:pt x="556" y="638"/>
                  </a:cubicBezTo>
                  <a:cubicBezTo>
                    <a:pt x="571" y="653"/>
                    <a:pt x="588" y="667"/>
                    <a:pt x="587" y="689"/>
                  </a:cubicBezTo>
                  <a:cubicBezTo>
                    <a:pt x="586" y="692"/>
                    <a:pt x="588" y="696"/>
                    <a:pt x="592" y="697"/>
                  </a:cubicBezTo>
                  <a:cubicBezTo>
                    <a:pt x="593" y="697"/>
                    <a:pt x="594" y="697"/>
                    <a:pt x="594" y="697"/>
                  </a:cubicBezTo>
                  <a:cubicBezTo>
                    <a:pt x="598" y="697"/>
                    <a:pt x="602" y="695"/>
                    <a:pt x="603" y="691"/>
                  </a:cubicBezTo>
                  <a:cubicBezTo>
                    <a:pt x="606" y="661"/>
                    <a:pt x="620" y="634"/>
                    <a:pt x="624" y="605"/>
                  </a:cubicBezTo>
                  <a:cubicBezTo>
                    <a:pt x="626" y="593"/>
                    <a:pt x="625" y="579"/>
                    <a:pt x="625" y="567"/>
                  </a:cubicBezTo>
                  <a:cubicBezTo>
                    <a:pt x="625" y="552"/>
                    <a:pt x="610" y="543"/>
                    <a:pt x="609" y="528"/>
                  </a:cubicBezTo>
                  <a:cubicBezTo>
                    <a:pt x="609" y="524"/>
                    <a:pt x="607" y="522"/>
                    <a:pt x="604" y="520"/>
                  </a:cubicBezTo>
                  <a:cubicBezTo>
                    <a:pt x="626" y="520"/>
                    <a:pt x="624" y="473"/>
                    <a:pt x="624" y="461"/>
                  </a:cubicBezTo>
                  <a:cubicBezTo>
                    <a:pt x="624" y="445"/>
                    <a:pt x="626" y="429"/>
                    <a:pt x="621" y="414"/>
                  </a:cubicBezTo>
                  <a:cubicBezTo>
                    <a:pt x="615" y="398"/>
                    <a:pt x="603" y="384"/>
                    <a:pt x="596" y="368"/>
                  </a:cubicBezTo>
                  <a:cubicBezTo>
                    <a:pt x="579" y="329"/>
                    <a:pt x="561" y="293"/>
                    <a:pt x="535" y="258"/>
                  </a:cubicBezTo>
                  <a:cubicBezTo>
                    <a:pt x="485" y="192"/>
                    <a:pt x="417" y="142"/>
                    <a:pt x="347" y="97"/>
                  </a:cubicBezTo>
                  <a:cubicBezTo>
                    <a:pt x="313" y="76"/>
                    <a:pt x="276" y="57"/>
                    <a:pt x="239" y="44"/>
                  </a:cubicBezTo>
                  <a:cubicBezTo>
                    <a:pt x="196" y="29"/>
                    <a:pt x="156" y="15"/>
                    <a:pt x="111" y="11"/>
                  </a:cubicBezTo>
                  <a:cubicBezTo>
                    <a:pt x="106" y="11"/>
                    <a:pt x="103" y="12"/>
                    <a:pt x="100" y="14"/>
                  </a:cubicBezTo>
                  <a:cubicBezTo>
                    <a:pt x="98" y="12"/>
                    <a:pt x="96" y="10"/>
                    <a:pt x="94" y="8"/>
                  </a:cubicBezTo>
                  <a:cubicBezTo>
                    <a:pt x="88" y="0"/>
                    <a:pt x="74" y="9"/>
                    <a:pt x="81" y="18"/>
                  </a:cubicBezTo>
                  <a:cubicBezTo>
                    <a:pt x="85" y="23"/>
                    <a:pt x="90" y="26"/>
                    <a:pt x="95" y="29"/>
                  </a:cubicBezTo>
                  <a:cubicBezTo>
                    <a:pt x="97" y="34"/>
                    <a:pt x="100" y="37"/>
                    <a:pt x="106" y="37"/>
                  </a:cubicBezTo>
                  <a:cubicBezTo>
                    <a:pt x="107" y="37"/>
                    <a:pt x="107" y="38"/>
                    <a:pt x="108" y="38"/>
                  </a:cubicBezTo>
                  <a:cubicBezTo>
                    <a:pt x="117" y="44"/>
                    <a:pt x="131" y="54"/>
                    <a:pt x="131" y="60"/>
                  </a:cubicBezTo>
                  <a:cubicBezTo>
                    <a:pt x="131" y="79"/>
                    <a:pt x="159" y="84"/>
                    <a:pt x="173" y="91"/>
                  </a:cubicBezTo>
                  <a:cubicBezTo>
                    <a:pt x="178" y="93"/>
                    <a:pt x="201" y="96"/>
                    <a:pt x="199" y="101"/>
                  </a:cubicBezTo>
                  <a:cubicBezTo>
                    <a:pt x="197" y="106"/>
                    <a:pt x="198" y="113"/>
                    <a:pt x="202" y="116"/>
                  </a:cubicBezTo>
                  <a:cubicBezTo>
                    <a:pt x="209" y="122"/>
                    <a:pt x="216" y="123"/>
                    <a:pt x="225" y="124"/>
                  </a:cubicBezTo>
                  <a:cubicBezTo>
                    <a:pt x="232" y="124"/>
                    <a:pt x="238" y="126"/>
                    <a:pt x="244" y="128"/>
                  </a:cubicBezTo>
                  <a:cubicBezTo>
                    <a:pt x="243" y="136"/>
                    <a:pt x="243" y="147"/>
                    <a:pt x="244" y="154"/>
                  </a:cubicBezTo>
                  <a:cubicBezTo>
                    <a:pt x="244" y="164"/>
                    <a:pt x="248" y="168"/>
                    <a:pt x="256" y="174"/>
                  </a:cubicBezTo>
                  <a:cubicBezTo>
                    <a:pt x="254" y="172"/>
                    <a:pt x="264" y="185"/>
                    <a:pt x="257" y="178"/>
                  </a:cubicBezTo>
                  <a:cubicBezTo>
                    <a:pt x="255" y="176"/>
                    <a:pt x="253" y="174"/>
                    <a:pt x="250" y="174"/>
                  </a:cubicBezTo>
                  <a:cubicBezTo>
                    <a:pt x="246" y="173"/>
                    <a:pt x="239" y="173"/>
                    <a:pt x="233" y="172"/>
                  </a:cubicBezTo>
                  <a:cubicBezTo>
                    <a:pt x="235" y="172"/>
                    <a:pt x="237" y="171"/>
                    <a:pt x="239" y="169"/>
                  </a:cubicBezTo>
                  <a:cubicBezTo>
                    <a:pt x="244" y="163"/>
                    <a:pt x="242" y="152"/>
                    <a:pt x="236" y="147"/>
                  </a:cubicBezTo>
                  <a:cubicBezTo>
                    <a:pt x="233" y="145"/>
                    <a:pt x="230" y="146"/>
                    <a:pt x="227" y="147"/>
                  </a:cubicBezTo>
                  <a:cubicBezTo>
                    <a:pt x="214" y="155"/>
                    <a:pt x="196" y="135"/>
                    <a:pt x="183" y="141"/>
                  </a:cubicBezTo>
                  <a:cubicBezTo>
                    <a:pt x="171" y="147"/>
                    <a:pt x="156" y="154"/>
                    <a:pt x="153" y="168"/>
                  </a:cubicBezTo>
                  <a:cubicBezTo>
                    <a:pt x="151" y="175"/>
                    <a:pt x="151" y="182"/>
                    <a:pt x="152" y="189"/>
                  </a:cubicBezTo>
                  <a:cubicBezTo>
                    <a:pt x="153" y="197"/>
                    <a:pt x="153" y="205"/>
                    <a:pt x="147" y="211"/>
                  </a:cubicBezTo>
                  <a:cubicBezTo>
                    <a:pt x="145" y="213"/>
                    <a:pt x="142" y="216"/>
                    <a:pt x="142" y="218"/>
                  </a:cubicBezTo>
                  <a:cubicBezTo>
                    <a:pt x="140" y="230"/>
                    <a:pt x="148" y="253"/>
                    <a:pt x="158" y="260"/>
                  </a:cubicBezTo>
                  <a:cubicBezTo>
                    <a:pt x="163" y="263"/>
                    <a:pt x="169" y="262"/>
                    <a:pt x="171" y="257"/>
                  </a:cubicBezTo>
                  <a:cubicBezTo>
                    <a:pt x="173" y="254"/>
                    <a:pt x="176" y="244"/>
                    <a:pt x="182" y="245"/>
                  </a:cubicBezTo>
                  <a:cubicBezTo>
                    <a:pt x="188" y="246"/>
                    <a:pt x="198" y="257"/>
                    <a:pt x="197" y="264"/>
                  </a:cubicBezTo>
                  <a:cubicBezTo>
                    <a:pt x="197" y="269"/>
                    <a:pt x="202" y="274"/>
                    <a:pt x="207" y="272"/>
                  </a:cubicBezTo>
                  <a:cubicBezTo>
                    <a:pt x="209" y="271"/>
                    <a:pt x="210" y="271"/>
                    <a:pt x="210" y="271"/>
                  </a:cubicBezTo>
                  <a:cubicBezTo>
                    <a:pt x="215" y="272"/>
                    <a:pt x="219" y="269"/>
                    <a:pt x="221" y="265"/>
                  </a:cubicBezTo>
                  <a:cubicBezTo>
                    <a:pt x="222" y="259"/>
                    <a:pt x="226" y="249"/>
                    <a:pt x="223" y="243"/>
                  </a:cubicBezTo>
                  <a:cubicBezTo>
                    <a:pt x="219" y="232"/>
                    <a:pt x="200" y="231"/>
                    <a:pt x="203" y="215"/>
                  </a:cubicBezTo>
                  <a:cubicBezTo>
                    <a:pt x="204" y="210"/>
                    <a:pt x="203" y="207"/>
                    <a:pt x="202" y="202"/>
                  </a:cubicBezTo>
                  <a:cubicBezTo>
                    <a:pt x="202" y="201"/>
                    <a:pt x="196" y="186"/>
                    <a:pt x="197" y="186"/>
                  </a:cubicBezTo>
                  <a:cubicBezTo>
                    <a:pt x="214" y="191"/>
                    <a:pt x="207" y="209"/>
                    <a:pt x="211" y="220"/>
                  </a:cubicBezTo>
                  <a:cubicBezTo>
                    <a:pt x="217" y="234"/>
                    <a:pt x="242" y="233"/>
                    <a:pt x="252" y="224"/>
                  </a:cubicBezTo>
                  <a:cubicBezTo>
                    <a:pt x="253" y="224"/>
                    <a:pt x="264" y="214"/>
                    <a:pt x="265" y="217"/>
                  </a:cubicBezTo>
                  <a:cubicBezTo>
                    <a:pt x="267" y="220"/>
                    <a:pt x="274" y="222"/>
                    <a:pt x="267" y="227"/>
                  </a:cubicBezTo>
                  <a:cubicBezTo>
                    <a:pt x="259" y="232"/>
                    <a:pt x="250" y="238"/>
                    <a:pt x="248" y="247"/>
                  </a:cubicBezTo>
                  <a:cubicBezTo>
                    <a:pt x="246" y="250"/>
                    <a:pt x="248" y="253"/>
                    <a:pt x="251" y="255"/>
                  </a:cubicBezTo>
                  <a:cubicBezTo>
                    <a:pt x="255" y="257"/>
                    <a:pt x="252" y="262"/>
                    <a:pt x="254" y="266"/>
                  </a:cubicBezTo>
                  <a:cubicBezTo>
                    <a:pt x="263" y="280"/>
                    <a:pt x="240" y="281"/>
                    <a:pt x="231" y="280"/>
                  </a:cubicBezTo>
                  <a:cubicBezTo>
                    <a:pt x="225" y="279"/>
                    <a:pt x="220" y="282"/>
                    <a:pt x="215" y="284"/>
                  </a:cubicBezTo>
                  <a:cubicBezTo>
                    <a:pt x="213" y="284"/>
                    <a:pt x="200" y="282"/>
                    <a:pt x="195" y="279"/>
                  </a:cubicBezTo>
                  <a:cubicBezTo>
                    <a:pt x="195" y="277"/>
                    <a:pt x="194" y="275"/>
                    <a:pt x="195" y="272"/>
                  </a:cubicBezTo>
                  <a:cubicBezTo>
                    <a:pt x="195" y="266"/>
                    <a:pt x="187" y="262"/>
                    <a:pt x="183" y="267"/>
                  </a:cubicBezTo>
                  <a:cubicBezTo>
                    <a:pt x="179" y="271"/>
                    <a:pt x="179" y="275"/>
                    <a:pt x="180" y="279"/>
                  </a:cubicBezTo>
                  <a:cubicBezTo>
                    <a:pt x="180" y="286"/>
                    <a:pt x="180" y="293"/>
                    <a:pt x="186" y="295"/>
                  </a:cubicBezTo>
                  <a:cubicBezTo>
                    <a:pt x="189" y="296"/>
                    <a:pt x="192" y="297"/>
                    <a:pt x="195" y="297"/>
                  </a:cubicBezTo>
                  <a:cubicBezTo>
                    <a:pt x="183" y="302"/>
                    <a:pt x="183" y="312"/>
                    <a:pt x="172" y="319"/>
                  </a:cubicBezTo>
                  <a:cubicBezTo>
                    <a:pt x="165" y="325"/>
                    <a:pt x="154" y="320"/>
                    <a:pt x="149" y="330"/>
                  </a:cubicBezTo>
                  <a:cubicBezTo>
                    <a:pt x="145" y="339"/>
                    <a:pt x="130" y="338"/>
                    <a:pt x="123" y="345"/>
                  </a:cubicBezTo>
                  <a:cubicBezTo>
                    <a:pt x="120" y="348"/>
                    <a:pt x="116" y="354"/>
                    <a:pt x="120" y="358"/>
                  </a:cubicBezTo>
                  <a:cubicBezTo>
                    <a:pt x="133" y="367"/>
                    <a:pt x="145" y="372"/>
                    <a:pt x="150" y="387"/>
                  </a:cubicBezTo>
                  <a:cubicBezTo>
                    <a:pt x="156" y="401"/>
                    <a:pt x="108" y="398"/>
                    <a:pt x="104" y="399"/>
                  </a:cubicBezTo>
                  <a:cubicBezTo>
                    <a:pt x="99" y="399"/>
                    <a:pt x="97" y="402"/>
                    <a:pt x="96" y="405"/>
                  </a:cubicBezTo>
                  <a:cubicBezTo>
                    <a:pt x="94" y="404"/>
                    <a:pt x="94" y="404"/>
                    <a:pt x="91" y="404"/>
                  </a:cubicBezTo>
                  <a:cubicBezTo>
                    <a:pt x="89" y="403"/>
                    <a:pt x="88" y="405"/>
                    <a:pt x="87" y="406"/>
                  </a:cubicBezTo>
                  <a:cubicBezTo>
                    <a:pt x="85" y="417"/>
                    <a:pt x="88" y="427"/>
                    <a:pt x="92" y="438"/>
                  </a:cubicBezTo>
                  <a:cubicBezTo>
                    <a:pt x="94" y="446"/>
                    <a:pt x="95" y="452"/>
                    <a:pt x="93" y="460"/>
                  </a:cubicBezTo>
                  <a:cubicBezTo>
                    <a:pt x="92" y="462"/>
                    <a:pt x="93" y="466"/>
                    <a:pt x="94" y="468"/>
                  </a:cubicBezTo>
                  <a:cubicBezTo>
                    <a:pt x="98" y="473"/>
                    <a:pt x="104" y="473"/>
                    <a:pt x="110" y="473"/>
                  </a:cubicBezTo>
                  <a:cubicBezTo>
                    <a:pt x="117" y="473"/>
                    <a:pt x="125" y="485"/>
                    <a:pt x="132" y="487"/>
                  </a:cubicBezTo>
                  <a:cubicBezTo>
                    <a:pt x="130" y="486"/>
                    <a:pt x="127" y="487"/>
                    <a:pt x="124" y="491"/>
                  </a:cubicBezTo>
                  <a:cubicBezTo>
                    <a:pt x="116" y="500"/>
                    <a:pt x="121" y="516"/>
                    <a:pt x="112" y="525"/>
                  </a:cubicBezTo>
                  <a:cubicBezTo>
                    <a:pt x="111" y="523"/>
                    <a:pt x="109" y="522"/>
                    <a:pt x="105" y="521"/>
                  </a:cubicBezTo>
                  <a:cubicBezTo>
                    <a:pt x="101" y="520"/>
                    <a:pt x="98" y="522"/>
                    <a:pt x="96" y="526"/>
                  </a:cubicBezTo>
                  <a:cubicBezTo>
                    <a:pt x="87" y="541"/>
                    <a:pt x="90" y="558"/>
                    <a:pt x="76" y="572"/>
                  </a:cubicBezTo>
                  <a:cubicBezTo>
                    <a:pt x="70" y="579"/>
                    <a:pt x="62" y="586"/>
                    <a:pt x="56" y="593"/>
                  </a:cubicBezTo>
                  <a:cubicBezTo>
                    <a:pt x="49" y="601"/>
                    <a:pt x="41" y="607"/>
                    <a:pt x="34" y="614"/>
                  </a:cubicBezTo>
                  <a:cubicBezTo>
                    <a:pt x="23" y="626"/>
                    <a:pt x="22" y="646"/>
                    <a:pt x="14" y="659"/>
                  </a:cubicBezTo>
                  <a:cubicBezTo>
                    <a:pt x="5" y="673"/>
                    <a:pt x="23" y="695"/>
                    <a:pt x="10" y="707"/>
                  </a:cubicBezTo>
                  <a:cubicBezTo>
                    <a:pt x="9" y="707"/>
                    <a:pt x="9" y="707"/>
                    <a:pt x="8" y="708"/>
                  </a:cubicBezTo>
                  <a:cubicBezTo>
                    <a:pt x="7" y="709"/>
                    <a:pt x="6" y="709"/>
                    <a:pt x="6" y="710"/>
                  </a:cubicBezTo>
                  <a:cubicBezTo>
                    <a:pt x="0" y="714"/>
                    <a:pt x="2" y="720"/>
                    <a:pt x="6" y="723"/>
                  </a:cubicBezTo>
                  <a:cubicBezTo>
                    <a:pt x="3" y="730"/>
                    <a:pt x="2" y="736"/>
                    <a:pt x="2" y="744"/>
                  </a:cubicBezTo>
                  <a:cubicBezTo>
                    <a:pt x="1" y="747"/>
                    <a:pt x="2" y="749"/>
                    <a:pt x="4" y="750"/>
                  </a:cubicBezTo>
                  <a:cubicBezTo>
                    <a:pt x="4" y="764"/>
                    <a:pt x="8" y="777"/>
                    <a:pt x="21" y="787"/>
                  </a:cubicBezTo>
                  <a:cubicBezTo>
                    <a:pt x="28" y="792"/>
                    <a:pt x="34" y="795"/>
                    <a:pt x="36" y="805"/>
                  </a:cubicBezTo>
                  <a:cubicBezTo>
                    <a:pt x="37" y="811"/>
                    <a:pt x="39" y="816"/>
                    <a:pt x="43" y="821"/>
                  </a:cubicBezTo>
                  <a:cubicBezTo>
                    <a:pt x="49" y="830"/>
                    <a:pt x="65" y="845"/>
                    <a:pt x="75" y="849"/>
                  </a:cubicBezTo>
                  <a:cubicBezTo>
                    <a:pt x="82" y="852"/>
                    <a:pt x="89" y="852"/>
                    <a:pt x="95" y="856"/>
                  </a:cubicBezTo>
                  <a:cubicBezTo>
                    <a:pt x="102" y="860"/>
                    <a:pt x="110" y="864"/>
                    <a:pt x="117" y="866"/>
                  </a:cubicBezTo>
                  <a:cubicBezTo>
                    <a:pt x="126" y="869"/>
                    <a:pt x="125" y="872"/>
                    <a:pt x="133" y="870"/>
                  </a:cubicBezTo>
                  <a:cubicBezTo>
                    <a:pt x="142" y="869"/>
                    <a:pt x="151" y="866"/>
                    <a:pt x="161" y="865"/>
                  </a:cubicBezTo>
                  <a:cubicBezTo>
                    <a:pt x="169" y="864"/>
                    <a:pt x="191" y="869"/>
                    <a:pt x="198" y="862"/>
                  </a:cubicBezTo>
                  <a:cubicBezTo>
                    <a:pt x="205" y="855"/>
                    <a:pt x="212" y="851"/>
                    <a:pt x="220" y="847"/>
                  </a:cubicBezTo>
                  <a:cubicBezTo>
                    <a:pt x="221" y="847"/>
                    <a:pt x="223" y="847"/>
                    <a:pt x="224" y="847"/>
                  </a:cubicBezTo>
                  <a:cubicBezTo>
                    <a:pt x="232" y="847"/>
                    <a:pt x="248" y="828"/>
                    <a:pt x="256" y="838"/>
                  </a:cubicBezTo>
                  <a:cubicBezTo>
                    <a:pt x="261" y="844"/>
                    <a:pt x="268" y="843"/>
                    <a:pt x="270" y="850"/>
                  </a:cubicBezTo>
                  <a:cubicBezTo>
                    <a:pt x="276" y="868"/>
                    <a:pt x="287" y="872"/>
                    <a:pt x="306" y="867"/>
                  </a:cubicBezTo>
                  <a:cubicBezTo>
                    <a:pt x="322" y="864"/>
                    <a:pt x="307" y="883"/>
                    <a:pt x="305" y="891"/>
                  </a:cubicBezTo>
                  <a:cubicBezTo>
                    <a:pt x="301" y="903"/>
                    <a:pt x="300" y="916"/>
                    <a:pt x="299" y="928"/>
                  </a:cubicBezTo>
                  <a:cubicBezTo>
                    <a:pt x="297" y="939"/>
                    <a:pt x="304" y="951"/>
                    <a:pt x="309" y="960"/>
                  </a:cubicBezTo>
                  <a:cubicBezTo>
                    <a:pt x="316" y="972"/>
                    <a:pt x="319" y="984"/>
                    <a:pt x="324" y="996"/>
                  </a:cubicBezTo>
                  <a:cubicBezTo>
                    <a:pt x="330" y="1008"/>
                    <a:pt x="321" y="1035"/>
                    <a:pt x="319" y="1048"/>
                  </a:cubicBezTo>
                  <a:cubicBezTo>
                    <a:pt x="318" y="1057"/>
                    <a:pt x="316" y="1066"/>
                    <a:pt x="311" y="1074"/>
                  </a:cubicBezTo>
                  <a:cubicBezTo>
                    <a:pt x="306" y="1081"/>
                    <a:pt x="299" y="1085"/>
                    <a:pt x="295" y="1092"/>
                  </a:cubicBezTo>
                  <a:cubicBezTo>
                    <a:pt x="289" y="1102"/>
                    <a:pt x="289" y="1112"/>
                    <a:pt x="290" y="1124"/>
                  </a:cubicBezTo>
                  <a:cubicBezTo>
                    <a:pt x="292" y="1139"/>
                    <a:pt x="292" y="1157"/>
                    <a:pt x="286" y="1171"/>
                  </a:cubicBezTo>
                  <a:cubicBezTo>
                    <a:pt x="283" y="1179"/>
                    <a:pt x="281" y="1187"/>
                    <a:pt x="282" y="1196"/>
                  </a:cubicBezTo>
                  <a:cubicBezTo>
                    <a:pt x="282" y="1197"/>
                    <a:pt x="284" y="1199"/>
                    <a:pt x="285" y="1201"/>
                  </a:cubicBezTo>
                  <a:cubicBezTo>
                    <a:pt x="283" y="1204"/>
                    <a:pt x="282" y="1208"/>
                    <a:pt x="281" y="1212"/>
                  </a:cubicBezTo>
                  <a:cubicBezTo>
                    <a:pt x="277" y="1227"/>
                    <a:pt x="274" y="1247"/>
                    <a:pt x="275" y="1263"/>
                  </a:cubicBezTo>
                  <a:cubicBezTo>
                    <a:pt x="275" y="1266"/>
                    <a:pt x="279" y="1270"/>
                    <a:pt x="283" y="1269"/>
                  </a:cubicBezTo>
                  <a:cubicBezTo>
                    <a:pt x="308" y="1264"/>
                    <a:pt x="328" y="1254"/>
                    <a:pt x="345" y="1235"/>
                  </a:cubicBezTo>
                  <a:cubicBezTo>
                    <a:pt x="352" y="1228"/>
                    <a:pt x="359" y="1221"/>
                    <a:pt x="370" y="1219"/>
                  </a:cubicBezTo>
                  <a:cubicBezTo>
                    <a:pt x="374" y="1219"/>
                    <a:pt x="379" y="1219"/>
                    <a:pt x="383" y="1218"/>
                  </a:cubicBezTo>
                  <a:cubicBezTo>
                    <a:pt x="398" y="1212"/>
                    <a:pt x="406" y="1198"/>
                    <a:pt x="415" y="1186"/>
                  </a:cubicBezTo>
                  <a:cubicBezTo>
                    <a:pt x="423" y="1175"/>
                    <a:pt x="429" y="1163"/>
                    <a:pt x="435" y="1150"/>
                  </a:cubicBezTo>
                  <a:cubicBezTo>
                    <a:pt x="442" y="1133"/>
                    <a:pt x="454" y="1123"/>
                    <a:pt x="468" y="1110"/>
                  </a:cubicBezTo>
                  <a:cubicBezTo>
                    <a:pt x="480" y="1099"/>
                    <a:pt x="489" y="1085"/>
                    <a:pt x="500" y="1073"/>
                  </a:cubicBezTo>
                  <a:cubicBezTo>
                    <a:pt x="508" y="1065"/>
                    <a:pt x="517" y="1058"/>
                    <a:pt x="520" y="1048"/>
                  </a:cubicBezTo>
                  <a:cubicBezTo>
                    <a:pt x="530" y="1017"/>
                    <a:pt x="541" y="984"/>
                    <a:pt x="545" y="952"/>
                  </a:cubicBezTo>
                  <a:cubicBezTo>
                    <a:pt x="546" y="945"/>
                    <a:pt x="547" y="937"/>
                    <a:pt x="548" y="929"/>
                  </a:cubicBezTo>
                  <a:cubicBezTo>
                    <a:pt x="549" y="920"/>
                    <a:pt x="560" y="912"/>
                    <a:pt x="564" y="904"/>
                  </a:cubicBezTo>
                  <a:cubicBezTo>
                    <a:pt x="573" y="888"/>
                    <a:pt x="580" y="872"/>
                    <a:pt x="587" y="855"/>
                  </a:cubicBezTo>
                  <a:cubicBezTo>
                    <a:pt x="594" y="838"/>
                    <a:pt x="602" y="821"/>
                    <a:pt x="608" y="804"/>
                  </a:cubicBezTo>
                  <a:cubicBezTo>
                    <a:pt x="614" y="786"/>
                    <a:pt x="618" y="768"/>
                    <a:pt x="626" y="751"/>
                  </a:cubicBezTo>
                  <a:cubicBezTo>
                    <a:pt x="631" y="739"/>
                    <a:pt x="630" y="721"/>
                    <a:pt x="631" y="709"/>
                  </a:cubicBezTo>
                  <a:close/>
                  <a:moveTo>
                    <a:pt x="177" y="461"/>
                  </a:moveTo>
                  <a:cubicBezTo>
                    <a:pt x="174" y="447"/>
                    <a:pt x="174" y="436"/>
                    <a:pt x="186" y="426"/>
                  </a:cubicBezTo>
                  <a:cubicBezTo>
                    <a:pt x="194" y="419"/>
                    <a:pt x="207" y="417"/>
                    <a:pt x="211" y="407"/>
                  </a:cubicBezTo>
                  <a:cubicBezTo>
                    <a:pt x="211" y="406"/>
                    <a:pt x="211" y="405"/>
                    <a:pt x="211" y="404"/>
                  </a:cubicBezTo>
                  <a:cubicBezTo>
                    <a:pt x="217" y="399"/>
                    <a:pt x="227" y="396"/>
                    <a:pt x="235" y="397"/>
                  </a:cubicBezTo>
                  <a:cubicBezTo>
                    <a:pt x="240" y="398"/>
                    <a:pt x="243" y="396"/>
                    <a:pt x="246" y="394"/>
                  </a:cubicBezTo>
                  <a:cubicBezTo>
                    <a:pt x="252" y="402"/>
                    <a:pt x="257" y="411"/>
                    <a:pt x="269" y="414"/>
                  </a:cubicBezTo>
                  <a:cubicBezTo>
                    <a:pt x="281" y="417"/>
                    <a:pt x="292" y="417"/>
                    <a:pt x="300" y="429"/>
                  </a:cubicBezTo>
                  <a:cubicBezTo>
                    <a:pt x="304" y="434"/>
                    <a:pt x="307" y="439"/>
                    <a:pt x="311" y="444"/>
                  </a:cubicBezTo>
                  <a:cubicBezTo>
                    <a:pt x="316" y="449"/>
                    <a:pt x="315" y="449"/>
                    <a:pt x="315" y="447"/>
                  </a:cubicBezTo>
                  <a:cubicBezTo>
                    <a:pt x="315" y="447"/>
                    <a:pt x="315" y="447"/>
                    <a:pt x="315" y="447"/>
                  </a:cubicBezTo>
                  <a:cubicBezTo>
                    <a:pt x="314" y="450"/>
                    <a:pt x="316" y="454"/>
                    <a:pt x="320" y="454"/>
                  </a:cubicBezTo>
                  <a:cubicBezTo>
                    <a:pt x="323" y="453"/>
                    <a:pt x="325" y="453"/>
                    <a:pt x="326" y="451"/>
                  </a:cubicBezTo>
                  <a:cubicBezTo>
                    <a:pt x="327" y="450"/>
                    <a:pt x="328" y="447"/>
                    <a:pt x="327" y="446"/>
                  </a:cubicBezTo>
                  <a:cubicBezTo>
                    <a:pt x="323" y="439"/>
                    <a:pt x="320" y="431"/>
                    <a:pt x="315" y="424"/>
                  </a:cubicBezTo>
                  <a:cubicBezTo>
                    <a:pt x="315" y="424"/>
                    <a:pt x="315" y="424"/>
                    <a:pt x="315" y="424"/>
                  </a:cubicBezTo>
                  <a:cubicBezTo>
                    <a:pt x="311" y="417"/>
                    <a:pt x="306" y="411"/>
                    <a:pt x="300" y="406"/>
                  </a:cubicBezTo>
                  <a:cubicBezTo>
                    <a:pt x="296" y="402"/>
                    <a:pt x="289" y="403"/>
                    <a:pt x="284" y="402"/>
                  </a:cubicBezTo>
                  <a:cubicBezTo>
                    <a:pt x="282" y="400"/>
                    <a:pt x="279" y="397"/>
                    <a:pt x="277" y="395"/>
                  </a:cubicBezTo>
                  <a:cubicBezTo>
                    <a:pt x="269" y="388"/>
                    <a:pt x="262" y="384"/>
                    <a:pt x="258" y="374"/>
                  </a:cubicBezTo>
                  <a:cubicBezTo>
                    <a:pt x="257" y="373"/>
                    <a:pt x="257" y="373"/>
                    <a:pt x="257" y="373"/>
                  </a:cubicBezTo>
                  <a:cubicBezTo>
                    <a:pt x="267" y="371"/>
                    <a:pt x="281" y="377"/>
                    <a:pt x="287" y="383"/>
                  </a:cubicBezTo>
                  <a:cubicBezTo>
                    <a:pt x="298" y="394"/>
                    <a:pt x="312" y="399"/>
                    <a:pt x="318" y="414"/>
                  </a:cubicBezTo>
                  <a:cubicBezTo>
                    <a:pt x="320" y="419"/>
                    <a:pt x="323" y="430"/>
                    <a:pt x="330" y="432"/>
                  </a:cubicBezTo>
                  <a:cubicBezTo>
                    <a:pt x="333" y="433"/>
                    <a:pt x="343" y="435"/>
                    <a:pt x="344" y="437"/>
                  </a:cubicBezTo>
                  <a:cubicBezTo>
                    <a:pt x="349" y="441"/>
                    <a:pt x="351" y="448"/>
                    <a:pt x="356" y="453"/>
                  </a:cubicBezTo>
                  <a:cubicBezTo>
                    <a:pt x="364" y="459"/>
                    <a:pt x="381" y="462"/>
                    <a:pt x="384" y="449"/>
                  </a:cubicBezTo>
                  <a:cubicBezTo>
                    <a:pt x="385" y="442"/>
                    <a:pt x="380" y="438"/>
                    <a:pt x="376" y="433"/>
                  </a:cubicBezTo>
                  <a:cubicBezTo>
                    <a:pt x="375" y="432"/>
                    <a:pt x="365" y="423"/>
                    <a:pt x="368" y="421"/>
                  </a:cubicBezTo>
                  <a:cubicBezTo>
                    <a:pt x="373" y="420"/>
                    <a:pt x="379" y="417"/>
                    <a:pt x="385" y="416"/>
                  </a:cubicBezTo>
                  <a:cubicBezTo>
                    <a:pt x="385" y="418"/>
                    <a:pt x="385" y="419"/>
                    <a:pt x="385" y="420"/>
                  </a:cubicBezTo>
                  <a:cubicBezTo>
                    <a:pt x="388" y="429"/>
                    <a:pt x="383" y="444"/>
                    <a:pt x="396" y="448"/>
                  </a:cubicBezTo>
                  <a:cubicBezTo>
                    <a:pt x="412" y="453"/>
                    <a:pt x="428" y="452"/>
                    <a:pt x="445" y="451"/>
                  </a:cubicBezTo>
                  <a:cubicBezTo>
                    <a:pt x="473" y="449"/>
                    <a:pt x="462" y="472"/>
                    <a:pt x="468" y="488"/>
                  </a:cubicBezTo>
                  <a:cubicBezTo>
                    <a:pt x="476" y="515"/>
                    <a:pt x="433" y="500"/>
                    <a:pt x="418" y="505"/>
                  </a:cubicBezTo>
                  <a:cubicBezTo>
                    <a:pt x="406" y="508"/>
                    <a:pt x="384" y="502"/>
                    <a:pt x="375" y="515"/>
                  </a:cubicBezTo>
                  <a:cubicBezTo>
                    <a:pt x="371" y="520"/>
                    <a:pt x="372" y="527"/>
                    <a:pt x="364" y="526"/>
                  </a:cubicBezTo>
                  <a:cubicBezTo>
                    <a:pt x="353" y="523"/>
                    <a:pt x="340" y="515"/>
                    <a:pt x="330" y="509"/>
                  </a:cubicBezTo>
                  <a:cubicBezTo>
                    <a:pt x="320" y="503"/>
                    <a:pt x="311" y="495"/>
                    <a:pt x="299" y="494"/>
                  </a:cubicBezTo>
                  <a:cubicBezTo>
                    <a:pt x="293" y="493"/>
                    <a:pt x="293" y="491"/>
                    <a:pt x="288" y="487"/>
                  </a:cubicBezTo>
                  <a:cubicBezTo>
                    <a:pt x="282" y="482"/>
                    <a:pt x="281" y="491"/>
                    <a:pt x="285" y="480"/>
                  </a:cubicBezTo>
                  <a:cubicBezTo>
                    <a:pt x="296" y="447"/>
                    <a:pt x="237" y="468"/>
                    <a:pt x="226" y="471"/>
                  </a:cubicBezTo>
                  <a:cubicBezTo>
                    <a:pt x="216" y="474"/>
                    <a:pt x="207" y="474"/>
                    <a:pt x="197" y="476"/>
                  </a:cubicBezTo>
                  <a:cubicBezTo>
                    <a:pt x="188" y="477"/>
                    <a:pt x="181" y="482"/>
                    <a:pt x="173" y="485"/>
                  </a:cubicBezTo>
                  <a:cubicBezTo>
                    <a:pt x="163" y="488"/>
                    <a:pt x="152" y="487"/>
                    <a:pt x="144" y="492"/>
                  </a:cubicBezTo>
                  <a:cubicBezTo>
                    <a:pt x="141" y="490"/>
                    <a:pt x="137" y="488"/>
                    <a:pt x="134" y="487"/>
                  </a:cubicBezTo>
                  <a:cubicBezTo>
                    <a:pt x="135" y="487"/>
                    <a:pt x="136" y="487"/>
                    <a:pt x="137" y="487"/>
                  </a:cubicBezTo>
                  <a:cubicBezTo>
                    <a:pt x="147" y="483"/>
                    <a:pt x="157" y="481"/>
                    <a:pt x="166" y="478"/>
                  </a:cubicBezTo>
                  <a:cubicBezTo>
                    <a:pt x="172" y="475"/>
                    <a:pt x="178" y="468"/>
                    <a:pt x="177" y="461"/>
                  </a:cubicBezTo>
                  <a:close/>
                  <a:moveTo>
                    <a:pt x="385" y="350"/>
                  </a:moveTo>
                  <a:cubicBezTo>
                    <a:pt x="389" y="356"/>
                    <a:pt x="393" y="361"/>
                    <a:pt x="401" y="358"/>
                  </a:cubicBezTo>
                  <a:cubicBezTo>
                    <a:pt x="406" y="357"/>
                    <a:pt x="408" y="353"/>
                    <a:pt x="408" y="350"/>
                  </a:cubicBezTo>
                  <a:cubicBezTo>
                    <a:pt x="410" y="354"/>
                    <a:pt x="412" y="357"/>
                    <a:pt x="418" y="360"/>
                  </a:cubicBezTo>
                  <a:cubicBezTo>
                    <a:pt x="428" y="365"/>
                    <a:pt x="436" y="365"/>
                    <a:pt x="443" y="376"/>
                  </a:cubicBezTo>
                  <a:cubicBezTo>
                    <a:pt x="448" y="384"/>
                    <a:pt x="452" y="391"/>
                    <a:pt x="439" y="393"/>
                  </a:cubicBezTo>
                  <a:cubicBezTo>
                    <a:pt x="425" y="396"/>
                    <a:pt x="410" y="397"/>
                    <a:pt x="397" y="400"/>
                  </a:cubicBezTo>
                  <a:cubicBezTo>
                    <a:pt x="396" y="400"/>
                    <a:pt x="396" y="400"/>
                    <a:pt x="396" y="400"/>
                  </a:cubicBezTo>
                  <a:cubicBezTo>
                    <a:pt x="388" y="390"/>
                    <a:pt x="386" y="383"/>
                    <a:pt x="387" y="369"/>
                  </a:cubicBezTo>
                  <a:cubicBezTo>
                    <a:pt x="388" y="363"/>
                    <a:pt x="385" y="356"/>
                    <a:pt x="385" y="350"/>
                  </a:cubicBezTo>
                  <a:close/>
                  <a:moveTo>
                    <a:pt x="581" y="553"/>
                  </a:moveTo>
                  <a:cubicBezTo>
                    <a:pt x="572" y="541"/>
                    <a:pt x="566" y="525"/>
                    <a:pt x="561" y="510"/>
                  </a:cubicBezTo>
                  <a:cubicBezTo>
                    <a:pt x="564" y="511"/>
                    <a:pt x="567" y="512"/>
                    <a:pt x="571" y="513"/>
                  </a:cubicBezTo>
                  <a:cubicBezTo>
                    <a:pt x="576" y="514"/>
                    <a:pt x="582" y="513"/>
                    <a:pt x="587" y="515"/>
                  </a:cubicBezTo>
                  <a:cubicBezTo>
                    <a:pt x="592" y="516"/>
                    <a:pt x="595" y="518"/>
                    <a:pt x="598" y="520"/>
                  </a:cubicBezTo>
                  <a:cubicBezTo>
                    <a:pt x="595" y="520"/>
                    <a:pt x="591" y="522"/>
                    <a:pt x="589" y="525"/>
                  </a:cubicBezTo>
                  <a:cubicBezTo>
                    <a:pt x="586" y="531"/>
                    <a:pt x="584" y="537"/>
                    <a:pt x="582" y="544"/>
                  </a:cubicBezTo>
                  <a:cubicBezTo>
                    <a:pt x="581" y="547"/>
                    <a:pt x="581" y="550"/>
                    <a:pt x="581" y="553"/>
                  </a:cubicBezTo>
                  <a:close/>
                </a:path>
              </a:pathLst>
            </a:custGeom>
            <a:grpFill/>
            <a:ln w="19050" cmpd="sng">
              <a:solidFill>
                <a:schemeClr val="accent2">
                  <a:lumMod val="40000"/>
                  <a:lumOff val="60000"/>
                </a:schemeClr>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57" name="TextBox 56"/>
          <p:cNvSpPr txBox="1"/>
          <p:nvPr/>
        </p:nvSpPr>
        <p:spPr>
          <a:xfrm>
            <a:off x="798449" y="1609138"/>
            <a:ext cx="4218051" cy="2320635"/>
          </a:xfrm>
          <a:prstGeom prst="rect">
            <a:avLst/>
          </a:prstGeom>
          <a:noFill/>
        </p:spPr>
        <p:txBody>
          <a:bodyPr wrap="square" rtlCol="0">
            <a:spAutoFit/>
          </a:bodyPr>
          <a:lstStyle/>
          <a:p>
            <a:pPr>
              <a:lnSpc>
                <a:spcPct val="130000"/>
              </a:lnSpc>
            </a:pPr>
            <a:r>
              <a:rPr lang="en-US" sz="1600" b="1" dirty="0">
                <a:solidFill>
                  <a:srgbClr val="045174"/>
                </a:solidFill>
                <a:latin typeface="Arial"/>
                <a:cs typeface="Arial"/>
              </a:rPr>
              <a:t>Students are learning: </a:t>
            </a:r>
          </a:p>
          <a:p>
            <a:pPr marL="285750" indent="-285750">
              <a:lnSpc>
                <a:spcPct val="130000"/>
              </a:lnSpc>
              <a:buFont typeface="Arial" panose="020B0604020202020204" pitchFamily="34" charset="0"/>
              <a:buChar char="•"/>
            </a:pPr>
            <a:r>
              <a:rPr lang="en-CA" sz="1600" dirty="0">
                <a:solidFill>
                  <a:schemeClr val="tx1">
                    <a:lumMod val="65000"/>
                    <a:lumOff val="35000"/>
                  </a:schemeClr>
                </a:solidFill>
                <a:latin typeface="Arial"/>
                <a:cs typeface="Arial"/>
              </a:rPr>
              <a:t>self-awareness, adaptive skills and coping strategies to foster resilience, improved mental health and </a:t>
            </a:r>
            <a:r>
              <a:rPr lang="en-CA" sz="1600" dirty="0" smtClean="0">
                <a:solidFill>
                  <a:schemeClr val="tx1">
                    <a:lumMod val="65000"/>
                    <a:lumOff val="35000"/>
                  </a:schemeClr>
                </a:solidFill>
                <a:latin typeface="Arial"/>
                <a:cs typeface="Arial"/>
              </a:rPr>
              <a:t>well-being </a:t>
            </a:r>
          </a:p>
          <a:p>
            <a:pPr marL="285750" indent="-285750">
              <a:lnSpc>
                <a:spcPct val="130000"/>
              </a:lnSpc>
              <a:buFont typeface="Arial" panose="020B0604020202020204" pitchFamily="34" charset="0"/>
              <a:buChar char="•"/>
            </a:pPr>
            <a:r>
              <a:rPr lang="en-CA" sz="1600" dirty="0" smtClean="0">
                <a:solidFill>
                  <a:schemeClr val="tx1">
                    <a:lumMod val="65000"/>
                    <a:lumOff val="35000"/>
                  </a:schemeClr>
                </a:solidFill>
                <a:latin typeface="Arial"/>
                <a:cs typeface="Arial"/>
              </a:rPr>
              <a:t>communication </a:t>
            </a:r>
            <a:r>
              <a:rPr lang="en-CA" sz="1600" dirty="0">
                <a:solidFill>
                  <a:schemeClr val="tx1">
                    <a:lumMod val="65000"/>
                    <a:lumOff val="35000"/>
                  </a:schemeClr>
                </a:solidFill>
                <a:latin typeface="Arial"/>
                <a:cs typeface="Arial"/>
              </a:rPr>
              <a:t>and </a:t>
            </a:r>
            <a:r>
              <a:rPr lang="en-CA" sz="1600" dirty="0" smtClean="0">
                <a:solidFill>
                  <a:schemeClr val="tx1">
                    <a:lumMod val="65000"/>
                    <a:lumOff val="35000"/>
                  </a:schemeClr>
                </a:solidFill>
                <a:latin typeface="Arial"/>
                <a:cs typeface="Arial"/>
              </a:rPr>
              <a:t>collaboration skills </a:t>
            </a:r>
            <a:endParaRPr lang="en-CA" sz="1600" dirty="0">
              <a:solidFill>
                <a:schemeClr val="tx1">
                  <a:lumMod val="65000"/>
                  <a:lumOff val="35000"/>
                </a:schemeClr>
              </a:solidFill>
              <a:latin typeface="Arial"/>
              <a:cs typeface="Arial"/>
            </a:endParaRPr>
          </a:p>
          <a:p>
            <a:pPr marL="285750" indent="-285750">
              <a:lnSpc>
                <a:spcPct val="130000"/>
              </a:lnSpc>
              <a:buFont typeface="Arial" panose="020B0604020202020204" pitchFamily="34" charset="0"/>
              <a:buChar char="•"/>
            </a:pPr>
            <a:r>
              <a:rPr lang="en-CA" sz="1600" dirty="0" smtClean="0">
                <a:solidFill>
                  <a:schemeClr val="tx1">
                    <a:lumMod val="65000"/>
                    <a:lumOff val="35000"/>
                  </a:schemeClr>
                </a:solidFill>
                <a:latin typeface="Arial"/>
                <a:cs typeface="Arial"/>
              </a:rPr>
              <a:t>problem-solving</a:t>
            </a:r>
            <a:r>
              <a:rPr lang="en-CA" sz="1600" dirty="0">
                <a:solidFill>
                  <a:schemeClr val="tx1">
                    <a:lumMod val="65000"/>
                    <a:lumOff val="35000"/>
                  </a:schemeClr>
                </a:solidFill>
                <a:latin typeface="Arial"/>
                <a:cs typeface="Arial"/>
              </a:rPr>
              <a:t>, critical and creative thinking skills</a:t>
            </a:r>
            <a:endParaRPr lang="en-US" sz="16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130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72404"/>
            <a:ext cx="9144000" cy="2688425"/>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 name="Title 1"/>
          <p:cNvSpPr>
            <a:spLocks noGrp="1"/>
          </p:cNvSpPr>
          <p:nvPr>
            <p:ph type="title"/>
          </p:nvPr>
        </p:nvSpPr>
        <p:spPr>
          <a:xfrm>
            <a:off x="447793" y="130723"/>
            <a:ext cx="8237564" cy="356085"/>
          </a:xfrm>
        </p:spPr>
        <p:txBody>
          <a:bodyPr>
            <a:noAutofit/>
          </a:bodyPr>
          <a:lstStyle/>
          <a:p>
            <a:r>
              <a:rPr lang="en-CA" sz="2400" dirty="0">
                <a:solidFill>
                  <a:schemeClr val="bg2">
                    <a:lumMod val="25000"/>
                  </a:schemeClr>
                </a:solidFill>
              </a:rPr>
              <a:t>Key Change: Healthy Relationships and </a:t>
            </a:r>
            <a:r>
              <a:rPr lang="en-CA" sz="2400" dirty="0" smtClean="0">
                <a:solidFill>
                  <a:schemeClr val="bg2">
                    <a:lumMod val="25000"/>
                  </a:schemeClr>
                </a:solidFill>
              </a:rPr>
              <a:t>Consent</a:t>
            </a:r>
            <a:endParaRPr lang="en-US" sz="2400" dirty="0">
              <a:solidFill>
                <a:schemeClr val="bg2">
                  <a:lumMod val="25000"/>
                </a:schemeClr>
              </a:solidFill>
            </a:endParaRPr>
          </a:p>
        </p:txBody>
      </p:sp>
      <p:sp>
        <p:nvSpPr>
          <p:cNvPr id="4" name="TextBox 3"/>
          <p:cNvSpPr txBox="1"/>
          <p:nvPr/>
        </p:nvSpPr>
        <p:spPr>
          <a:xfrm>
            <a:off x="1424038" y="1798875"/>
            <a:ext cx="6555714" cy="1892826"/>
          </a:xfrm>
          <a:prstGeom prst="rect">
            <a:avLst/>
          </a:prstGeom>
          <a:noFill/>
        </p:spPr>
        <p:txBody>
          <a:bodyPr wrap="square" rtlCol="0">
            <a:spAutoFit/>
          </a:bodyPr>
          <a:lstStyle/>
          <a:p>
            <a:pPr>
              <a:lnSpc>
                <a:spcPct val="130000"/>
              </a:lnSpc>
            </a:pPr>
            <a:r>
              <a:rPr lang="en-CA" sz="1600" dirty="0" smtClean="0">
                <a:solidFill>
                  <a:schemeClr val="bg1"/>
                </a:solidFill>
                <a:latin typeface="Arial"/>
              </a:rPr>
              <a:t>Consent </a:t>
            </a:r>
            <a:r>
              <a:rPr lang="en-CA" sz="1600" dirty="0">
                <a:solidFill>
                  <a:schemeClr val="bg1"/>
                </a:solidFill>
                <a:latin typeface="Arial"/>
              </a:rPr>
              <a:t>is about communication and respect. </a:t>
            </a:r>
            <a:r>
              <a:rPr lang="en-CA" sz="1600" dirty="0" smtClean="0">
                <a:solidFill>
                  <a:schemeClr val="bg1"/>
                </a:solidFill>
                <a:latin typeface="Arial"/>
              </a:rPr>
              <a:t>Communication</a:t>
            </a:r>
            <a:br>
              <a:rPr lang="en-CA" sz="1600" dirty="0" smtClean="0">
                <a:solidFill>
                  <a:schemeClr val="bg1"/>
                </a:solidFill>
                <a:latin typeface="Arial"/>
              </a:rPr>
            </a:br>
            <a:r>
              <a:rPr lang="en-CA" sz="1600" dirty="0" smtClean="0">
                <a:solidFill>
                  <a:schemeClr val="bg1"/>
                </a:solidFill>
                <a:latin typeface="Arial"/>
              </a:rPr>
              <a:t>leads </a:t>
            </a:r>
            <a:r>
              <a:rPr lang="en-CA" sz="1600" dirty="0">
                <a:solidFill>
                  <a:schemeClr val="bg1"/>
                </a:solidFill>
                <a:latin typeface="Arial"/>
              </a:rPr>
              <a:t>to better relationships with friends, peers, family </a:t>
            </a:r>
            <a:r>
              <a:rPr lang="en-CA" sz="1600" dirty="0" smtClean="0">
                <a:solidFill>
                  <a:schemeClr val="bg1"/>
                </a:solidFill>
                <a:latin typeface="Arial"/>
              </a:rPr>
              <a:t>and </a:t>
            </a:r>
            <a:br>
              <a:rPr lang="en-CA" sz="1600" dirty="0" smtClean="0">
                <a:solidFill>
                  <a:schemeClr val="bg1"/>
                </a:solidFill>
                <a:latin typeface="Arial"/>
              </a:rPr>
            </a:br>
            <a:r>
              <a:rPr lang="en-CA" sz="1600" dirty="0" smtClean="0">
                <a:solidFill>
                  <a:schemeClr val="bg1"/>
                </a:solidFill>
                <a:latin typeface="Arial"/>
              </a:rPr>
              <a:t>romantic </a:t>
            </a:r>
            <a:r>
              <a:rPr lang="en-CA" sz="1600" dirty="0">
                <a:solidFill>
                  <a:schemeClr val="bg1"/>
                </a:solidFill>
                <a:latin typeface="Arial"/>
              </a:rPr>
              <a:t>partners</a:t>
            </a:r>
            <a:r>
              <a:rPr lang="en-CA" sz="1600" dirty="0" smtClean="0">
                <a:solidFill>
                  <a:schemeClr val="bg1"/>
                </a:solidFill>
                <a:latin typeface="Arial"/>
              </a:rPr>
              <a:t>.</a:t>
            </a:r>
          </a:p>
          <a:p>
            <a:pPr>
              <a:lnSpc>
                <a:spcPct val="130000"/>
              </a:lnSpc>
            </a:pPr>
            <a:endParaRPr lang="en-CA" b="1" dirty="0">
              <a:solidFill>
                <a:schemeClr val="bg1"/>
              </a:solidFill>
              <a:latin typeface="Arial"/>
            </a:endParaRPr>
          </a:p>
          <a:p>
            <a:pPr>
              <a:lnSpc>
                <a:spcPct val="130000"/>
              </a:lnSpc>
            </a:pPr>
            <a:r>
              <a:rPr lang="en-CA" sz="1200" dirty="0" smtClean="0">
                <a:solidFill>
                  <a:schemeClr val="bg1"/>
                </a:solidFill>
                <a:latin typeface="Arial"/>
              </a:rPr>
              <a:t>Ministry of Education, Quick </a:t>
            </a:r>
            <a:r>
              <a:rPr lang="en-CA" sz="1200" dirty="0">
                <a:solidFill>
                  <a:schemeClr val="bg1"/>
                </a:solidFill>
                <a:latin typeface="Arial"/>
              </a:rPr>
              <a:t>Facts for Parents: Learning about Healthy </a:t>
            </a:r>
            <a:r>
              <a:rPr lang="en-CA" sz="1200" dirty="0" smtClean="0">
                <a:solidFill>
                  <a:schemeClr val="bg1"/>
                </a:solidFill>
                <a:latin typeface="Arial"/>
              </a:rPr>
              <a:t/>
            </a:r>
            <a:br>
              <a:rPr lang="en-CA" sz="1200" dirty="0" smtClean="0">
                <a:solidFill>
                  <a:schemeClr val="bg1"/>
                </a:solidFill>
                <a:latin typeface="Arial"/>
              </a:rPr>
            </a:br>
            <a:r>
              <a:rPr lang="en-CA" sz="1200" dirty="0" smtClean="0">
                <a:solidFill>
                  <a:schemeClr val="bg1"/>
                </a:solidFill>
                <a:latin typeface="Arial"/>
              </a:rPr>
              <a:t>Relationships </a:t>
            </a:r>
            <a:r>
              <a:rPr lang="en-CA" sz="1200" dirty="0">
                <a:solidFill>
                  <a:schemeClr val="bg1"/>
                </a:solidFill>
                <a:latin typeface="Arial"/>
              </a:rPr>
              <a:t>and </a:t>
            </a:r>
            <a:r>
              <a:rPr lang="en-CA" sz="1200" dirty="0" smtClean="0">
                <a:solidFill>
                  <a:schemeClr val="bg1"/>
                </a:solidFill>
                <a:latin typeface="Arial"/>
              </a:rPr>
              <a:t>Consent, 2015 </a:t>
            </a:r>
            <a:endParaRPr lang="en-US" sz="1200" dirty="0">
              <a:solidFill>
                <a:schemeClr val="bg1"/>
              </a:solidFill>
              <a:latin typeface="Arial"/>
            </a:endParaRPr>
          </a:p>
        </p:txBody>
      </p:sp>
      <p:sp>
        <p:nvSpPr>
          <p:cNvPr id="5" name="Rectangle 4"/>
          <p:cNvSpPr/>
          <p:nvPr/>
        </p:nvSpPr>
        <p:spPr>
          <a:xfrm>
            <a:off x="92766" y="1337770"/>
            <a:ext cx="878186"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smtClean="0">
                <a:solidFill>
                  <a:srgbClr val="FFFFFF"/>
                </a:solidFill>
                <a:latin typeface="MS Gothic" panose="020B0609070205080204" pitchFamily="49" charset="-128"/>
                <a:ea typeface="MS Gothic" panose="020B0609070205080204" pitchFamily="49" charset="-128"/>
                <a:cs typeface="Arial" panose="020B0604020202020204" pitchFamily="34" charset="0"/>
              </a:rPr>
              <a:t>“</a:t>
            </a:r>
            <a:endParaRPr lang="en-US" sz="6000" dirty="0">
              <a:solidFill>
                <a:srgbClr val="FFFFFF"/>
              </a:solidFill>
              <a:latin typeface="MS Gothic" panose="020B0609070205080204" pitchFamily="49" charset="-128"/>
              <a:ea typeface="MS Gothic" panose="020B0609070205080204" pitchFamily="49" charset="-128"/>
              <a:cs typeface="Arial" panose="020B0604020202020204" pitchFamily="34" charset="0"/>
            </a:endParaRPr>
          </a:p>
        </p:txBody>
      </p:sp>
      <p:sp>
        <p:nvSpPr>
          <p:cNvPr id="3" name="Slide Number Placeholder 2"/>
          <p:cNvSpPr>
            <a:spLocks noGrp="1"/>
          </p:cNvSpPr>
          <p:nvPr>
            <p:ph type="sldNum" sz="quarter" idx="4"/>
          </p:nvPr>
        </p:nvSpPr>
        <p:spPr>
          <a:xfrm>
            <a:off x="5619297" y="4723820"/>
            <a:ext cx="3067504" cy="277300"/>
          </a:xfrm>
        </p:spPr>
        <p:txBody>
          <a:bodyPr/>
          <a:lstStyle/>
          <a:p>
            <a:fld id="{D60D1EDE-7116-2443-9BDD-368CE5B37660}" type="slidenum">
              <a:rPr lang="en-US" smtClean="0"/>
              <a:pPr/>
              <a:t>9</a:t>
            </a:fld>
            <a:endParaRPr lang="en-US" dirty="0"/>
          </a:p>
        </p:txBody>
      </p:sp>
      <p:sp>
        <p:nvSpPr>
          <p:cNvPr id="7" name="Rectangle 6"/>
          <p:cNvSpPr/>
          <p:nvPr/>
        </p:nvSpPr>
        <p:spPr>
          <a:xfrm rot="10800000">
            <a:off x="3665493" y="1732202"/>
            <a:ext cx="878186"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9600" b="1" dirty="0" smtClean="0">
                <a:solidFill>
                  <a:schemeClr val="bg1"/>
                </a:solidFill>
                <a:latin typeface="MS Gothic" panose="020B0609070205080204" pitchFamily="49" charset="-128"/>
                <a:ea typeface="MS Gothic" panose="020B0609070205080204" pitchFamily="49" charset="-128"/>
                <a:cs typeface="Arial" panose="020B0604020202020204" pitchFamily="34" charset="0"/>
              </a:rPr>
              <a:t>“</a:t>
            </a:r>
            <a:endParaRPr lang="en-US" sz="6000" dirty="0">
              <a:solidFill>
                <a:schemeClr val="bg1"/>
              </a:solidFill>
              <a:latin typeface="MS Gothic" panose="020B0609070205080204" pitchFamily="49" charset="-128"/>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58011424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TEST">
      <a:dk1>
        <a:srgbClr val="000000"/>
      </a:dk1>
      <a:lt1>
        <a:srgbClr val="FFFFFF"/>
      </a:lt1>
      <a:dk2>
        <a:srgbClr val="01579B"/>
      </a:dk2>
      <a:lt2>
        <a:srgbClr val="E1F5FE"/>
      </a:lt2>
      <a:accent1>
        <a:srgbClr val="0277BD"/>
      </a:accent1>
      <a:accent2>
        <a:srgbClr val="0288D1"/>
      </a:accent2>
      <a:accent3>
        <a:srgbClr val="039BE5"/>
      </a:accent3>
      <a:accent4>
        <a:srgbClr val="03A9F4"/>
      </a:accent4>
      <a:accent5>
        <a:srgbClr val="29B6F6"/>
      </a:accent5>
      <a:accent6>
        <a:srgbClr val="4FC3F7"/>
      </a:accent6>
      <a:hlink>
        <a:srgbClr val="039BE5"/>
      </a:hlink>
      <a:folHlink>
        <a:srgbClr val="0277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12729</TotalTime>
  <Words>5426</Words>
  <Application>Microsoft Office PowerPoint</Application>
  <PresentationFormat>On-screen Show (16:9)</PresentationFormat>
  <Paragraphs>475</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Gothic</vt:lpstr>
      <vt:lpstr>ＭＳ Ｐゴシック</vt:lpstr>
      <vt:lpstr>ＭＳ Ｐゴシック</vt:lpstr>
      <vt:lpstr>Arial</vt:lpstr>
      <vt:lpstr>Calibri</vt:lpstr>
      <vt:lpstr>Calibri Light</vt:lpstr>
      <vt:lpstr>Raleway</vt:lpstr>
      <vt:lpstr>Office Theme</vt:lpstr>
      <vt:lpstr>The 2015 Health and Physical Education Curriculum Overview for Educators</vt:lpstr>
      <vt:lpstr>This session will</vt:lpstr>
      <vt:lpstr>Student Well-Being</vt:lpstr>
      <vt:lpstr>Curriculum Development Process</vt:lpstr>
      <vt:lpstr>Vision of HPE</vt:lpstr>
      <vt:lpstr>Health and Physical Education Fundamental Principles </vt:lpstr>
      <vt:lpstr>Key Change: Living Skills</vt:lpstr>
      <vt:lpstr>Key Change: Living Skills</vt:lpstr>
      <vt:lpstr>Key Change: Healthy Relationships and Consent</vt:lpstr>
      <vt:lpstr>Key Change: Healthy Relationships and Consent</vt:lpstr>
      <vt:lpstr>Key Change: Healthy Relationships and Consent</vt:lpstr>
      <vt:lpstr>Key Change: Online Safety / Risks of Sexting</vt:lpstr>
      <vt:lpstr>Key Change: Online Safety / Risks of Sexting</vt:lpstr>
      <vt:lpstr>Key Change: Respect for Diversity</vt:lpstr>
      <vt:lpstr>Key Change: Respect for Diversity</vt:lpstr>
      <vt:lpstr>The curriculum includes:</vt:lpstr>
      <vt:lpstr>PowerPoint Presentation</vt:lpstr>
      <vt:lpstr>PowerPoint Presentation</vt:lpstr>
      <vt:lpstr>Strands and Living Skills</vt:lpstr>
      <vt:lpstr>Strands and Living Skills</vt:lpstr>
      <vt:lpstr>Healthy Living: A Closer Look</vt:lpstr>
      <vt:lpstr>Grades 1-3: Human Development  and Sexual Health</vt:lpstr>
      <vt:lpstr>Grades 4-6: Human Development  and Sexual Health</vt:lpstr>
      <vt:lpstr>Grades 7-12: Human Development  and Sexual Health</vt:lpstr>
      <vt:lpstr>Small Group Discussion</vt:lpstr>
      <vt:lpstr>Parent Concerns and Requests  for Religious Accommodations</vt:lpstr>
      <vt:lpstr>HPE Materials for Parents</vt:lpstr>
      <vt:lpstr>HPE Supports for Educators</vt:lpstr>
      <vt:lpstr>Thank you</vt:lpstr>
    </vt:vector>
  </TitlesOfParts>
  <Company>Ergun Kayis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Peden, Matt</cp:lastModifiedBy>
  <cp:revision>1532</cp:revision>
  <cp:lastPrinted>2015-09-22T14:24:52Z</cp:lastPrinted>
  <dcterms:created xsi:type="dcterms:W3CDTF">2014-07-08T04:55:45Z</dcterms:created>
  <dcterms:modified xsi:type="dcterms:W3CDTF">2015-09-22T16:05:36Z</dcterms:modified>
</cp:coreProperties>
</file>