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5" roundtripDataSignature="AMtx7mgOb/eqK4zKFsX4yPZGOXMvzjZk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sz="1100" u="none" strike="noStrike">
                <a:solidFill>
                  <a:srgbClr val="000000"/>
                </a:solidFill>
                <a:latin typeface="Calibri"/>
                <a:ea typeface="Calibri"/>
                <a:cs typeface="Calibri"/>
                <a:sym typeface="Calibri"/>
              </a:rPr>
              <a:t>This PowerPoint is to be used with school staff and is written through the lens of the Proactive Side of the Healthy Relationships Cyberbullying and Cyberviolence Placemat Tool. </a:t>
            </a:r>
            <a:endParaRPr/>
          </a:p>
          <a:p>
            <a:pPr indent="0" lvl="0" marL="158750" rtl="0" algn="l">
              <a:lnSpc>
                <a:spcPct val="100000"/>
              </a:lnSpc>
              <a:spcBef>
                <a:spcPts val="0"/>
              </a:spcBef>
              <a:spcAft>
                <a:spcPts val="0"/>
              </a:spcAft>
              <a:buSzPts val="1100"/>
              <a:buFont typeface="Arial"/>
              <a:buNone/>
            </a:pPr>
            <a:r>
              <a:rPr b="1" i="0" lang="en-US" sz="1100" u="none" strike="noStrike">
                <a:solidFill>
                  <a:srgbClr val="000000"/>
                </a:solidFill>
                <a:latin typeface="Calibri"/>
                <a:ea typeface="Calibri"/>
                <a:cs typeface="Calibri"/>
                <a:sym typeface="Calibri"/>
              </a:rPr>
              <a:t>Throughout the review of this PPT staff will:</a:t>
            </a:r>
            <a:endParaRPr/>
          </a:p>
          <a:p>
            <a:pPr indent="-298450" lvl="0" marL="457200" rtl="0" algn="l">
              <a:lnSpc>
                <a:spcPct val="100000"/>
              </a:lnSpc>
              <a:spcBef>
                <a:spcPts val="0"/>
              </a:spcBef>
              <a:spcAft>
                <a:spcPts val="0"/>
              </a:spcAft>
              <a:buSzPts val="1100"/>
              <a:buFont typeface="Arial"/>
              <a:buChar char="•"/>
            </a:pPr>
            <a:r>
              <a:rPr b="0" i="0" lang="en-US" sz="1100" u="none" strike="noStrike">
                <a:solidFill>
                  <a:srgbClr val="000000"/>
                </a:solidFill>
                <a:latin typeface="Calibri"/>
                <a:ea typeface="Calibri"/>
                <a:cs typeface="Calibri"/>
                <a:sym typeface="Calibri"/>
              </a:rPr>
              <a:t>Develop and understanding of the impact and growth of cyberviolence and cyberbullying in schools</a:t>
            </a:r>
            <a:endParaRPr/>
          </a:p>
          <a:p>
            <a:pPr indent="-298450" lvl="0" marL="457200" rtl="0" algn="l">
              <a:lnSpc>
                <a:spcPct val="100000"/>
              </a:lnSpc>
              <a:spcBef>
                <a:spcPts val="0"/>
              </a:spcBef>
              <a:spcAft>
                <a:spcPts val="0"/>
              </a:spcAft>
              <a:buSzPts val="1100"/>
              <a:buFont typeface="Arial"/>
              <a:buChar char="•"/>
            </a:pPr>
            <a:r>
              <a:rPr b="0" i="0" lang="en-US" sz="1100" u="none" strike="noStrike">
                <a:solidFill>
                  <a:srgbClr val="000000"/>
                </a:solidFill>
                <a:latin typeface="Calibri"/>
                <a:ea typeface="Calibri"/>
                <a:cs typeface="Calibri"/>
                <a:sym typeface="Calibri"/>
              </a:rPr>
              <a:t>This PowerPoint can be used as a school self-reflection tool to review: what is known, what is being done, what needs to be known and what need to be done in the future.</a:t>
            </a:r>
            <a:endParaRPr/>
          </a:p>
          <a:p>
            <a:pPr indent="-298450" lvl="0" marL="457200" rtl="0" algn="l">
              <a:lnSpc>
                <a:spcPct val="100000"/>
              </a:lnSpc>
              <a:spcBef>
                <a:spcPts val="0"/>
              </a:spcBef>
              <a:spcAft>
                <a:spcPts val="0"/>
              </a:spcAft>
              <a:buSzPts val="1100"/>
              <a:buFont typeface="Arial"/>
              <a:buChar char="•"/>
            </a:pPr>
            <a:r>
              <a:rPr b="0" i="0" lang="en-US" sz="1100" u="none" strike="noStrike">
                <a:solidFill>
                  <a:srgbClr val="000000"/>
                </a:solidFill>
                <a:latin typeface="Calibri"/>
                <a:ea typeface="Calibri"/>
                <a:cs typeface="Calibri"/>
                <a:sym typeface="Calibri"/>
              </a:rPr>
              <a:t>Identify the needs of staff, students and parents in learning about cyberviolence and cyberbullying.</a:t>
            </a:r>
            <a:endParaRPr/>
          </a:p>
          <a:p>
            <a:pPr indent="0" lvl="0" marL="158750" rtl="0" algn="l">
              <a:lnSpc>
                <a:spcPct val="100000"/>
              </a:lnSpc>
              <a:spcBef>
                <a:spcPts val="0"/>
              </a:spcBef>
              <a:spcAft>
                <a:spcPts val="0"/>
              </a:spcAft>
              <a:buSzPts val="1100"/>
              <a:buNone/>
            </a:pPr>
            <a:r>
              <a:t/>
            </a:r>
            <a:endParaRPr b="0"/>
          </a:p>
          <a:p>
            <a:pPr indent="0" lvl="0" marL="158750" rtl="0" algn="l">
              <a:lnSpc>
                <a:spcPct val="100000"/>
              </a:lnSpc>
              <a:spcBef>
                <a:spcPts val="0"/>
              </a:spcBef>
              <a:spcAft>
                <a:spcPts val="0"/>
              </a:spcAft>
              <a:buSzPts val="1100"/>
              <a:buNone/>
            </a:pPr>
            <a:r>
              <a:rPr b="0" i="0" lang="en-US" sz="1100" u="none" strike="noStrike">
                <a:solidFill>
                  <a:srgbClr val="000000"/>
                </a:solidFill>
                <a:latin typeface="Calibri"/>
                <a:ea typeface="Calibri"/>
                <a:cs typeface="Calibri"/>
                <a:sym typeface="Calibri"/>
              </a:rPr>
              <a:t>This PPT is a guide for conversation with School Staff that allows users to identify the slides that best fit with the school and staff needs. Slides may be adapted for the school context.</a:t>
            </a:r>
            <a:endParaRPr b="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Inquiry question for provocation.</a:t>
            </a:r>
            <a:endParaRPr/>
          </a:p>
        </p:txBody>
      </p:sp>
      <p:sp>
        <p:nvSpPr>
          <p:cNvPr id="224" name="Google Shape;22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VST have created a placemat for community connections for support…share Excel spreadsheet here.</a:t>
            </a:r>
            <a:endParaRPr/>
          </a:p>
        </p:txBody>
      </p:sp>
      <p:sp>
        <p:nvSpPr>
          <p:cNvPr id="239" name="Google Shape;23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This dialogue moves toward the reactive placemat.</a:t>
            </a:r>
            <a:endParaRPr/>
          </a:p>
        </p:txBody>
      </p:sp>
      <p:sp>
        <p:nvSpPr>
          <p:cNvPr id="248" name="Google Shape;24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Based on response from the prior slide...what best practices does our school community need to further investigate?  …to build upon? …to initiate?</a:t>
            </a:r>
            <a:endParaRPr/>
          </a:p>
          <a:p>
            <a:pPr indent="0" lvl="0" marL="0" rtl="0" algn="l">
              <a:lnSpc>
                <a:spcPct val="100000"/>
              </a:lnSpc>
              <a:spcBef>
                <a:spcPts val="0"/>
              </a:spcBef>
              <a:spcAft>
                <a:spcPts val="0"/>
              </a:spcAft>
              <a:buSzPts val="1100"/>
              <a:buNone/>
            </a:pPr>
            <a:r>
              <a:t/>
            </a:r>
            <a:endParaRPr/>
          </a:p>
        </p:txBody>
      </p:sp>
      <p:sp>
        <p:nvSpPr>
          <p:cNvPr id="256" name="Google Shape;25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Where is student voice? How do we balance leading and learning of our own knowledge?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Does your current Student Voice Survey capture anything about cyberviolence and cyberbullying? Does it need to be updated?</a:t>
            </a:r>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0"/>
              </a:spcBef>
              <a:spcAft>
                <a:spcPts val="0"/>
              </a:spcAft>
              <a:buClr>
                <a:schemeClr val="dk1"/>
              </a:buClr>
              <a:buSzPts val="1100"/>
              <a:buFont typeface="Arial"/>
              <a:buNone/>
            </a:pPr>
            <a:r>
              <a:rPr lang="en-US"/>
              <a:t>Bring a copy of your student voice survey to review/discuss…are there any edits needed after this discussion?</a:t>
            </a:r>
            <a:endParaRPr/>
          </a:p>
          <a:p>
            <a:pPr indent="0" lvl="0" marL="0" rtl="0" algn="l">
              <a:lnSpc>
                <a:spcPct val="100000"/>
              </a:lnSpc>
              <a:spcBef>
                <a:spcPts val="0"/>
              </a:spcBef>
              <a:spcAft>
                <a:spcPts val="0"/>
              </a:spcAft>
              <a:buSzPts val="1100"/>
              <a:buNone/>
            </a:pPr>
            <a:r>
              <a:t/>
            </a:r>
            <a:endParaRPr/>
          </a:p>
        </p:txBody>
      </p:sp>
      <p:sp>
        <p:nvSpPr>
          <p:cNvPr id="264" name="Google Shape;26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principal associations have developed several resources that could be used with parent/guardians. See HR document that provides links to download these resources.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
        <p:nvSpPr>
          <p:cNvPr id="278" name="Google Shape;2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Jigsaw each and share back to large group.</a:t>
            </a:r>
            <a:endParaRPr/>
          </a:p>
        </p:txBody>
      </p:sp>
      <p:sp>
        <p:nvSpPr>
          <p:cNvPr id="289" name="Google Shape;2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9: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latin typeface="Calibri"/>
              <a:ea typeface="Calibri"/>
              <a:cs typeface="Calibri"/>
              <a:sym typeface="Calibri"/>
            </a:endParaRPr>
          </a:p>
        </p:txBody>
      </p:sp>
      <p:sp>
        <p:nvSpPr>
          <p:cNvPr id="319" name="Google Shape;319;p19:notes"/>
          <p:cNvSpPr txBox="1"/>
          <p:nvPr>
            <p:ph idx="12" type="sldNum"/>
          </p:nvPr>
        </p:nvSpPr>
        <p:spPr>
          <a:xfrm>
            <a:off x="3884613" y="8685213"/>
            <a:ext cx="2971800" cy="45870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Clr>
                <a:schemeClr val="dk1"/>
              </a:buClr>
              <a:buSzPts val="1800"/>
              <a:buFont typeface="Calibri"/>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sz="1100" u="none" strike="noStrike">
                <a:solidFill>
                  <a:srgbClr val="000000"/>
                </a:solidFill>
                <a:latin typeface="Calibri"/>
                <a:ea typeface="Calibri"/>
                <a:cs typeface="Calibri"/>
                <a:sym typeface="Calibri"/>
              </a:rPr>
              <a:t>This project is the result of a partnership between Leadership en action (ADFO), Catholic Principals’ Leadership Development (CPCO), Principal Association Projects (OPC) and Victim Services Toronto, funded by the Ministry of Education.</a:t>
            </a:r>
            <a:endParaRPr b="0"/>
          </a:p>
          <a:p>
            <a:pPr indent="0" lvl="0" marL="158750" rtl="0" algn="l">
              <a:lnSpc>
                <a:spcPct val="100000"/>
              </a:lnSpc>
              <a:spcBef>
                <a:spcPts val="0"/>
              </a:spcBef>
              <a:spcAft>
                <a:spcPts val="0"/>
              </a:spcAft>
              <a:buSzPts val="1100"/>
              <a:buNone/>
            </a:pPr>
            <a:br>
              <a:rPr lang="en-US"/>
            </a:br>
            <a:endParaRPr/>
          </a:p>
        </p:txBody>
      </p:sp>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strike="noStrike">
                <a:solidFill>
                  <a:srgbClr val="000000"/>
                </a:solidFill>
                <a:latin typeface="Calibri"/>
                <a:ea typeface="Calibri"/>
                <a:cs typeface="Calibri"/>
                <a:sym typeface="Calibri"/>
              </a:rPr>
              <a:t>It is suggested that </a:t>
            </a:r>
            <a:r>
              <a:rPr lang="en-US">
                <a:latin typeface="Calibri"/>
                <a:ea typeface="Calibri"/>
                <a:cs typeface="Calibri"/>
                <a:sym typeface="Calibri"/>
              </a:rPr>
              <a:t>you </a:t>
            </a:r>
            <a:r>
              <a:rPr b="0" i="0" lang="en-US" sz="1100" u="none" strike="noStrike">
                <a:solidFill>
                  <a:srgbClr val="000000"/>
                </a:solidFill>
                <a:latin typeface="Calibri"/>
                <a:ea typeface="Calibri"/>
                <a:cs typeface="Calibri"/>
                <a:sym typeface="Calibri"/>
              </a:rPr>
              <a:t>have a copy of the Proactive Placemat Tool printed for reference. The placemats prints best on “leger size” paper.</a:t>
            </a:r>
            <a:endParaRPr b="0"/>
          </a:p>
          <a:p>
            <a:pPr indent="0" lvl="0" marL="0" rtl="0" algn="l">
              <a:lnSpc>
                <a:spcPct val="100000"/>
              </a:lnSpc>
              <a:spcBef>
                <a:spcPts val="0"/>
              </a:spcBef>
              <a:spcAft>
                <a:spcPts val="0"/>
              </a:spcAft>
              <a:buSzPts val="1100"/>
              <a:buNone/>
            </a:pPr>
            <a:r>
              <a:t/>
            </a:r>
            <a:endParaRPr/>
          </a:p>
        </p:txBody>
      </p:sp>
      <p:sp>
        <p:nvSpPr>
          <p:cNvPr id="135" name="Google Shape;1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This PPT will walk staff through the sections of the Proactive Placemat Tool.  It is shared with staff as a reference point for thinking and/or with the Safe School Committee. Planning is prevention. Use of the Placemat Tool falls within the school planning cycle.</a:t>
            </a:r>
            <a:endParaRPr/>
          </a:p>
        </p:txBody>
      </p:sp>
      <p:sp>
        <p:nvSpPr>
          <p:cNvPr id="154" name="Google Shape;1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Reflective questions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These questions (conversation starters) could be used with school leaders and/or staff responsible for different grades, adapted as appropriate.</a:t>
            </a:r>
            <a:endParaRPr/>
          </a:p>
        </p:txBody>
      </p:sp>
      <p:sp>
        <p:nvSpPr>
          <p:cNvPr id="162" name="Google Shape;1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What is the difference between the two terms? A suggested activity initiates this inquiry with staff.</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●These definitions play an integral part in navigating and understanding the varying nuances and thresholds of criminality of cyberbullying and cyberviolence situations and to develop </a:t>
            </a:r>
            <a:r>
              <a:rPr b="1" lang="en-US">
                <a:solidFill>
                  <a:schemeClr val="dk1"/>
                </a:solidFill>
              </a:rPr>
              <a:t>common language across sectors.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term </a:t>
            </a:r>
            <a:r>
              <a:rPr b="1" lang="en-US">
                <a:solidFill>
                  <a:schemeClr val="dk1"/>
                </a:solidFill>
              </a:rPr>
              <a:t>cyberviolence</a:t>
            </a:r>
            <a:r>
              <a:rPr lang="en-US">
                <a:solidFill>
                  <a:schemeClr val="dk1"/>
                </a:solidFill>
              </a:rPr>
              <a:t> is umbrella term to describe the varying degrees of cyberviolence such as cyberbullying, cyberharassment, cybersexual harassment, distribution of intimate photos, child pornography, etc.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Use the next two slides of definitions with activities for staff to understand the definitions that are relevant and meaningful at age-appropriate levels.</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73" name="Google Shape;1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NOTE: </a:t>
            </a:r>
            <a:r>
              <a:rPr lang="en-US">
                <a:solidFill>
                  <a:schemeClr val="dk1"/>
                </a:solidFill>
              </a:rPr>
              <a:t>The ages of child, youth and adult are provided at the top for reference regarding determine criminal and individual involvement in incidents.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education and social service sector often label all negative online interactions as cyberbullying; however, it is very important to be able to identify the nuances in order to understand when an incident becomes criminal.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example, if there is one negative comment online this could be considered cyberbullying and goes against the school code of conduct. However, if the negative comments are ongoing and the individual has asked to not be contacted anymore and the behaviour continues, it could be considered harassment and therefore a chargeable offense and have stricter consequences.  </a:t>
            </a:r>
            <a:endParaRPr>
              <a:solidFill>
                <a:schemeClr val="dk1"/>
              </a:solidFill>
            </a:endParaRPr>
          </a:p>
          <a:p>
            <a:pPr indent="0" lvl="0" marL="0" rtl="0" algn="l">
              <a:lnSpc>
                <a:spcPct val="100000"/>
              </a:lnSpc>
              <a:spcBef>
                <a:spcPts val="0"/>
              </a:spcBef>
              <a:spcAft>
                <a:spcPts val="0"/>
              </a:spcAft>
              <a:buNone/>
            </a:pPr>
            <a:r>
              <a:t/>
            </a:r>
            <a:endParaRPr/>
          </a:p>
          <a:p>
            <a:pPr indent="-228600" lvl="0" marL="457200" rtl="0" algn="l">
              <a:lnSpc>
                <a:spcPct val="100000"/>
              </a:lnSpc>
              <a:spcBef>
                <a:spcPts val="0"/>
              </a:spcBef>
              <a:spcAft>
                <a:spcPts val="0"/>
              </a:spcAft>
              <a:buSzPts val="1100"/>
              <a:buNone/>
            </a:pPr>
            <a:r>
              <a:t/>
            </a:r>
            <a:endParaRPr/>
          </a:p>
        </p:txBody>
      </p:sp>
      <p:sp>
        <p:nvSpPr>
          <p:cNvPr id="184" name="Google Shape;184;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US"/>
              <a:t>Human trafficking </a:t>
            </a:r>
            <a:r>
              <a:rPr lang="en-US"/>
              <a:t>is happening in schools throughout Ontario and majority of the recruitment happens through social media apps. This is something to be aware of as students are disclosing; there could potentially be a deeper issue going on. </a:t>
            </a:r>
            <a:endParaRPr/>
          </a:p>
          <a:p>
            <a:pPr indent="-228600" lvl="0" marL="457200" rtl="0" algn="l">
              <a:lnSpc>
                <a:spcPct val="100000"/>
              </a:lnSpc>
              <a:spcBef>
                <a:spcPts val="0"/>
              </a:spcBef>
              <a:spcAft>
                <a:spcPts val="0"/>
              </a:spcAft>
              <a:buSzPts val="1100"/>
              <a:buNone/>
            </a:pPr>
            <a:r>
              <a:t/>
            </a:r>
            <a:endParaRPr/>
          </a:p>
        </p:txBody>
      </p:sp>
      <p:sp>
        <p:nvSpPr>
          <p:cNvPr id="195" name="Google Shape;195;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Bring your school plan, school agendas, code of conduct for review.</a:t>
            </a:r>
            <a:endParaRPr/>
          </a:p>
        </p:txBody>
      </p:sp>
      <p:sp>
        <p:nvSpPr>
          <p:cNvPr id="205" name="Google Shape;20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
        <p:nvSpPr>
          <p:cNvPr id="12" name="Google Shape;12;p21"/>
          <p:cNvSpPr/>
          <p:nvPr>
            <p:ph idx="2" type="pic"/>
          </p:nvPr>
        </p:nvSpPr>
        <p:spPr>
          <a:xfrm>
            <a:off x="0" y="4293"/>
            <a:ext cx="9144000" cy="1940132"/>
          </a:xfrm>
          <a:prstGeom prst="rect">
            <a:avLst/>
          </a:prstGeom>
          <a:noFill/>
          <a:ln>
            <a:noFill/>
          </a:ln>
        </p:spPr>
      </p:sp>
      <p:pic>
        <p:nvPicPr>
          <p:cNvPr id="13" name="Google Shape;13;p21"/>
          <p:cNvPicPr preferRelativeResize="0"/>
          <p:nvPr/>
        </p:nvPicPr>
        <p:blipFill rotWithShape="1">
          <a:blip r:embed="rId2">
            <a:alphaModFix/>
          </a:blip>
          <a:srcRect b="0" l="0" r="0" t="0"/>
          <a:stretch/>
        </p:blipFill>
        <p:spPr>
          <a:xfrm>
            <a:off x="0" y="1944425"/>
            <a:ext cx="9144000" cy="484459"/>
          </a:xfrm>
          <a:prstGeom prst="rect">
            <a:avLst/>
          </a:prstGeom>
          <a:noFill/>
          <a:ln>
            <a:noFill/>
          </a:ln>
        </p:spPr>
      </p:pic>
      <p:sp>
        <p:nvSpPr>
          <p:cNvPr id="14" name="Google Shape;14;p21"/>
          <p:cNvSpPr txBox="1"/>
          <p:nvPr>
            <p:ph type="title"/>
          </p:nvPr>
        </p:nvSpPr>
        <p:spPr>
          <a:xfrm>
            <a:off x="438736" y="2837683"/>
            <a:ext cx="7886700" cy="707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b="1"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1" name="Shape 61"/>
        <p:cNvGrpSpPr/>
        <p:nvPr/>
      </p:nvGrpSpPr>
      <p:grpSpPr>
        <a:xfrm>
          <a:off x="0" y="0"/>
          <a:ext cx="0" cy="0"/>
          <a:chOff x="0" y="0"/>
          <a:chExt cx="0" cy="0"/>
        </a:xfrm>
      </p:grpSpPr>
      <p:sp>
        <p:nvSpPr>
          <p:cNvPr id="62" name="Google Shape;62;p32"/>
          <p:cNvSpPr txBox="1"/>
          <p:nvPr>
            <p:ph idx="10" type="dt"/>
          </p:nvPr>
        </p:nvSpPr>
        <p:spPr>
          <a:xfrm>
            <a:off x="285753" y="4704095"/>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p:nvPr/>
        </p:nvSpPr>
        <p:spPr>
          <a:xfrm>
            <a:off x="-1385" y="0"/>
            <a:ext cx="1238250" cy="4991100"/>
          </a:xfrm>
          <a:prstGeom prst="rect">
            <a:avLst/>
          </a:prstGeom>
          <a:solidFill>
            <a:srgbClr val="0070A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64" name="Google Shape;64;p32"/>
          <p:cNvSpPr/>
          <p:nvPr>
            <p:ph idx="2" type="pic"/>
          </p:nvPr>
        </p:nvSpPr>
        <p:spPr>
          <a:xfrm>
            <a:off x="5603708" y="4292"/>
            <a:ext cx="3540292" cy="4561692"/>
          </a:xfrm>
          <a:prstGeom prst="rect">
            <a:avLst/>
          </a:prstGeom>
          <a:noFill/>
          <a:ln>
            <a:noFill/>
          </a:ln>
        </p:spPr>
      </p:sp>
      <p:sp>
        <p:nvSpPr>
          <p:cNvPr id="65" name="Google Shape;65;p32"/>
          <p:cNvSpPr txBox="1"/>
          <p:nvPr>
            <p:ph idx="1" type="body"/>
          </p:nvPr>
        </p:nvSpPr>
        <p:spPr>
          <a:xfrm>
            <a:off x="1395663" y="539039"/>
            <a:ext cx="3886200" cy="39367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66" name="Shape 66"/>
        <p:cNvGrpSpPr/>
        <p:nvPr/>
      </p:nvGrpSpPr>
      <p:grpSpPr>
        <a:xfrm>
          <a:off x="0" y="0"/>
          <a:ext cx="0" cy="0"/>
          <a:chOff x="0" y="0"/>
          <a:chExt cx="0" cy="0"/>
        </a:xfrm>
      </p:grpSpPr>
      <p:sp>
        <p:nvSpPr>
          <p:cNvPr id="67" name="Google Shape;67;p33"/>
          <p:cNvSpPr txBox="1"/>
          <p:nvPr>
            <p:ph idx="10" type="dt"/>
          </p:nvPr>
        </p:nvSpPr>
        <p:spPr>
          <a:xfrm>
            <a:off x="285753" y="4704095"/>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3"/>
          <p:cNvSpPr/>
          <p:nvPr>
            <p:ph idx="2" type="pic"/>
          </p:nvPr>
        </p:nvSpPr>
        <p:spPr>
          <a:xfrm>
            <a:off x="0" y="0"/>
            <a:ext cx="3672640" cy="4977938"/>
          </a:xfrm>
          <a:prstGeom prst="rect">
            <a:avLst/>
          </a:prstGeom>
          <a:noFill/>
          <a:ln>
            <a:noFill/>
          </a:ln>
        </p:spPr>
      </p:sp>
      <p:sp>
        <p:nvSpPr>
          <p:cNvPr id="69" name="Google Shape;69;p33"/>
          <p:cNvSpPr txBox="1"/>
          <p:nvPr>
            <p:ph idx="1" type="body"/>
          </p:nvPr>
        </p:nvSpPr>
        <p:spPr>
          <a:xfrm>
            <a:off x="3958393" y="2027948"/>
            <a:ext cx="4899854" cy="248389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70" name="Google Shape;70;p33"/>
          <p:cNvPicPr preferRelativeResize="0"/>
          <p:nvPr/>
        </p:nvPicPr>
        <p:blipFill rotWithShape="1">
          <a:blip r:embed="rId2">
            <a:alphaModFix/>
          </a:blip>
          <a:srcRect b="0" l="0" r="0" t="0"/>
          <a:stretch/>
        </p:blipFill>
        <p:spPr>
          <a:xfrm>
            <a:off x="3924486" y="1734924"/>
            <a:ext cx="5219514" cy="98855"/>
          </a:xfrm>
          <a:prstGeom prst="rect">
            <a:avLst/>
          </a:prstGeom>
          <a:noFill/>
          <a:ln>
            <a:noFill/>
          </a:ln>
        </p:spPr>
      </p:pic>
      <p:sp>
        <p:nvSpPr>
          <p:cNvPr id="71" name="Google Shape;71;p33"/>
          <p:cNvSpPr txBox="1"/>
          <p:nvPr>
            <p:ph idx="3" type="body"/>
          </p:nvPr>
        </p:nvSpPr>
        <p:spPr>
          <a:xfrm>
            <a:off x="3924486" y="1116990"/>
            <a:ext cx="5144317"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700"/>
              <a:buNone/>
              <a:defRPr b="1" sz="2700">
                <a:latin typeface="Calibri"/>
                <a:ea typeface="Calibri"/>
                <a:cs typeface="Calibri"/>
                <a:sym typeface="Calibri"/>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72" name="Shape 72"/>
        <p:cNvGrpSpPr/>
        <p:nvPr/>
      </p:nvGrpSpPr>
      <p:grpSpPr>
        <a:xfrm>
          <a:off x="0" y="0"/>
          <a:ext cx="0" cy="0"/>
          <a:chOff x="0" y="0"/>
          <a:chExt cx="0" cy="0"/>
        </a:xfrm>
      </p:grpSpPr>
      <p:sp>
        <p:nvSpPr>
          <p:cNvPr id="73" name="Google Shape;73;p34"/>
          <p:cNvSpPr txBox="1"/>
          <p:nvPr>
            <p:ph idx="10" type="dt"/>
          </p:nvPr>
        </p:nvSpPr>
        <p:spPr>
          <a:xfrm>
            <a:off x="285753" y="4704095"/>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4"/>
          <p:cNvSpPr/>
          <p:nvPr>
            <p:ph idx="2" type="pic"/>
          </p:nvPr>
        </p:nvSpPr>
        <p:spPr>
          <a:xfrm>
            <a:off x="1" y="0"/>
            <a:ext cx="1872761" cy="2077183"/>
          </a:xfrm>
          <a:prstGeom prst="rect">
            <a:avLst/>
          </a:prstGeom>
          <a:noFill/>
          <a:ln>
            <a:noFill/>
          </a:ln>
        </p:spPr>
      </p:sp>
      <p:sp>
        <p:nvSpPr>
          <p:cNvPr id="75" name="Google Shape;75;p34"/>
          <p:cNvSpPr txBox="1"/>
          <p:nvPr>
            <p:ph idx="1" type="body"/>
          </p:nvPr>
        </p:nvSpPr>
        <p:spPr>
          <a:xfrm>
            <a:off x="4161263" y="383839"/>
            <a:ext cx="4661818"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2700"/>
              <a:buNone/>
              <a:defRPr b="1" sz="2700">
                <a:latin typeface="Calibri"/>
                <a:ea typeface="Calibri"/>
                <a:cs typeface="Calibri"/>
                <a:sym typeface="Calibri"/>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76" name="Google Shape;76;p34"/>
          <p:cNvSpPr txBox="1"/>
          <p:nvPr>
            <p:ph idx="3" type="body"/>
          </p:nvPr>
        </p:nvSpPr>
        <p:spPr>
          <a:xfrm>
            <a:off x="4161263" y="1190030"/>
            <a:ext cx="4661818"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34"/>
          <p:cNvSpPr/>
          <p:nvPr/>
        </p:nvSpPr>
        <p:spPr>
          <a:xfrm>
            <a:off x="0" y="2087862"/>
            <a:ext cx="1872761" cy="3055639"/>
          </a:xfrm>
          <a:prstGeom prst="rect">
            <a:avLst/>
          </a:prstGeom>
          <a:solidFill>
            <a:srgbClr val="007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78" name="Google Shape;78;p34"/>
          <p:cNvSpPr/>
          <p:nvPr>
            <p:ph idx="4" type="pic"/>
          </p:nvPr>
        </p:nvSpPr>
        <p:spPr>
          <a:xfrm>
            <a:off x="1872761" y="9104"/>
            <a:ext cx="1872761" cy="2077183"/>
          </a:xfrm>
          <a:prstGeom prst="rect">
            <a:avLst/>
          </a:prstGeom>
          <a:noFill/>
          <a:ln>
            <a:noFill/>
          </a:ln>
        </p:spPr>
      </p:sp>
      <p:sp>
        <p:nvSpPr>
          <p:cNvPr id="79" name="Google Shape;79;p34"/>
          <p:cNvSpPr/>
          <p:nvPr>
            <p:ph idx="5" type="pic"/>
          </p:nvPr>
        </p:nvSpPr>
        <p:spPr>
          <a:xfrm>
            <a:off x="1872761" y="2095390"/>
            <a:ext cx="1872761" cy="1500004"/>
          </a:xfrm>
          <a:prstGeom prst="rect">
            <a:avLst/>
          </a:prstGeom>
          <a:noFill/>
          <a:ln>
            <a:noFill/>
          </a:ln>
        </p:spPr>
      </p:sp>
      <p:sp>
        <p:nvSpPr>
          <p:cNvPr id="80" name="Google Shape;80;p34"/>
          <p:cNvSpPr/>
          <p:nvPr>
            <p:ph idx="6" type="pic"/>
          </p:nvPr>
        </p:nvSpPr>
        <p:spPr>
          <a:xfrm>
            <a:off x="1872761" y="3602922"/>
            <a:ext cx="1872761" cy="1531475"/>
          </a:xfrm>
          <a:prstGeom prst="rect">
            <a:avLst/>
          </a:prstGeom>
          <a:noFill/>
          <a:ln>
            <a:noFill/>
          </a:ln>
        </p:spPr>
      </p:sp>
      <p:sp>
        <p:nvSpPr>
          <p:cNvPr id="81" name="Google Shape;81;p34"/>
          <p:cNvSpPr txBox="1"/>
          <p:nvPr>
            <p:ph idx="7" type="body"/>
          </p:nvPr>
        </p:nvSpPr>
        <p:spPr>
          <a:xfrm>
            <a:off x="285754" y="2541106"/>
            <a:ext cx="1365581" cy="122410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800"/>
              <a:buNone/>
              <a:defRPr b="1" sz="1800">
                <a:solidFill>
                  <a:schemeClr val="lt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82" name="Shape 82"/>
        <p:cNvGrpSpPr/>
        <p:nvPr/>
      </p:nvGrpSpPr>
      <p:grpSpPr>
        <a:xfrm>
          <a:off x="0" y="0"/>
          <a:ext cx="0" cy="0"/>
          <a:chOff x="0" y="0"/>
          <a:chExt cx="0" cy="0"/>
        </a:xfrm>
      </p:grpSpPr>
      <p:sp>
        <p:nvSpPr>
          <p:cNvPr id="83" name="Google Shape;83;p35"/>
          <p:cNvSpPr/>
          <p:nvPr>
            <p:ph idx="2" type="pic"/>
          </p:nvPr>
        </p:nvSpPr>
        <p:spPr>
          <a:xfrm>
            <a:off x="4746458" y="681855"/>
            <a:ext cx="4397542" cy="3811939"/>
          </a:xfrm>
          <a:prstGeom prst="rect">
            <a:avLst/>
          </a:prstGeom>
          <a:noFill/>
          <a:ln>
            <a:noFill/>
          </a:ln>
        </p:spPr>
      </p:sp>
      <p:sp>
        <p:nvSpPr>
          <p:cNvPr id="84" name="Google Shape;84;p35"/>
          <p:cNvSpPr txBox="1"/>
          <p:nvPr>
            <p:ph idx="10" type="dt"/>
          </p:nvPr>
        </p:nvSpPr>
        <p:spPr>
          <a:xfrm>
            <a:off x="285753" y="4704095"/>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5" name="Google Shape;85;p35"/>
          <p:cNvPicPr preferRelativeResize="0"/>
          <p:nvPr/>
        </p:nvPicPr>
        <p:blipFill rotWithShape="1">
          <a:blip r:embed="rId2">
            <a:alphaModFix/>
          </a:blip>
          <a:srcRect b="0" l="0" r="0" t="0"/>
          <a:stretch/>
        </p:blipFill>
        <p:spPr>
          <a:xfrm>
            <a:off x="0" y="-24412"/>
            <a:ext cx="9144000" cy="706267"/>
          </a:xfrm>
          <a:prstGeom prst="rect">
            <a:avLst/>
          </a:prstGeom>
          <a:noFill/>
          <a:ln>
            <a:noFill/>
          </a:ln>
        </p:spPr>
      </p:pic>
      <p:sp>
        <p:nvSpPr>
          <p:cNvPr id="86" name="Google Shape;86;p35"/>
          <p:cNvSpPr txBox="1"/>
          <p:nvPr>
            <p:ph idx="1" type="body"/>
          </p:nvPr>
        </p:nvSpPr>
        <p:spPr>
          <a:xfrm>
            <a:off x="285753" y="831313"/>
            <a:ext cx="4286247" cy="36624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7" name="Google Shape;87;p35"/>
          <p:cNvSpPr txBox="1"/>
          <p:nvPr>
            <p:ph type="title"/>
          </p:nvPr>
        </p:nvSpPr>
        <p:spPr>
          <a:xfrm>
            <a:off x="364880" y="-25522"/>
            <a:ext cx="7886700" cy="707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2400"/>
              <a:buFont typeface="Calibri"/>
              <a:buNone/>
              <a:defRPr b="1" sz="24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8" name="Shape 88"/>
        <p:cNvGrpSpPr/>
        <p:nvPr/>
      </p:nvGrpSpPr>
      <p:grpSpPr>
        <a:xfrm>
          <a:off x="0" y="0"/>
          <a:ext cx="0" cy="0"/>
          <a:chOff x="0" y="0"/>
          <a:chExt cx="0" cy="0"/>
        </a:xfrm>
      </p:grpSpPr>
      <p:sp>
        <p:nvSpPr>
          <p:cNvPr id="89" name="Google Shape;89;p36"/>
          <p:cNvSpPr txBox="1"/>
          <p:nvPr/>
        </p:nvSpPr>
        <p:spPr>
          <a:xfrm>
            <a:off x="3400425" y="1087415"/>
            <a:ext cx="22941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wentieth Century"/>
                <a:ea typeface="Twentieth Century"/>
                <a:cs typeface="Twentieth Century"/>
                <a:sym typeface="Twentieth Century"/>
              </a:rPr>
              <a:t>OUR MISSION</a:t>
            </a:r>
            <a:endParaRPr/>
          </a:p>
        </p:txBody>
      </p:sp>
      <p:sp>
        <p:nvSpPr>
          <p:cNvPr id="90" name="Google Shape;90;p36"/>
          <p:cNvSpPr/>
          <p:nvPr/>
        </p:nvSpPr>
        <p:spPr>
          <a:xfrm>
            <a:off x="5784574" y="0"/>
            <a:ext cx="3359426" cy="5073707"/>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91" name="Google Shape;91;p36"/>
          <p:cNvSpPr txBox="1"/>
          <p:nvPr/>
        </p:nvSpPr>
        <p:spPr>
          <a:xfrm>
            <a:off x="6839943" y="1252659"/>
            <a:ext cx="777777"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lt1"/>
                </a:solidFill>
                <a:latin typeface="Calibri"/>
                <a:ea typeface="Calibri"/>
                <a:cs typeface="Calibri"/>
                <a:sym typeface="Calibri"/>
              </a:rPr>
              <a:t>Facebook</a:t>
            </a:r>
            <a:endParaRPr/>
          </a:p>
          <a:p>
            <a:pPr indent="0" lvl="0" marL="0" marR="0" rtl="0" algn="l">
              <a:spcBef>
                <a:spcPts val="0"/>
              </a:spcBef>
              <a:spcAft>
                <a:spcPts val="0"/>
              </a:spcAft>
              <a:buNone/>
            </a:pPr>
            <a:r>
              <a:rPr lang="en-US" sz="1050">
                <a:solidFill>
                  <a:schemeClr val="lt1"/>
                </a:solidFill>
                <a:latin typeface="Calibri"/>
                <a:ea typeface="Calibri"/>
                <a:cs typeface="Calibri"/>
                <a:sym typeface="Calibri"/>
              </a:rPr>
              <a:t>Info here</a:t>
            </a:r>
            <a:endParaRPr/>
          </a:p>
          <a:p>
            <a:pPr indent="0" lvl="0" marL="0" marR="0" rtl="0" algn="l">
              <a:spcBef>
                <a:spcPts val="0"/>
              </a:spcBef>
              <a:spcAft>
                <a:spcPts val="0"/>
              </a:spcAft>
              <a:buNone/>
            </a:pPr>
            <a:r>
              <a:t/>
            </a:r>
            <a:endParaRPr sz="1050">
              <a:solidFill>
                <a:schemeClr val="lt1"/>
              </a:solidFill>
              <a:latin typeface="Calibri"/>
              <a:ea typeface="Calibri"/>
              <a:cs typeface="Calibri"/>
              <a:sym typeface="Calibri"/>
            </a:endParaRPr>
          </a:p>
        </p:txBody>
      </p:sp>
      <p:sp>
        <p:nvSpPr>
          <p:cNvPr id="92" name="Google Shape;92;p36"/>
          <p:cNvSpPr txBox="1"/>
          <p:nvPr/>
        </p:nvSpPr>
        <p:spPr>
          <a:xfrm>
            <a:off x="6853013" y="2011821"/>
            <a:ext cx="7168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lt1"/>
                </a:solidFill>
                <a:latin typeface="Calibri"/>
                <a:ea typeface="Calibri"/>
                <a:cs typeface="Calibri"/>
                <a:sym typeface="Calibri"/>
              </a:rPr>
              <a:t>Twitter</a:t>
            </a:r>
            <a:endParaRPr/>
          </a:p>
          <a:p>
            <a:pPr indent="0" lvl="0" marL="0" marR="0" rtl="0" algn="l">
              <a:spcBef>
                <a:spcPts val="0"/>
              </a:spcBef>
              <a:spcAft>
                <a:spcPts val="0"/>
              </a:spcAft>
              <a:buNone/>
            </a:pPr>
            <a:r>
              <a:rPr lang="en-US" sz="1050">
                <a:solidFill>
                  <a:schemeClr val="lt1"/>
                </a:solidFill>
                <a:latin typeface="Calibri"/>
                <a:ea typeface="Calibri"/>
                <a:cs typeface="Calibri"/>
                <a:sym typeface="Calibri"/>
              </a:rPr>
              <a:t>Info here</a:t>
            </a:r>
            <a:endParaRPr/>
          </a:p>
          <a:p>
            <a:pPr indent="0" lvl="0" marL="0" marR="0" rtl="0" algn="l">
              <a:spcBef>
                <a:spcPts val="0"/>
              </a:spcBef>
              <a:spcAft>
                <a:spcPts val="0"/>
              </a:spcAft>
              <a:buNone/>
            </a:pPr>
            <a:r>
              <a:t/>
            </a:r>
            <a:endParaRPr sz="1050">
              <a:solidFill>
                <a:schemeClr val="lt1"/>
              </a:solidFill>
              <a:latin typeface="Calibri"/>
              <a:ea typeface="Calibri"/>
              <a:cs typeface="Calibri"/>
              <a:sym typeface="Calibri"/>
            </a:endParaRPr>
          </a:p>
        </p:txBody>
      </p:sp>
      <p:sp>
        <p:nvSpPr>
          <p:cNvPr id="93" name="Google Shape;93;p36"/>
          <p:cNvSpPr txBox="1"/>
          <p:nvPr/>
        </p:nvSpPr>
        <p:spPr>
          <a:xfrm>
            <a:off x="6839943" y="2702895"/>
            <a:ext cx="784189"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lt1"/>
                </a:solidFill>
                <a:latin typeface="Calibri"/>
                <a:ea typeface="Calibri"/>
                <a:cs typeface="Calibri"/>
                <a:sym typeface="Calibri"/>
              </a:rPr>
              <a:t>Instagram</a:t>
            </a:r>
            <a:endParaRPr/>
          </a:p>
          <a:p>
            <a:pPr indent="0" lvl="0" marL="0" marR="0" rtl="0" algn="l">
              <a:spcBef>
                <a:spcPts val="0"/>
              </a:spcBef>
              <a:spcAft>
                <a:spcPts val="0"/>
              </a:spcAft>
              <a:buNone/>
            </a:pPr>
            <a:r>
              <a:rPr lang="en-US" sz="1050">
                <a:solidFill>
                  <a:schemeClr val="lt1"/>
                </a:solidFill>
                <a:latin typeface="Calibri"/>
                <a:ea typeface="Calibri"/>
                <a:cs typeface="Calibri"/>
                <a:sym typeface="Calibri"/>
              </a:rPr>
              <a:t>Info here</a:t>
            </a:r>
            <a:endParaRPr/>
          </a:p>
          <a:p>
            <a:pPr indent="0" lvl="0" marL="0" marR="0" rtl="0" algn="l">
              <a:spcBef>
                <a:spcPts val="0"/>
              </a:spcBef>
              <a:spcAft>
                <a:spcPts val="0"/>
              </a:spcAft>
              <a:buNone/>
            </a:pPr>
            <a:r>
              <a:t/>
            </a:r>
            <a:endParaRPr sz="1050">
              <a:solidFill>
                <a:schemeClr val="lt1"/>
              </a:solidFill>
              <a:latin typeface="Calibri"/>
              <a:ea typeface="Calibri"/>
              <a:cs typeface="Calibri"/>
              <a:sym typeface="Calibri"/>
            </a:endParaRPr>
          </a:p>
        </p:txBody>
      </p:sp>
      <p:sp>
        <p:nvSpPr>
          <p:cNvPr id="94" name="Google Shape;94;p36"/>
          <p:cNvSpPr/>
          <p:nvPr/>
        </p:nvSpPr>
        <p:spPr>
          <a:xfrm>
            <a:off x="-4018" y="801112"/>
            <a:ext cx="5788592" cy="4189988"/>
          </a:xfrm>
          <a:prstGeom prst="rect">
            <a:avLst/>
          </a:prstGeom>
          <a:solidFill>
            <a:srgbClr val="007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Twentieth Century"/>
              <a:ea typeface="Twentieth Century"/>
              <a:cs typeface="Twentieth Century"/>
              <a:sym typeface="Twentieth Century"/>
            </a:endParaRPr>
          </a:p>
        </p:txBody>
      </p:sp>
      <p:sp>
        <p:nvSpPr>
          <p:cNvPr id="95" name="Google Shape;95;p36"/>
          <p:cNvSpPr txBox="1"/>
          <p:nvPr/>
        </p:nvSpPr>
        <p:spPr>
          <a:xfrm>
            <a:off x="509212" y="1705008"/>
            <a:ext cx="22941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CONTACT US</a:t>
            </a:r>
            <a:endParaRPr/>
          </a:p>
        </p:txBody>
      </p:sp>
      <p:sp>
        <p:nvSpPr>
          <p:cNvPr id="96" name="Google Shape;96;p36"/>
          <p:cNvSpPr txBox="1"/>
          <p:nvPr/>
        </p:nvSpPr>
        <p:spPr>
          <a:xfrm>
            <a:off x="550929" y="2262068"/>
            <a:ext cx="3033523" cy="2243756"/>
          </a:xfrm>
          <a:prstGeom prst="rect">
            <a:avLst/>
          </a:prstGeom>
          <a:noFill/>
          <a:ln>
            <a:noFill/>
          </a:ln>
        </p:spPr>
        <p:txBody>
          <a:bodyPr anchorCtr="0" anchor="t" bIns="45700" lIns="91425" spcFirstLastPara="1" rIns="91425" wrap="square" tIns="45700">
            <a:spAutoFit/>
          </a:bodyPr>
          <a:lstStyle/>
          <a:p>
            <a:pPr indent="-214313" lvl="0" marL="214313" marR="0" rtl="0" algn="l">
              <a:lnSpc>
                <a:spcPct val="150000"/>
              </a:lnSpc>
              <a:spcBef>
                <a:spcPts val="0"/>
              </a:spcBef>
              <a:spcAft>
                <a:spcPts val="0"/>
              </a:spcAft>
              <a:buClr>
                <a:schemeClr val="lt1"/>
              </a:buClr>
              <a:buSzPts val="1050"/>
              <a:buFont typeface="Arial"/>
              <a:buChar char="•"/>
            </a:pPr>
            <a:r>
              <a:rPr lang="en-US" sz="1050">
                <a:solidFill>
                  <a:schemeClr val="lt1"/>
                </a:solidFill>
                <a:latin typeface="Twentieth Century"/>
                <a:ea typeface="Twentieth Century"/>
                <a:cs typeface="Twentieth Century"/>
                <a:sym typeface="Twentieth Century"/>
              </a:rPr>
              <a:t>Email, or other program contact information here.</a:t>
            </a:r>
            <a:endParaRPr/>
          </a:p>
          <a:p>
            <a:pPr indent="-214313" lvl="0" marL="214313" marR="0" rtl="0" algn="l">
              <a:lnSpc>
                <a:spcPct val="150000"/>
              </a:lnSpc>
              <a:spcBef>
                <a:spcPts val="0"/>
              </a:spcBef>
              <a:spcAft>
                <a:spcPts val="0"/>
              </a:spcAft>
              <a:buClr>
                <a:schemeClr val="lt1"/>
              </a:buClr>
              <a:buSzPts val="1050"/>
              <a:buFont typeface="Arial"/>
              <a:buChar char="•"/>
            </a:pPr>
            <a:r>
              <a:rPr lang="en-US" sz="1050">
                <a:solidFill>
                  <a:schemeClr val="lt1"/>
                </a:solidFill>
                <a:latin typeface="Twentieth Century"/>
                <a:ea typeface="Twentieth Century"/>
                <a:cs typeface="Twentieth Century"/>
                <a:sym typeface="Twentieth Century"/>
              </a:rPr>
              <a:t>Email, or other program contact information here.</a:t>
            </a:r>
            <a:endParaRPr/>
          </a:p>
          <a:p>
            <a:pPr indent="-214313" lvl="0" marL="214313" marR="0" rtl="0" algn="l">
              <a:lnSpc>
                <a:spcPct val="150000"/>
              </a:lnSpc>
              <a:spcBef>
                <a:spcPts val="0"/>
              </a:spcBef>
              <a:spcAft>
                <a:spcPts val="0"/>
              </a:spcAft>
              <a:buClr>
                <a:schemeClr val="lt1"/>
              </a:buClr>
              <a:buSzPts val="1050"/>
              <a:buFont typeface="Arial"/>
              <a:buChar char="•"/>
            </a:pPr>
            <a:r>
              <a:rPr lang="en-US" sz="1050">
                <a:solidFill>
                  <a:schemeClr val="lt1"/>
                </a:solidFill>
                <a:latin typeface="Twentieth Century"/>
                <a:ea typeface="Twentieth Century"/>
                <a:cs typeface="Twentieth Century"/>
                <a:sym typeface="Twentieth Century"/>
              </a:rPr>
              <a:t>Email, or other program contact information here.</a:t>
            </a:r>
            <a:endParaRPr/>
          </a:p>
          <a:p>
            <a:pPr indent="-214313" lvl="0" marL="214313" marR="0" rtl="0" algn="l">
              <a:lnSpc>
                <a:spcPct val="150000"/>
              </a:lnSpc>
              <a:spcBef>
                <a:spcPts val="0"/>
              </a:spcBef>
              <a:spcAft>
                <a:spcPts val="0"/>
              </a:spcAft>
              <a:buClr>
                <a:schemeClr val="lt1"/>
              </a:buClr>
              <a:buSzPts val="1050"/>
              <a:buFont typeface="Arial"/>
              <a:buChar char="•"/>
            </a:pPr>
            <a:r>
              <a:rPr lang="en-US" sz="1050">
                <a:solidFill>
                  <a:schemeClr val="lt1"/>
                </a:solidFill>
                <a:latin typeface="Twentieth Century"/>
                <a:ea typeface="Twentieth Century"/>
                <a:cs typeface="Twentieth Century"/>
                <a:sym typeface="Twentieth Century"/>
              </a:rPr>
              <a:t>Email, or other program contact information here.</a:t>
            </a:r>
            <a:br>
              <a:rPr lang="en-US" sz="1050">
                <a:solidFill>
                  <a:schemeClr val="lt1"/>
                </a:solidFill>
                <a:latin typeface="Twentieth Century"/>
                <a:ea typeface="Twentieth Century"/>
                <a:cs typeface="Twentieth Century"/>
                <a:sym typeface="Twentieth Century"/>
              </a:rPr>
            </a:br>
            <a:endParaRPr sz="1050">
              <a:solidFill>
                <a:schemeClr val="lt1"/>
              </a:solidFill>
              <a:latin typeface="Twentieth Century"/>
              <a:ea typeface="Twentieth Century"/>
              <a:cs typeface="Twentieth Century"/>
              <a:sym typeface="Twentieth Century"/>
            </a:endParaRPr>
          </a:p>
          <a:p>
            <a:pPr indent="0" lvl="0" marL="0" marR="0" rtl="0" algn="l">
              <a:lnSpc>
                <a:spcPct val="150000"/>
              </a:lnSpc>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br>
              <a:rPr lang="en-US" sz="1050">
                <a:solidFill>
                  <a:schemeClr val="lt1"/>
                </a:solidFill>
                <a:latin typeface="Twentieth Century"/>
                <a:ea typeface="Twentieth Century"/>
                <a:cs typeface="Twentieth Century"/>
                <a:sym typeface="Twentieth Century"/>
              </a:rPr>
            </a:br>
            <a:endParaRPr sz="1050">
              <a:solidFill>
                <a:schemeClr val="lt1"/>
              </a:solidFill>
              <a:latin typeface="Twentieth Century"/>
              <a:ea typeface="Twentieth Century"/>
              <a:cs typeface="Twentieth Century"/>
              <a:sym typeface="Twentieth Century"/>
            </a:endParaRPr>
          </a:p>
          <a:p>
            <a:pPr indent="0" lvl="0" marL="0" marR="0" rtl="0" algn="l">
              <a:lnSpc>
                <a:spcPct val="150000"/>
              </a:lnSpc>
              <a:spcBef>
                <a:spcPts val="0"/>
              </a:spcBef>
              <a:spcAft>
                <a:spcPts val="0"/>
              </a:spcAft>
              <a:buNone/>
            </a:pPr>
            <a:r>
              <a:t/>
            </a:r>
            <a:endParaRPr sz="1050">
              <a:solidFill>
                <a:schemeClr val="dk1"/>
              </a:solidFill>
              <a:latin typeface="Calibri"/>
              <a:ea typeface="Calibri"/>
              <a:cs typeface="Calibri"/>
              <a:sym typeface="Calibri"/>
            </a:endParaRPr>
          </a:p>
        </p:txBody>
      </p:sp>
      <p:pic>
        <p:nvPicPr>
          <p:cNvPr id="97" name="Google Shape;97;p36"/>
          <p:cNvPicPr preferRelativeResize="0"/>
          <p:nvPr/>
        </p:nvPicPr>
        <p:blipFill rotWithShape="1">
          <a:blip r:embed="rId2">
            <a:alphaModFix/>
          </a:blip>
          <a:srcRect b="0" l="0" r="0" t="0"/>
          <a:stretch/>
        </p:blipFill>
        <p:spPr>
          <a:xfrm>
            <a:off x="6353226" y="1316826"/>
            <a:ext cx="410236" cy="410236"/>
          </a:xfrm>
          <a:prstGeom prst="rect">
            <a:avLst/>
          </a:prstGeom>
          <a:noFill/>
          <a:ln>
            <a:noFill/>
          </a:ln>
        </p:spPr>
      </p:pic>
      <p:pic>
        <p:nvPicPr>
          <p:cNvPr id="98" name="Google Shape;98;p36"/>
          <p:cNvPicPr preferRelativeResize="0"/>
          <p:nvPr/>
        </p:nvPicPr>
        <p:blipFill rotWithShape="1">
          <a:blip r:embed="rId3">
            <a:alphaModFix/>
          </a:blip>
          <a:srcRect b="0" l="0" r="0" t="0"/>
          <a:stretch/>
        </p:blipFill>
        <p:spPr>
          <a:xfrm>
            <a:off x="6341110" y="2021097"/>
            <a:ext cx="410848" cy="410848"/>
          </a:xfrm>
          <a:prstGeom prst="rect">
            <a:avLst/>
          </a:prstGeom>
          <a:noFill/>
          <a:ln>
            <a:noFill/>
          </a:ln>
        </p:spPr>
      </p:pic>
      <p:pic>
        <p:nvPicPr>
          <p:cNvPr id="99" name="Google Shape;99;p36"/>
          <p:cNvPicPr preferRelativeResize="0"/>
          <p:nvPr/>
        </p:nvPicPr>
        <p:blipFill rotWithShape="1">
          <a:blip r:embed="rId4">
            <a:alphaModFix/>
          </a:blip>
          <a:srcRect b="0" l="0" r="0" t="0"/>
          <a:stretch/>
        </p:blipFill>
        <p:spPr>
          <a:xfrm>
            <a:off x="6341110" y="2702896"/>
            <a:ext cx="467591" cy="467591"/>
          </a:xfrm>
          <a:prstGeom prst="rect">
            <a:avLst/>
          </a:prstGeom>
          <a:noFill/>
          <a:ln>
            <a:noFill/>
          </a:ln>
        </p:spPr>
      </p:pic>
      <p:pic>
        <p:nvPicPr>
          <p:cNvPr id="100" name="Google Shape;100;p36"/>
          <p:cNvPicPr preferRelativeResize="0"/>
          <p:nvPr/>
        </p:nvPicPr>
        <p:blipFill rotWithShape="1">
          <a:blip r:embed="rId5">
            <a:alphaModFix/>
          </a:blip>
          <a:srcRect b="0" l="0" r="0" t="0"/>
          <a:stretch/>
        </p:blipFill>
        <p:spPr>
          <a:xfrm>
            <a:off x="0" y="4991100"/>
            <a:ext cx="9144000" cy="152400"/>
          </a:xfrm>
          <a:prstGeom prst="rect">
            <a:avLst/>
          </a:prstGeom>
          <a:noFill/>
          <a:ln>
            <a:noFill/>
          </a:ln>
        </p:spPr>
      </p:pic>
      <p:pic>
        <p:nvPicPr>
          <p:cNvPr id="101" name="Google Shape;101;p36"/>
          <p:cNvPicPr preferRelativeResize="0"/>
          <p:nvPr/>
        </p:nvPicPr>
        <p:blipFill rotWithShape="1">
          <a:blip r:embed="rId6">
            <a:alphaModFix/>
          </a:blip>
          <a:srcRect b="0" l="36738" r="0" t="-19836"/>
          <a:stretch/>
        </p:blipFill>
        <p:spPr>
          <a:xfrm>
            <a:off x="-1" y="731318"/>
            <a:ext cx="5784574" cy="237617"/>
          </a:xfrm>
          <a:prstGeom prst="rect">
            <a:avLst/>
          </a:prstGeom>
          <a:noFill/>
          <a:ln>
            <a:noFill/>
          </a:ln>
        </p:spPr>
      </p:pic>
      <p:pic>
        <p:nvPicPr>
          <p:cNvPr descr="Envelope" id="102" name="Google Shape;102;p36"/>
          <p:cNvPicPr preferRelativeResize="0"/>
          <p:nvPr/>
        </p:nvPicPr>
        <p:blipFill rotWithShape="1">
          <a:blip r:embed="rId7">
            <a:alphaModFix/>
          </a:blip>
          <a:srcRect b="0" l="0" r="0" t="0"/>
          <a:stretch/>
        </p:blipFill>
        <p:spPr>
          <a:xfrm>
            <a:off x="2288243" y="1637535"/>
            <a:ext cx="584745" cy="584745"/>
          </a:xfrm>
          <a:prstGeom prst="rect">
            <a:avLst/>
          </a:prstGeom>
          <a:noFill/>
          <a:ln>
            <a:noFill/>
          </a:ln>
        </p:spPr>
      </p:pic>
      <p:pic>
        <p:nvPicPr>
          <p:cNvPr descr="A close up of a logo&#10;&#10;Description automatically generated" id="103" name="Google Shape;103;p36"/>
          <p:cNvPicPr preferRelativeResize="0"/>
          <p:nvPr/>
        </p:nvPicPr>
        <p:blipFill rotWithShape="1">
          <a:blip r:embed="rId8">
            <a:alphaModFix/>
          </a:blip>
          <a:srcRect b="0" l="0" r="0" t="0"/>
          <a:stretch/>
        </p:blipFill>
        <p:spPr>
          <a:xfrm>
            <a:off x="251132" y="39789"/>
            <a:ext cx="4658968" cy="7097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110" name="Shape 110"/>
        <p:cNvGrpSpPr/>
        <p:nvPr/>
      </p:nvGrpSpPr>
      <p:grpSpPr>
        <a:xfrm>
          <a:off x="0" y="0"/>
          <a:ext cx="0" cy="0"/>
          <a:chOff x="0" y="0"/>
          <a:chExt cx="0" cy="0"/>
        </a:xfrm>
      </p:grpSpPr>
      <p:sp>
        <p:nvSpPr>
          <p:cNvPr id="111" name="Google Shape;111;p26"/>
          <p:cNvSpPr txBox="1"/>
          <p:nvPr>
            <p:ph idx="1" type="body"/>
          </p:nvPr>
        </p:nvSpPr>
        <p:spPr>
          <a:xfrm>
            <a:off x="629841" y="936017"/>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1200"/>
              </a:spcBef>
              <a:spcAft>
                <a:spcPts val="0"/>
              </a:spcAft>
              <a:buClr>
                <a:schemeClr val="dk1"/>
              </a:buClr>
              <a:buSzPts val="1500"/>
              <a:buNone/>
              <a:defRPr b="1" sz="1500"/>
            </a:lvl2pPr>
            <a:lvl3pPr indent="-228600" lvl="2" marL="1371600" algn="l">
              <a:lnSpc>
                <a:spcPct val="90000"/>
              </a:lnSpc>
              <a:spcBef>
                <a:spcPts val="1200"/>
              </a:spcBef>
              <a:spcAft>
                <a:spcPts val="0"/>
              </a:spcAft>
              <a:buClr>
                <a:schemeClr val="dk1"/>
              </a:buClr>
              <a:buSzPts val="1400"/>
              <a:buNone/>
              <a:defRPr b="1" sz="1400"/>
            </a:lvl3pPr>
            <a:lvl4pPr indent="-228600" lvl="3" marL="1828800" algn="l">
              <a:lnSpc>
                <a:spcPct val="90000"/>
              </a:lnSpc>
              <a:spcBef>
                <a:spcPts val="1200"/>
              </a:spcBef>
              <a:spcAft>
                <a:spcPts val="0"/>
              </a:spcAft>
              <a:buClr>
                <a:schemeClr val="dk1"/>
              </a:buClr>
              <a:buSzPts val="1200"/>
              <a:buNone/>
              <a:defRPr b="1" sz="1200"/>
            </a:lvl4pPr>
            <a:lvl5pPr indent="-228600" lvl="4" marL="2286000" algn="l">
              <a:lnSpc>
                <a:spcPct val="9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112" name="Google Shape;112;p26"/>
          <p:cNvSpPr txBox="1"/>
          <p:nvPr>
            <p:ph idx="2" type="body"/>
          </p:nvPr>
        </p:nvSpPr>
        <p:spPr>
          <a:xfrm>
            <a:off x="629841" y="1553951"/>
            <a:ext cx="38685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13" name="Google Shape;113;p26"/>
          <p:cNvSpPr txBox="1"/>
          <p:nvPr>
            <p:ph idx="3" type="body"/>
          </p:nvPr>
        </p:nvSpPr>
        <p:spPr>
          <a:xfrm>
            <a:off x="4629150" y="936017"/>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1200"/>
              </a:spcBef>
              <a:spcAft>
                <a:spcPts val="0"/>
              </a:spcAft>
              <a:buClr>
                <a:schemeClr val="dk1"/>
              </a:buClr>
              <a:buSzPts val="1500"/>
              <a:buNone/>
              <a:defRPr b="1" sz="1500"/>
            </a:lvl2pPr>
            <a:lvl3pPr indent="-228600" lvl="2" marL="1371600" algn="l">
              <a:lnSpc>
                <a:spcPct val="90000"/>
              </a:lnSpc>
              <a:spcBef>
                <a:spcPts val="1200"/>
              </a:spcBef>
              <a:spcAft>
                <a:spcPts val="0"/>
              </a:spcAft>
              <a:buClr>
                <a:schemeClr val="dk1"/>
              </a:buClr>
              <a:buSzPts val="1400"/>
              <a:buNone/>
              <a:defRPr b="1" sz="1400"/>
            </a:lvl3pPr>
            <a:lvl4pPr indent="-228600" lvl="3" marL="1828800" algn="l">
              <a:lnSpc>
                <a:spcPct val="90000"/>
              </a:lnSpc>
              <a:spcBef>
                <a:spcPts val="1200"/>
              </a:spcBef>
              <a:spcAft>
                <a:spcPts val="0"/>
              </a:spcAft>
              <a:buClr>
                <a:schemeClr val="dk1"/>
              </a:buClr>
              <a:buSzPts val="1200"/>
              <a:buNone/>
              <a:defRPr b="1" sz="1200"/>
            </a:lvl4pPr>
            <a:lvl5pPr indent="-228600" lvl="4" marL="2286000" algn="l">
              <a:lnSpc>
                <a:spcPct val="9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114" name="Google Shape;114;p26"/>
          <p:cNvSpPr txBox="1"/>
          <p:nvPr>
            <p:ph idx="4" type="body"/>
          </p:nvPr>
        </p:nvSpPr>
        <p:spPr>
          <a:xfrm>
            <a:off x="4629150" y="1553951"/>
            <a:ext cx="38874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15" name="Google Shape;115;p26"/>
          <p:cNvSpPr txBox="1"/>
          <p:nvPr>
            <p:ph idx="10" type="dt"/>
          </p:nvPr>
        </p:nvSpPr>
        <p:spPr>
          <a:xfrm>
            <a:off x="285753" y="4704095"/>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888888"/>
              </a:buClr>
              <a:buSzPts val="1100"/>
              <a:buFont typeface="Calibri"/>
              <a:buNone/>
              <a:defRPr sz="900">
                <a:solidFill>
                  <a:srgbClr val="888888"/>
                </a:solidFill>
              </a:defRPr>
            </a:lvl1pPr>
            <a:lvl2pPr lvl="1" algn="l">
              <a:spcBef>
                <a:spcPts val="0"/>
              </a:spcBef>
              <a:spcAft>
                <a:spcPts val="0"/>
              </a:spcAft>
              <a:buClr>
                <a:schemeClr val="lt1"/>
              </a:buClr>
              <a:buSzPts val="1100"/>
              <a:buFont typeface="Calibri"/>
              <a:buNone/>
              <a:defRPr sz="1100"/>
            </a:lvl2pPr>
            <a:lvl3pPr lvl="2" algn="l">
              <a:spcBef>
                <a:spcPts val="0"/>
              </a:spcBef>
              <a:spcAft>
                <a:spcPts val="0"/>
              </a:spcAft>
              <a:buClr>
                <a:schemeClr val="lt1"/>
              </a:buClr>
              <a:buSzPts val="1100"/>
              <a:buFont typeface="Calibri"/>
              <a:buNone/>
              <a:defRPr sz="1100"/>
            </a:lvl3pPr>
            <a:lvl4pPr lvl="3" algn="l">
              <a:spcBef>
                <a:spcPts val="0"/>
              </a:spcBef>
              <a:spcAft>
                <a:spcPts val="0"/>
              </a:spcAft>
              <a:buClr>
                <a:schemeClr val="lt1"/>
              </a:buClr>
              <a:buSzPts val="1100"/>
              <a:buFont typeface="Calibri"/>
              <a:buNone/>
              <a:defRPr sz="1100"/>
            </a:lvl4pPr>
            <a:lvl5pPr lvl="4" algn="l">
              <a:spcBef>
                <a:spcPts val="0"/>
              </a:spcBef>
              <a:spcAft>
                <a:spcPts val="0"/>
              </a:spcAft>
              <a:buClr>
                <a:schemeClr val="lt1"/>
              </a:buClr>
              <a:buSzPts val="1100"/>
              <a:buFont typeface="Calibri"/>
              <a:buNone/>
              <a:defRPr sz="1100"/>
            </a:lvl5pPr>
            <a:lvl6pPr lvl="5" algn="l">
              <a:spcBef>
                <a:spcPts val="0"/>
              </a:spcBef>
              <a:spcAft>
                <a:spcPts val="0"/>
              </a:spcAft>
              <a:buClr>
                <a:schemeClr val="lt1"/>
              </a:buClr>
              <a:buSzPts val="1100"/>
              <a:buFont typeface="Calibri"/>
              <a:buNone/>
              <a:defRPr sz="1100"/>
            </a:lvl6pPr>
            <a:lvl7pPr lvl="6" algn="l">
              <a:spcBef>
                <a:spcPts val="0"/>
              </a:spcBef>
              <a:spcAft>
                <a:spcPts val="0"/>
              </a:spcAft>
              <a:buClr>
                <a:schemeClr val="lt1"/>
              </a:buClr>
              <a:buSzPts val="1100"/>
              <a:buFont typeface="Calibri"/>
              <a:buNone/>
              <a:defRPr sz="1100"/>
            </a:lvl7pPr>
            <a:lvl8pPr lvl="7" algn="l">
              <a:spcBef>
                <a:spcPts val="0"/>
              </a:spcBef>
              <a:spcAft>
                <a:spcPts val="0"/>
              </a:spcAft>
              <a:buClr>
                <a:schemeClr val="lt1"/>
              </a:buClr>
              <a:buSzPts val="1100"/>
              <a:buFont typeface="Calibri"/>
              <a:buNone/>
              <a:defRPr sz="1100"/>
            </a:lvl8pPr>
            <a:lvl9pPr lvl="8" algn="l">
              <a:spcBef>
                <a:spcPts val="0"/>
              </a:spcBef>
              <a:spcAft>
                <a:spcPts val="0"/>
              </a:spcAft>
              <a:buClr>
                <a:schemeClr val="lt1"/>
              </a:buClr>
              <a:buSzPts val="1100"/>
              <a:buFont typeface="Calibri"/>
              <a:buNone/>
              <a:defRPr sz="1100"/>
            </a:lvl9pPr>
          </a:lstStyle>
          <a:p/>
        </p:txBody>
      </p:sp>
      <p:sp>
        <p:nvSpPr>
          <p:cNvPr id="116" name="Google Shape;116;p26"/>
          <p:cNvSpPr txBox="1"/>
          <p:nvPr>
            <p:ph type="title"/>
          </p:nvPr>
        </p:nvSpPr>
        <p:spPr>
          <a:xfrm>
            <a:off x="364880" y="-25522"/>
            <a:ext cx="7886700" cy="707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F2F2F2"/>
              </a:buClr>
              <a:buSzPts val="2400"/>
              <a:buFont typeface="Calibri"/>
              <a:buNone/>
              <a:defRPr b="1" sz="2400">
                <a:solidFill>
                  <a:srgbClr val="F2F2F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5" name="Shape 15"/>
        <p:cNvGrpSpPr/>
        <p:nvPr/>
      </p:nvGrpSpPr>
      <p:grpSpPr>
        <a:xfrm>
          <a:off x="0" y="0"/>
          <a:ext cx="0" cy="0"/>
          <a:chOff x="0" y="0"/>
          <a:chExt cx="0" cy="0"/>
        </a:xfrm>
      </p:grpSpPr>
      <p:sp>
        <p:nvSpPr>
          <p:cNvPr id="16" name="Google Shape;16;p22"/>
          <p:cNvSpPr txBox="1"/>
          <p:nvPr>
            <p:ph idx="1" type="body"/>
          </p:nvPr>
        </p:nvSpPr>
        <p:spPr>
          <a:xfrm>
            <a:off x="514350" y="956511"/>
            <a:ext cx="8002191" cy="3439277"/>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7" name="Google Shape;17;p22"/>
          <p:cNvSpPr txBox="1"/>
          <p:nvPr>
            <p:ph idx="10" type="dt"/>
          </p:nvPr>
        </p:nvSpPr>
        <p:spPr>
          <a:xfrm>
            <a:off x="285753" y="4704095"/>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8" name="Google Shape;18;p22"/>
          <p:cNvPicPr preferRelativeResize="0"/>
          <p:nvPr/>
        </p:nvPicPr>
        <p:blipFill rotWithShape="1">
          <a:blip r:embed="rId2">
            <a:alphaModFix/>
          </a:blip>
          <a:srcRect b="0" l="0" r="0" t="0"/>
          <a:stretch/>
        </p:blipFill>
        <p:spPr>
          <a:xfrm>
            <a:off x="0" y="-24412"/>
            <a:ext cx="9144000" cy="706267"/>
          </a:xfrm>
          <a:prstGeom prst="rect">
            <a:avLst/>
          </a:prstGeom>
          <a:noFill/>
          <a:ln>
            <a:noFill/>
          </a:ln>
        </p:spPr>
      </p:pic>
      <p:sp>
        <p:nvSpPr>
          <p:cNvPr id="19" name="Google Shape;19;p22"/>
          <p:cNvSpPr txBox="1"/>
          <p:nvPr>
            <p:ph type="title"/>
          </p:nvPr>
        </p:nvSpPr>
        <p:spPr>
          <a:xfrm>
            <a:off x="364880" y="-25522"/>
            <a:ext cx="7886700" cy="707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2400"/>
              <a:buFont typeface="Calibri"/>
              <a:buNone/>
              <a:defRPr b="1" sz="24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20" name="Shape 20"/>
        <p:cNvGrpSpPr/>
        <p:nvPr/>
      </p:nvGrpSpPr>
      <p:grpSpPr>
        <a:xfrm>
          <a:off x="0" y="0"/>
          <a:ext cx="0" cy="0"/>
          <a:chOff x="0" y="0"/>
          <a:chExt cx="0" cy="0"/>
        </a:xfrm>
      </p:grpSpPr>
      <p:sp>
        <p:nvSpPr>
          <p:cNvPr id="21" name="Google Shape;21;p23"/>
          <p:cNvSpPr txBox="1"/>
          <p:nvPr>
            <p:ph idx="1" type="body"/>
          </p:nvPr>
        </p:nvSpPr>
        <p:spPr>
          <a:xfrm>
            <a:off x="629841" y="936017"/>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1200"/>
              </a:spcBef>
              <a:spcAft>
                <a:spcPts val="0"/>
              </a:spcAft>
              <a:buClr>
                <a:schemeClr val="dk1"/>
              </a:buClr>
              <a:buSzPts val="1500"/>
              <a:buNone/>
              <a:defRPr b="1" sz="1500"/>
            </a:lvl2pPr>
            <a:lvl3pPr indent="-228600" lvl="2" marL="1371600" algn="l">
              <a:lnSpc>
                <a:spcPct val="90000"/>
              </a:lnSpc>
              <a:spcBef>
                <a:spcPts val="1200"/>
              </a:spcBef>
              <a:spcAft>
                <a:spcPts val="0"/>
              </a:spcAft>
              <a:buClr>
                <a:schemeClr val="dk1"/>
              </a:buClr>
              <a:buSzPts val="1400"/>
              <a:buNone/>
              <a:defRPr b="1" sz="1400"/>
            </a:lvl3pPr>
            <a:lvl4pPr indent="-228600" lvl="3" marL="1828800" algn="l">
              <a:lnSpc>
                <a:spcPct val="90000"/>
              </a:lnSpc>
              <a:spcBef>
                <a:spcPts val="1200"/>
              </a:spcBef>
              <a:spcAft>
                <a:spcPts val="0"/>
              </a:spcAft>
              <a:buClr>
                <a:schemeClr val="dk1"/>
              </a:buClr>
              <a:buSzPts val="1200"/>
              <a:buNone/>
              <a:defRPr b="1" sz="1200"/>
            </a:lvl4pPr>
            <a:lvl5pPr indent="-228600" lvl="4" marL="2286000" algn="l">
              <a:lnSpc>
                <a:spcPct val="9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22" name="Google Shape;22;p23"/>
          <p:cNvSpPr txBox="1"/>
          <p:nvPr>
            <p:ph idx="2" type="body"/>
          </p:nvPr>
        </p:nvSpPr>
        <p:spPr>
          <a:xfrm>
            <a:off x="629841" y="1553951"/>
            <a:ext cx="38685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23" name="Google Shape;23;p23"/>
          <p:cNvSpPr txBox="1"/>
          <p:nvPr>
            <p:ph idx="3" type="body"/>
          </p:nvPr>
        </p:nvSpPr>
        <p:spPr>
          <a:xfrm>
            <a:off x="4629150" y="936017"/>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1200"/>
              </a:spcBef>
              <a:spcAft>
                <a:spcPts val="0"/>
              </a:spcAft>
              <a:buClr>
                <a:schemeClr val="dk1"/>
              </a:buClr>
              <a:buSzPts val="1500"/>
              <a:buNone/>
              <a:defRPr b="1" sz="1500"/>
            </a:lvl2pPr>
            <a:lvl3pPr indent="-228600" lvl="2" marL="1371600" algn="l">
              <a:lnSpc>
                <a:spcPct val="90000"/>
              </a:lnSpc>
              <a:spcBef>
                <a:spcPts val="1200"/>
              </a:spcBef>
              <a:spcAft>
                <a:spcPts val="0"/>
              </a:spcAft>
              <a:buClr>
                <a:schemeClr val="dk1"/>
              </a:buClr>
              <a:buSzPts val="1400"/>
              <a:buNone/>
              <a:defRPr b="1" sz="1400"/>
            </a:lvl3pPr>
            <a:lvl4pPr indent="-228600" lvl="3" marL="1828800" algn="l">
              <a:lnSpc>
                <a:spcPct val="90000"/>
              </a:lnSpc>
              <a:spcBef>
                <a:spcPts val="1200"/>
              </a:spcBef>
              <a:spcAft>
                <a:spcPts val="0"/>
              </a:spcAft>
              <a:buClr>
                <a:schemeClr val="dk1"/>
              </a:buClr>
              <a:buSzPts val="1200"/>
              <a:buNone/>
              <a:defRPr b="1" sz="1200"/>
            </a:lvl4pPr>
            <a:lvl5pPr indent="-228600" lvl="4" marL="2286000" algn="l">
              <a:lnSpc>
                <a:spcPct val="9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24" name="Google Shape;24;p23"/>
          <p:cNvSpPr txBox="1"/>
          <p:nvPr>
            <p:ph idx="4" type="body"/>
          </p:nvPr>
        </p:nvSpPr>
        <p:spPr>
          <a:xfrm>
            <a:off x="4629150" y="1553951"/>
            <a:ext cx="38874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25" name="Google Shape;25;p23"/>
          <p:cNvSpPr txBox="1"/>
          <p:nvPr>
            <p:ph idx="10" type="dt"/>
          </p:nvPr>
        </p:nvSpPr>
        <p:spPr>
          <a:xfrm>
            <a:off x="285753" y="4704095"/>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888888"/>
              </a:buClr>
              <a:buSzPts val="1100"/>
              <a:buFont typeface="Calibri"/>
              <a:buNone/>
              <a:defRPr sz="900">
                <a:solidFill>
                  <a:srgbClr val="888888"/>
                </a:solidFill>
              </a:defRPr>
            </a:lvl1pPr>
            <a:lvl2pPr lvl="1" algn="l">
              <a:spcBef>
                <a:spcPts val="0"/>
              </a:spcBef>
              <a:spcAft>
                <a:spcPts val="0"/>
              </a:spcAft>
              <a:buClr>
                <a:schemeClr val="dk1"/>
              </a:buClr>
              <a:buSzPts val="1100"/>
              <a:buFont typeface="Calibri"/>
              <a:buNone/>
              <a:defRPr sz="1100"/>
            </a:lvl2pPr>
            <a:lvl3pPr lvl="2" algn="l">
              <a:spcBef>
                <a:spcPts val="0"/>
              </a:spcBef>
              <a:spcAft>
                <a:spcPts val="0"/>
              </a:spcAft>
              <a:buClr>
                <a:schemeClr val="dk1"/>
              </a:buClr>
              <a:buSzPts val="1100"/>
              <a:buFont typeface="Calibri"/>
              <a:buNone/>
              <a:defRPr sz="1100"/>
            </a:lvl3pPr>
            <a:lvl4pPr lvl="3" algn="l">
              <a:spcBef>
                <a:spcPts val="0"/>
              </a:spcBef>
              <a:spcAft>
                <a:spcPts val="0"/>
              </a:spcAft>
              <a:buClr>
                <a:schemeClr val="dk1"/>
              </a:buClr>
              <a:buSzPts val="1100"/>
              <a:buFont typeface="Calibri"/>
              <a:buNone/>
              <a:defRPr sz="1100"/>
            </a:lvl4pPr>
            <a:lvl5pPr lvl="4" algn="l">
              <a:spcBef>
                <a:spcPts val="0"/>
              </a:spcBef>
              <a:spcAft>
                <a:spcPts val="0"/>
              </a:spcAft>
              <a:buClr>
                <a:schemeClr val="dk1"/>
              </a:buClr>
              <a:buSzPts val="1100"/>
              <a:buFont typeface="Calibri"/>
              <a:buNone/>
              <a:defRPr sz="1100"/>
            </a:lvl5pPr>
            <a:lvl6pPr lvl="5" algn="l">
              <a:spcBef>
                <a:spcPts val="0"/>
              </a:spcBef>
              <a:spcAft>
                <a:spcPts val="0"/>
              </a:spcAft>
              <a:buClr>
                <a:schemeClr val="dk1"/>
              </a:buClr>
              <a:buSzPts val="1100"/>
              <a:buFont typeface="Calibri"/>
              <a:buNone/>
              <a:defRPr sz="1100"/>
            </a:lvl6pPr>
            <a:lvl7pPr lvl="6" algn="l">
              <a:spcBef>
                <a:spcPts val="0"/>
              </a:spcBef>
              <a:spcAft>
                <a:spcPts val="0"/>
              </a:spcAft>
              <a:buClr>
                <a:schemeClr val="dk1"/>
              </a:buClr>
              <a:buSzPts val="1100"/>
              <a:buFont typeface="Calibri"/>
              <a:buNone/>
              <a:defRPr sz="1100"/>
            </a:lvl7pPr>
            <a:lvl8pPr lvl="7" algn="l">
              <a:spcBef>
                <a:spcPts val="0"/>
              </a:spcBef>
              <a:spcAft>
                <a:spcPts val="0"/>
              </a:spcAft>
              <a:buClr>
                <a:schemeClr val="dk1"/>
              </a:buClr>
              <a:buSzPts val="1100"/>
              <a:buFont typeface="Calibri"/>
              <a:buNone/>
              <a:defRPr sz="1100"/>
            </a:lvl8pPr>
            <a:lvl9pPr lvl="8" algn="l">
              <a:spcBef>
                <a:spcPts val="0"/>
              </a:spcBef>
              <a:spcAft>
                <a:spcPts val="0"/>
              </a:spcAft>
              <a:buClr>
                <a:schemeClr val="dk1"/>
              </a:buClr>
              <a:buSzPts val="1100"/>
              <a:buFont typeface="Calibri"/>
              <a:buNone/>
              <a:defRPr sz="1100"/>
            </a:lvl9pPr>
          </a:lstStyle>
          <a:p/>
        </p:txBody>
      </p:sp>
      <p:sp>
        <p:nvSpPr>
          <p:cNvPr id="26" name="Google Shape;26;p23"/>
          <p:cNvSpPr txBox="1"/>
          <p:nvPr>
            <p:ph type="title"/>
          </p:nvPr>
        </p:nvSpPr>
        <p:spPr>
          <a:xfrm>
            <a:off x="364880" y="-25522"/>
            <a:ext cx="7886700" cy="707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F2F2F2"/>
              </a:buClr>
              <a:buSzPts val="2400"/>
              <a:buFont typeface="Calibri"/>
              <a:buNone/>
              <a:defRPr b="1" sz="2400">
                <a:solidFill>
                  <a:srgbClr val="F2F2F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7" name="Shape 27"/>
        <p:cNvGrpSpPr/>
        <p:nvPr/>
      </p:nvGrpSpPr>
      <p:grpSpPr>
        <a:xfrm>
          <a:off x="0" y="0"/>
          <a:ext cx="0" cy="0"/>
          <a:chOff x="0" y="0"/>
          <a:chExt cx="0" cy="0"/>
        </a:xfrm>
      </p:grpSpPr>
      <p:sp>
        <p:nvSpPr>
          <p:cNvPr id="28" name="Google Shape;28;p24"/>
          <p:cNvSpPr/>
          <p:nvPr>
            <p:ph idx="2" type="pic"/>
          </p:nvPr>
        </p:nvSpPr>
        <p:spPr>
          <a:xfrm>
            <a:off x="-14863" y="681855"/>
            <a:ext cx="3783307" cy="4296083"/>
          </a:xfrm>
          <a:prstGeom prst="rect">
            <a:avLst/>
          </a:prstGeom>
          <a:noFill/>
          <a:ln>
            <a:noFill/>
          </a:ln>
        </p:spPr>
      </p:sp>
      <p:sp>
        <p:nvSpPr>
          <p:cNvPr id="29" name="Google Shape;29;p24"/>
          <p:cNvSpPr txBox="1"/>
          <p:nvPr>
            <p:ph idx="10" type="dt"/>
          </p:nvPr>
        </p:nvSpPr>
        <p:spPr>
          <a:xfrm>
            <a:off x="285753" y="4704095"/>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4"/>
          <p:cNvSpPr/>
          <p:nvPr/>
        </p:nvSpPr>
        <p:spPr>
          <a:xfrm>
            <a:off x="0" y="3770206"/>
            <a:ext cx="3783307" cy="1207732"/>
          </a:xfrm>
          <a:prstGeom prst="rect">
            <a:avLst/>
          </a:prstGeom>
          <a:solidFill>
            <a:srgbClr val="2E75B6">
              <a:alpha val="80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pic>
        <p:nvPicPr>
          <p:cNvPr id="31" name="Google Shape;31;p24"/>
          <p:cNvPicPr preferRelativeResize="0"/>
          <p:nvPr/>
        </p:nvPicPr>
        <p:blipFill rotWithShape="1">
          <a:blip r:embed="rId2">
            <a:alphaModFix/>
          </a:blip>
          <a:srcRect b="0" l="0" r="0" t="0"/>
          <a:stretch/>
        </p:blipFill>
        <p:spPr>
          <a:xfrm>
            <a:off x="0" y="-24412"/>
            <a:ext cx="9144000" cy="706267"/>
          </a:xfrm>
          <a:prstGeom prst="rect">
            <a:avLst/>
          </a:prstGeom>
          <a:noFill/>
          <a:ln>
            <a:noFill/>
          </a:ln>
        </p:spPr>
      </p:pic>
      <p:sp>
        <p:nvSpPr>
          <p:cNvPr id="32" name="Google Shape;32;p24"/>
          <p:cNvSpPr txBox="1"/>
          <p:nvPr>
            <p:ph idx="1" type="body"/>
          </p:nvPr>
        </p:nvSpPr>
        <p:spPr>
          <a:xfrm>
            <a:off x="4211052" y="904309"/>
            <a:ext cx="4647195" cy="35714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24"/>
          <p:cNvSpPr txBox="1"/>
          <p:nvPr>
            <p:ph idx="3" type="body"/>
          </p:nvPr>
        </p:nvSpPr>
        <p:spPr>
          <a:xfrm>
            <a:off x="385014" y="3982107"/>
            <a:ext cx="3143247" cy="72198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800"/>
              <a:buNone/>
              <a:defRPr b="1" sz="1800">
                <a:solidFill>
                  <a:schemeClr val="lt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4" name="Google Shape;34;p24"/>
          <p:cNvSpPr txBox="1"/>
          <p:nvPr>
            <p:ph type="title"/>
          </p:nvPr>
        </p:nvSpPr>
        <p:spPr>
          <a:xfrm>
            <a:off x="364880" y="-25522"/>
            <a:ext cx="7886700" cy="707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2400"/>
              <a:buFont typeface="Calibri"/>
              <a:buNone/>
              <a:defRPr b="1" sz="24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5" name="Shape 35"/>
        <p:cNvGrpSpPr/>
        <p:nvPr/>
      </p:nvGrpSpPr>
      <p:grpSpPr>
        <a:xfrm>
          <a:off x="0" y="0"/>
          <a:ext cx="0" cy="0"/>
          <a:chOff x="0" y="0"/>
          <a:chExt cx="0" cy="0"/>
        </a:xfrm>
      </p:grpSpPr>
      <p:sp>
        <p:nvSpPr>
          <p:cNvPr id="36" name="Google Shape;36;p27"/>
          <p:cNvSpPr txBox="1"/>
          <p:nvPr>
            <p:ph idx="10" type="dt"/>
          </p:nvPr>
        </p:nvSpPr>
        <p:spPr>
          <a:xfrm>
            <a:off x="285753" y="4704095"/>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7"/>
          <p:cNvSpPr txBox="1"/>
          <p:nvPr/>
        </p:nvSpPr>
        <p:spPr>
          <a:xfrm>
            <a:off x="189741" y="-134066"/>
            <a:ext cx="4422532" cy="710652"/>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Heading Goes Here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b="1" sz="3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8"/>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28"/>
          <p:cNvSpPr txBox="1"/>
          <p:nvPr>
            <p:ph idx="10" type="dt"/>
          </p:nvPr>
        </p:nvSpPr>
        <p:spPr>
          <a:xfrm>
            <a:off x="285753" y="4704095"/>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2" name="Shape 42"/>
        <p:cNvGrpSpPr/>
        <p:nvPr/>
      </p:nvGrpSpPr>
      <p:grpSpPr>
        <a:xfrm>
          <a:off x="0" y="0"/>
          <a:ext cx="0" cy="0"/>
          <a:chOff x="0" y="0"/>
          <a:chExt cx="0" cy="0"/>
        </a:xfrm>
      </p:grpSpPr>
      <p:pic>
        <p:nvPicPr>
          <p:cNvPr id="43" name="Google Shape;43;p29"/>
          <p:cNvPicPr preferRelativeResize="0"/>
          <p:nvPr/>
        </p:nvPicPr>
        <p:blipFill rotWithShape="1">
          <a:blip r:embed="rId2">
            <a:alphaModFix/>
          </a:blip>
          <a:srcRect b="0" l="0" r="0" t="0"/>
          <a:stretch/>
        </p:blipFill>
        <p:spPr>
          <a:xfrm>
            <a:off x="1" y="1181440"/>
            <a:ext cx="4847834" cy="91815"/>
          </a:xfrm>
          <a:prstGeom prst="rect">
            <a:avLst/>
          </a:prstGeom>
          <a:noFill/>
          <a:ln>
            <a:noFill/>
          </a:ln>
        </p:spPr>
      </p:pic>
      <p:sp>
        <p:nvSpPr>
          <p:cNvPr id="44" name="Google Shape;44;p29"/>
          <p:cNvSpPr/>
          <p:nvPr>
            <p:ph idx="2" type="pic"/>
          </p:nvPr>
        </p:nvSpPr>
        <p:spPr>
          <a:xfrm>
            <a:off x="5269831" y="4292"/>
            <a:ext cx="3874169" cy="4561692"/>
          </a:xfrm>
          <a:prstGeom prst="rect">
            <a:avLst/>
          </a:prstGeom>
          <a:noFill/>
          <a:ln>
            <a:noFill/>
          </a:ln>
        </p:spPr>
      </p:sp>
      <p:sp>
        <p:nvSpPr>
          <p:cNvPr id="45" name="Google Shape;45;p29"/>
          <p:cNvSpPr txBox="1"/>
          <p:nvPr>
            <p:ph idx="10" type="dt"/>
          </p:nvPr>
        </p:nvSpPr>
        <p:spPr>
          <a:xfrm>
            <a:off x="285753" y="4704095"/>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9"/>
          <p:cNvSpPr txBox="1"/>
          <p:nvPr>
            <p:ph idx="1" type="body"/>
          </p:nvPr>
        </p:nvSpPr>
        <p:spPr>
          <a:xfrm>
            <a:off x="628650" y="1369219"/>
            <a:ext cx="4219184"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 name="Google Shape;47;p29"/>
          <p:cNvSpPr txBox="1"/>
          <p:nvPr>
            <p:ph idx="3" type="body"/>
          </p:nvPr>
        </p:nvSpPr>
        <p:spPr>
          <a:xfrm>
            <a:off x="285753" y="465062"/>
            <a:ext cx="4562081"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2700"/>
              <a:buNone/>
              <a:defRPr b="1" sz="2700">
                <a:latin typeface="Calibri"/>
                <a:ea typeface="Calibri"/>
                <a:cs typeface="Calibri"/>
                <a:sym typeface="Calibri"/>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3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alibri"/>
              <a:buNone/>
              <a:defRPr b="1"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0"/>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 name="Google Shape;51;p30"/>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30"/>
          <p:cNvSpPr txBox="1"/>
          <p:nvPr>
            <p:ph idx="10" type="dt"/>
          </p:nvPr>
        </p:nvSpPr>
        <p:spPr>
          <a:xfrm>
            <a:off x="285753" y="4713119"/>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3" name="Shape 53"/>
        <p:cNvGrpSpPr/>
        <p:nvPr/>
      </p:nvGrpSpPr>
      <p:grpSpPr>
        <a:xfrm>
          <a:off x="0" y="0"/>
          <a:ext cx="0" cy="0"/>
          <a:chOff x="0" y="0"/>
          <a:chExt cx="0" cy="0"/>
        </a:xfrm>
      </p:grpSpPr>
      <p:sp>
        <p:nvSpPr>
          <p:cNvPr id="54" name="Google Shape;54;p31"/>
          <p:cNvSpPr txBox="1"/>
          <p:nvPr>
            <p:ph idx="1" type="body"/>
          </p:nvPr>
        </p:nvSpPr>
        <p:spPr>
          <a:xfrm>
            <a:off x="629842" y="936017"/>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5" name="Google Shape;55;p31"/>
          <p:cNvSpPr txBox="1"/>
          <p:nvPr>
            <p:ph idx="2" type="body"/>
          </p:nvPr>
        </p:nvSpPr>
        <p:spPr>
          <a:xfrm>
            <a:off x="629842" y="1553951"/>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 name="Google Shape;56;p31"/>
          <p:cNvSpPr txBox="1"/>
          <p:nvPr>
            <p:ph idx="3" type="body"/>
          </p:nvPr>
        </p:nvSpPr>
        <p:spPr>
          <a:xfrm>
            <a:off x="4629150" y="936017"/>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7" name="Google Shape;57;p31"/>
          <p:cNvSpPr txBox="1"/>
          <p:nvPr>
            <p:ph idx="4" type="body"/>
          </p:nvPr>
        </p:nvSpPr>
        <p:spPr>
          <a:xfrm>
            <a:off x="4629150" y="1553951"/>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31"/>
          <p:cNvSpPr txBox="1"/>
          <p:nvPr>
            <p:ph idx="10" type="dt"/>
          </p:nvPr>
        </p:nvSpPr>
        <p:spPr>
          <a:xfrm>
            <a:off x="285753" y="4704095"/>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9" name="Google Shape;59;p31"/>
          <p:cNvPicPr preferRelativeResize="0"/>
          <p:nvPr/>
        </p:nvPicPr>
        <p:blipFill rotWithShape="1">
          <a:blip r:embed="rId2">
            <a:alphaModFix/>
          </a:blip>
          <a:srcRect b="0" l="0" r="0" t="0"/>
          <a:stretch/>
        </p:blipFill>
        <p:spPr>
          <a:xfrm>
            <a:off x="0" y="-24412"/>
            <a:ext cx="9144000" cy="706267"/>
          </a:xfrm>
          <a:prstGeom prst="rect">
            <a:avLst/>
          </a:prstGeom>
          <a:noFill/>
          <a:ln>
            <a:noFill/>
          </a:ln>
        </p:spPr>
      </p:pic>
      <p:sp>
        <p:nvSpPr>
          <p:cNvPr id="60" name="Google Shape;60;p31"/>
          <p:cNvSpPr txBox="1"/>
          <p:nvPr>
            <p:ph type="title"/>
          </p:nvPr>
        </p:nvSpPr>
        <p:spPr>
          <a:xfrm>
            <a:off x="364880" y="-25522"/>
            <a:ext cx="7886700" cy="707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2400"/>
              <a:buFont typeface="Calibri"/>
              <a:buNone/>
              <a:defRPr b="1" sz="24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3.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5.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285753" y="4713119"/>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9" name="Google Shape;9;p20"/>
          <p:cNvPicPr preferRelativeResize="0"/>
          <p:nvPr/>
        </p:nvPicPr>
        <p:blipFill rotWithShape="1">
          <a:blip r:embed="rId1">
            <a:alphaModFix/>
          </a:blip>
          <a:srcRect b="0" l="0" r="0" t="0"/>
          <a:stretch/>
        </p:blipFill>
        <p:spPr>
          <a:xfrm>
            <a:off x="0" y="4991100"/>
            <a:ext cx="9144000" cy="152400"/>
          </a:xfrm>
          <a:prstGeom prst="rect">
            <a:avLst/>
          </a:prstGeom>
          <a:noFill/>
          <a:ln>
            <a:noFill/>
          </a:ln>
        </p:spPr>
      </p:pic>
      <p:pic>
        <p:nvPicPr>
          <p:cNvPr descr="A close up of a logo&#10;&#10;Description automatically generated" id="10" name="Google Shape;10;p20"/>
          <p:cNvPicPr preferRelativeResize="0"/>
          <p:nvPr/>
        </p:nvPicPr>
        <p:blipFill rotWithShape="1">
          <a:blip r:embed="rId2">
            <a:alphaModFix/>
          </a:blip>
          <a:srcRect b="0" l="0" r="0" t="0"/>
          <a:stretch/>
        </p:blipFill>
        <p:spPr>
          <a:xfrm>
            <a:off x="7128839" y="4665415"/>
            <a:ext cx="1923222" cy="2929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4" name="Shape 104"/>
        <p:cNvGrpSpPr/>
        <p:nvPr/>
      </p:nvGrpSpPr>
      <p:grpSpPr>
        <a:xfrm>
          <a:off x="0" y="0"/>
          <a:ext cx="0" cy="0"/>
          <a:chOff x="0" y="0"/>
          <a:chExt cx="0" cy="0"/>
        </a:xfrm>
      </p:grpSpPr>
      <p:sp>
        <p:nvSpPr>
          <p:cNvPr id="105" name="Google Shape;105;p2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Google Shape;106;p2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07" name="Google Shape;107;p25"/>
          <p:cNvSpPr txBox="1"/>
          <p:nvPr>
            <p:ph idx="10" type="dt"/>
          </p:nvPr>
        </p:nvSpPr>
        <p:spPr>
          <a:xfrm>
            <a:off x="285753" y="4713119"/>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pic>
        <p:nvPicPr>
          <p:cNvPr id="108" name="Google Shape;108;p25"/>
          <p:cNvPicPr preferRelativeResize="0"/>
          <p:nvPr/>
        </p:nvPicPr>
        <p:blipFill rotWithShape="1">
          <a:blip r:embed="rId1">
            <a:alphaModFix/>
          </a:blip>
          <a:srcRect b="0" l="0" r="0" t="0"/>
          <a:stretch/>
        </p:blipFill>
        <p:spPr>
          <a:xfrm>
            <a:off x="0" y="4991100"/>
            <a:ext cx="9144000" cy="152400"/>
          </a:xfrm>
          <a:prstGeom prst="rect">
            <a:avLst/>
          </a:prstGeom>
          <a:noFill/>
          <a:ln>
            <a:noFill/>
          </a:ln>
        </p:spPr>
      </p:pic>
      <p:pic>
        <p:nvPicPr>
          <p:cNvPr descr="A close up of a logo&#10;&#10;Description automatically generated" id="109" name="Google Shape;109;p25"/>
          <p:cNvPicPr preferRelativeResize="0"/>
          <p:nvPr/>
        </p:nvPicPr>
        <p:blipFill rotWithShape="1">
          <a:blip r:embed="rId2">
            <a:alphaModFix/>
          </a:blip>
          <a:srcRect b="0" l="0" r="0" t="0"/>
          <a:stretch/>
        </p:blipFill>
        <p:spPr>
          <a:xfrm>
            <a:off x="7128839" y="4665415"/>
            <a:ext cx="1923222" cy="2929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34.jp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31.jpg"/><Relationship Id="rId4" Type="http://schemas.openxmlformats.org/officeDocument/2006/relationships/image" Target="../media/image26.png"/><Relationship Id="rId5"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26.png"/><Relationship Id="rId12"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twitter.com/adfo" TargetMode="External"/><Relationship Id="rId4" Type="http://schemas.openxmlformats.org/officeDocument/2006/relationships/hyperlink" Target="https://twitter.com/CPCOofficial" TargetMode="External"/><Relationship Id="rId9" Type="http://schemas.openxmlformats.org/officeDocument/2006/relationships/image" Target="../media/image33.png"/><Relationship Id="rId5" Type="http://schemas.openxmlformats.org/officeDocument/2006/relationships/hyperlink" Target="https://twitter.com/OPCouncil" TargetMode="External"/><Relationship Id="rId6" Type="http://schemas.openxmlformats.org/officeDocument/2006/relationships/hyperlink" Target="http://www.adfo.org/" TargetMode="External"/><Relationship Id="rId7" Type="http://schemas.openxmlformats.org/officeDocument/2006/relationships/hyperlink" Target="http://www.cpco.on.ca/" TargetMode="External"/><Relationship Id="rId8" Type="http://schemas.openxmlformats.org/officeDocument/2006/relationships/hyperlink" Target="http://www.principals.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p:nvPr>
            <p:ph idx="2" type="pic"/>
          </p:nvPr>
        </p:nvSpPr>
        <p:spPr>
          <a:xfrm>
            <a:off x="0" y="4293"/>
            <a:ext cx="9144000" cy="1940132"/>
          </a:xfrm>
          <a:prstGeom prst="rect">
            <a:avLst/>
          </a:prstGeom>
          <a:noFill/>
          <a:ln>
            <a:noFill/>
          </a:ln>
        </p:spPr>
      </p:sp>
      <p:sp>
        <p:nvSpPr>
          <p:cNvPr id="122" name="Google Shape;122;p1"/>
          <p:cNvSpPr txBox="1"/>
          <p:nvPr>
            <p:ph type="title"/>
          </p:nvPr>
        </p:nvSpPr>
        <p:spPr>
          <a:xfrm>
            <a:off x="438725" y="2837676"/>
            <a:ext cx="7970100" cy="1471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3600"/>
              <a:t>Healthy Relationships: </a:t>
            </a:r>
            <a:br>
              <a:rPr lang="en-US" sz="3600"/>
            </a:br>
            <a:r>
              <a:rPr lang="en-US" sz="3600"/>
              <a:t>Navigating Cyberviolence and Cyberbullying</a:t>
            </a:r>
            <a:br>
              <a:rPr lang="en-US" sz="3600"/>
            </a:br>
            <a:br>
              <a:rPr lang="en-US" sz="3600"/>
            </a:br>
            <a:r>
              <a:rPr lang="en-US" sz="3600"/>
              <a:t>Toolkit: Proactive Placemat</a:t>
            </a:r>
            <a:br>
              <a:rPr lang="en-US" sz="3600"/>
            </a:br>
            <a:br>
              <a:rPr lang="en-US" sz="2400"/>
            </a:br>
            <a:endParaRPr sz="2400"/>
          </a:p>
        </p:txBody>
      </p:sp>
      <p:sp>
        <p:nvSpPr>
          <p:cNvPr id="123" name="Google Shape;123;p1"/>
          <p:cNvSpPr txBox="1"/>
          <p:nvPr/>
        </p:nvSpPr>
        <p:spPr>
          <a:xfrm>
            <a:off x="438725" y="4309175"/>
            <a:ext cx="6696000" cy="9312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i="1" lang="en-US" sz="1000">
                <a:solidFill>
                  <a:srgbClr val="4F4F4F"/>
                </a:solidFill>
                <a:latin typeface="Calibri"/>
                <a:ea typeface="Calibri"/>
                <a:cs typeface="Calibri"/>
                <a:sym typeface="Calibri"/>
              </a:rPr>
              <a:t>(The information contained in these modules is meant to offer guidance regarding best practices to Principals and Vice-Principals in Ontario. Principals and Vice-Principals should always seek to consult with their board personnel and respect board directives and policy in regards to the management of incidents of cyberviolence and/or cyberbullying).</a:t>
            </a:r>
            <a:endParaRPr i="1" sz="1000">
              <a:solidFill>
                <a:srgbClr val="4F4F4F"/>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10"/>
          <p:cNvPicPr preferRelativeResize="0"/>
          <p:nvPr/>
        </p:nvPicPr>
        <p:blipFill rotWithShape="1">
          <a:blip r:embed="rId3">
            <a:alphaModFix/>
          </a:blip>
          <a:srcRect b="0" l="0" r="0" t="0"/>
          <a:stretch/>
        </p:blipFill>
        <p:spPr>
          <a:xfrm>
            <a:off x="0" y="4991100"/>
            <a:ext cx="9143996" cy="152400"/>
          </a:xfrm>
          <a:prstGeom prst="rect">
            <a:avLst/>
          </a:prstGeom>
          <a:noFill/>
          <a:ln>
            <a:noFill/>
          </a:ln>
        </p:spPr>
      </p:pic>
      <p:pic>
        <p:nvPicPr>
          <p:cNvPr descr="A picture containing icon&#10;&#10;Description automatically generated" id="216" name="Google Shape;216;p10"/>
          <p:cNvPicPr preferRelativeResize="0"/>
          <p:nvPr>
            <p:ph idx="1" type="body"/>
          </p:nvPr>
        </p:nvPicPr>
        <p:blipFill rotWithShape="1">
          <a:blip r:embed="rId4">
            <a:alphaModFix/>
          </a:blip>
          <a:srcRect b="0" l="0" r="0" t="0"/>
          <a:stretch/>
        </p:blipFill>
        <p:spPr>
          <a:xfrm>
            <a:off x="0" y="826603"/>
            <a:ext cx="3776571" cy="2969700"/>
          </a:xfrm>
          <a:prstGeom prst="rect">
            <a:avLst/>
          </a:prstGeom>
          <a:noFill/>
          <a:ln>
            <a:noFill/>
          </a:ln>
        </p:spPr>
      </p:pic>
      <p:sp>
        <p:nvSpPr>
          <p:cNvPr id="217" name="Google Shape;217;p10"/>
          <p:cNvSpPr txBox="1"/>
          <p:nvPr>
            <p:ph idx="3" type="body"/>
          </p:nvPr>
        </p:nvSpPr>
        <p:spPr>
          <a:xfrm>
            <a:off x="-21501" y="3941051"/>
            <a:ext cx="3768444" cy="1347197"/>
          </a:xfrm>
          <a:prstGeom prst="rect">
            <a:avLst/>
          </a:prstGeom>
          <a:noFill/>
          <a:ln>
            <a:noFill/>
          </a:ln>
        </p:spPr>
        <p:txBody>
          <a:bodyPr anchorCtr="0" anchor="b"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lt1"/>
              </a:buClr>
              <a:buSzPct val="100000"/>
              <a:buNone/>
            </a:pPr>
            <a:r>
              <a:rPr b="1" lang="en-US" sz="2900"/>
              <a:t>Suggested Activity: </a:t>
            </a:r>
            <a:r>
              <a:rPr b="0" lang="en-US" sz="2900"/>
              <a:t>Review the following statistics…what stands out for you? What stands out for our school community?</a:t>
            </a:r>
            <a:endParaRPr/>
          </a:p>
          <a:p>
            <a:pPr indent="0" lvl="0" marL="0" rtl="0" algn="l">
              <a:lnSpc>
                <a:spcPct val="90000"/>
              </a:lnSpc>
              <a:spcBef>
                <a:spcPts val="750"/>
              </a:spcBef>
              <a:spcAft>
                <a:spcPts val="0"/>
              </a:spcAft>
              <a:buClr>
                <a:schemeClr val="lt1"/>
              </a:buClr>
              <a:buSzPct val="100000"/>
              <a:buNone/>
            </a:pPr>
            <a:r>
              <a:t/>
            </a:r>
            <a:endParaRPr/>
          </a:p>
        </p:txBody>
      </p:sp>
      <p:sp>
        <p:nvSpPr>
          <p:cNvPr id="218" name="Google Shape;218;p10"/>
          <p:cNvSpPr txBox="1"/>
          <p:nvPr>
            <p:ph type="title"/>
          </p:nvPr>
        </p:nvSpPr>
        <p:spPr>
          <a:xfrm>
            <a:off x="364880" y="-25522"/>
            <a:ext cx="7886700" cy="707377"/>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700"/>
              <a:buFont typeface="Calibri"/>
              <a:buNone/>
            </a:pP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r>
              <a:rPr lang="en-US" sz="2800">
                <a:solidFill>
                  <a:schemeClr val="lt1"/>
                </a:solidFill>
              </a:rPr>
              <a:t>What does my school community need to </a:t>
            </a:r>
            <a:br>
              <a:rPr lang="en-US" sz="2800">
                <a:solidFill>
                  <a:schemeClr val="lt1"/>
                </a:solidFill>
              </a:rPr>
            </a:br>
            <a:r>
              <a:rPr lang="en-US" sz="2800">
                <a:solidFill>
                  <a:schemeClr val="lt1"/>
                </a:solidFill>
              </a:rPr>
              <a:t>understand about cyberviolence?</a:t>
            </a: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endParaRPr sz="1800">
              <a:solidFill>
                <a:schemeClr val="lt1"/>
              </a:solidFill>
            </a:endParaRPr>
          </a:p>
        </p:txBody>
      </p:sp>
      <p:sp>
        <p:nvSpPr>
          <p:cNvPr id="219" name="Google Shape;219;p10"/>
          <p:cNvSpPr txBox="1"/>
          <p:nvPr/>
        </p:nvSpPr>
        <p:spPr>
          <a:xfrm>
            <a:off x="3717314" y="685133"/>
            <a:ext cx="5263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Canadian Red Cross: </a:t>
            </a:r>
            <a:r>
              <a:rPr lang="en-US" sz="1600">
                <a:solidFill>
                  <a:schemeClr val="dk1"/>
                </a:solidFill>
                <a:latin typeface="Calibri"/>
                <a:ea typeface="Calibri"/>
                <a:cs typeface="Calibri"/>
                <a:sym typeface="Calibri"/>
              </a:rPr>
              <a:t>Canadian teachers ranked cyberbullying the highest concern out of six listed options—89% said bullying and violence are serious problems in public schools </a:t>
            </a:r>
            <a:endParaRPr/>
          </a:p>
        </p:txBody>
      </p:sp>
      <p:sp>
        <p:nvSpPr>
          <p:cNvPr id="220" name="Google Shape;220;p10"/>
          <p:cNvSpPr txBox="1"/>
          <p:nvPr/>
        </p:nvSpPr>
        <p:spPr>
          <a:xfrm>
            <a:off x="3772506" y="4119828"/>
            <a:ext cx="5153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Ontario’s Strategy to End Human Trafficking</a:t>
            </a:r>
            <a:r>
              <a:rPr lang="en-US" sz="1600">
                <a:solidFill>
                  <a:schemeClr val="dk1"/>
                </a:solidFill>
                <a:latin typeface="Calibri"/>
                <a:ea typeface="Calibri"/>
                <a:cs typeface="Calibri"/>
                <a:sym typeface="Calibri"/>
              </a:rPr>
              <a:t>: Sex traffickers often recruit and groom by becoming a ‘trusted’ friend. </a:t>
            </a:r>
            <a:endParaRPr/>
          </a:p>
        </p:txBody>
      </p:sp>
      <p:sp>
        <p:nvSpPr>
          <p:cNvPr id="221" name="Google Shape;221;p10"/>
          <p:cNvSpPr txBox="1"/>
          <p:nvPr/>
        </p:nvSpPr>
        <p:spPr>
          <a:xfrm flipH="1">
            <a:off x="3717213" y="1442516"/>
            <a:ext cx="5263500" cy="264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Stop A Bully Canada:</a:t>
            </a:r>
            <a:endParaRPr/>
          </a:p>
          <a:p>
            <a:pPr indent="-285750" lvl="0" marL="285750" marR="0" rtl="0" algn="l">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1 in 5 Canadian Teens have witnessed online Bullying</a:t>
            </a:r>
            <a:endParaRPr/>
          </a:p>
          <a:p>
            <a:pPr indent="-285750" lvl="0" marL="285750" marR="0" rtl="0" algn="l">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25% of kids between 12-15 have witnessed cyberbullying</a:t>
            </a:r>
            <a:endParaRPr/>
          </a:p>
          <a:p>
            <a:pPr indent="-285750" lvl="0" marL="285750" marR="0" rtl="0" algn="l">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25% of girls and 17% of boys have witnessed online harassment</a:t>
            </a:r>
            <a:endParaRPr/>
          </a:p>
          <a:p>
            <a:pPr indent="-285750" lvl="0" marL="285750" marR="0" rtl="0" algn="l">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51% of all teens have had negative experience with social networking</a:t>
            </a:r>
            <a:endParaRPr/>
          </a:p>
          <a:p>
            <a:pPr indent="-285750" lvl="0" marL="285750" marR="0" rtl="0" algn="l">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16% said someone posted an embarrassing photo of them</a:t>
            </a:r>
            <a:endParaRPr/>
          </a:p>
          <a:p>
            <a:pPr indent="-285750" lvl="0" marL="285750" marR="0" rtl="0" algn="l">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76% of educators consider cyberbullying as big an issue as    smoking (75%) and drugs (75%)</a:t>
            </a:r>
            <a:endParaRPr/>
          </a:p>
          <a:p>
            <a:pPr indent="-285750" lvl="0" marL="285750" marR="0" rtl="0" algn="l">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1 in 4 educators have been victims of cyberharassment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11"/>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1"/>
          <p:cNvSpPr/>
          <p:nvPr/>
        </p:nvSpPr>
        <p:spPr>
          <a:xfrm flipH="1" rot="5400000">
            <a:off x="-478886" y="479460"/>
            <a:ext cx="5143500" cy="4184580"/>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1"/>
          <p:cNvSpPr/>
          <p:nvPr/>
        </p:nvSpPr>
        <p:spPr>
          <a:xfrm flipH="1" rot="5400000">
            <a:off x="-294905" y="296405"/>
            <a:ext cx="4759657" cy="4182060"/>
          </a:xfrm>
          <a:prstGeom prst="rect">
            <a:avLst/>
          </a:prstGeom>
          <a:gradFill>
            <a:gsLst>
              <a:gs pos="0">
                <a:srgbClr val="000000">
                  <a:alpha val="0"/>
                </a:srgbClr>
              </a:gs>
              <a:gs pos="99000">
                <a:srgbClr val="4472C4">
                  <a:alpha val="0"/>
                </a:srgbClr>
              </a:gs>
              <a:gs pos="100000">
                <a:srgbClr val="4472C4">
                  <a:alpha val="0"/>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1"/>
          <p:cNvSpPr/>
          <p:nvPr/>
        </p:nvSpPr>
        <p:spPr>
          <a:xfrm flipH="1" rot="5400000">
            <a:off x="1146680" y="2114225"/>
            <a:ext cx="1876484" cy="4182060"/>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1"/>
          <p:cNvSpPr/>
          <p:nvPr/>
        </p:nvSpPr>
        <p:spPr>
          <a:xfrm flipH="1" rot="5400000">
            <a:off x="-318752" y="639595"/>
            <a:ext cx="5143501" cy="3864309"/>
          </a:xfrm>
          <a:prstGeom prst="rect">
            <a:avLst/>
          </a:prstGeom>
          <a:gradFill>
            <a:gsLst>
              <a:gs pos="0">
                <a:srgbClr val="000000">
                  <a:alpha val="0"/>
                </a:srgbClr>
              </a:gs>
              <a:gs pos="99000">
                <a:srgbClr val="4472C4">
                  <a:alpha val="10980"/>
                </a:srgbClr>
              </a:gs>
              <a:gs pos="100000">
                <a:srgbClr val="4472C4">
                  <a:alpha val="10980"/>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1"/>
          <p:cNvSpPr/>
          <p:nvPr/>
        </p:nvSpPr>
        <p:spPr>
          <a:xfrm rot="6097846">
            <a:off x="614065" y="846373"/>
            <a:ext cx="3238727" cy="3238727"/>
          </a:xfrm>
          <a:prstGeom prst="ellipse">
            <a:avLst/>
          </a:prstGeom>
          <a:gradFill>
            <a:gsLst>
              <a:gs pos="0">
                <a:srgbClr val="4472C4">
                  <a:alpha val="0"/>
                </a:srgbClr>
              </a:gs>
              <a:gs pos="39000">
                <a:srgbClr val="4472C4">
                  <a:alpha val="0"/>
                </a:srgbClr>
              </a:gs>
              <a:gs pos="100000">
                <a:srgbClr val="8DA9DB">
                  <a:alpha val="14901"/>
                </a:srgbClr>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1"/>
          <p:cNvSpPr txBox="1"/>
          <p:nvPr>
            <p:ph type="title"/>
          </p:nvPr>
        </p:nvSpPr>
        <p:spPr>
          <a:xfrm>
            <a:off x="434898" y="440141"/>
            <a:ext cx="3490332" cy="229823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700"/>
              <a:buNone/>
            </a:pPr>
            <a:r>
              <a:rPr lang="en-US" sz="3200">
                <a:solidFill>
                  <a:srgbClr val="FFFFFF"/>
                </a:solidFill>
                <a:latin typeface="Calibri"/>
                <a:ea typeface="Calibri"/>
                <a:cs typeface="Calibri"/>
                <a:sym typeface="Calibri"/>
              </a:rPr>
              <a:t>How is information shared?</a:t>
            </a:r>
            <a:br>
              <a:rPr lang="en-US" sz="1700">
                <a:solidFill>
                  <a:srgbClr val="FFFFFF"/>
                </a:solidFill>
                <a:latin typeface="Calibri"/>
                <a:ea typeface="Calibri"/>
                <a:cs typeface="Calibri"/>
                <a:sym typeface="Calibri"/>
              </a:rPr>
            </a:br>
            <a:br>
              <a:rPr lang="en-US" sz="1700">
                <a:solidFill>
                  <a:srgbClr val="FFFFFF"/>
                </a:solidFill>
                <a:latin typeface="Calibri"/>
                <a:ea typeface="Calibri"/>
                <a:cs typeface="Calibri"/>
                <a:sym typeface="Calibri"/>
              </a:rPr>
            </a:br>
            <a:br>
              <a:rPr lang="en-US" sz="1700">
                <a:solidFill>
                  <a:srgbClr val="FFFFFF"/>
                </a:solidFill>
                <a:latin typeface="Calibri"/>
                <a:ea typeface="Calibri"/>
                <a:cs typeface="Calibri"/>
                <a:sym typeface="Calibri"/>
              </a:rPr>
            </a:br>
            <a:br>
              <a:rPr lang="en-US" sz="1700">
                <a:solidFill>
                  <a:srgbClr val="FFFFFF"/>
                </a:solidFill>
                <a:latin typeface="Calibri"/>
                <a:ea typeface="Calibri"/>
                <a:cs typeface="Calibri"/>
                <a:sym typeface="Calibri"/>
              </a:rPr>
            </a:br>
            <a:br>
              <a:rPr lang="en-US" sz="1700">
                <a:solidFill>
                  <a:srgbClr val="FFFFFF"/>
                </a:solidFill>
                <a:latin typeface="Calibri"/>
                <a:ea typeface="Calibri"/>
                <a:cs typeface="Calibri"/>
                <a:sym typeface="Calibri"/>
              </a:rPr>
            </a:br>
            <a:endParaRPr sz="1700">
              <a:solidFill>
                <a:srgbClr val="FFFFFF"/>
              </a:solidFill>
              <a:latin typeface="Calibri"/>
              <a:ea typeface="Calibri"/>
              <a:cs typeface="Calibri"/>
              <a:sym typeface="Calibri"/>
            </a:endParaRPr>
          </a:p>
        </p:txBody>
      </p:sp>
      <p:sp>
        <p:nvSpPr>
          <p:cNvPr id="233" name="Google Shape;233;p11"/>
          <p:cNvSpPr txBox="1"/>
          <p:nvPr/>
        </p:nvSpPr>
        <p:spPr>
          <a:xfrm>
            <a:off x="4572000" y="3233315"/>
            <a:ext cx="3646835" cy="134169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US" sz="2400">
                <a:solidFill>
                  <a:schemeClr val="dk1"/>
                </a:solidFill>
                <a:latin typeface="Calibri"/>
                <a:ea typeface="Calibri"/>
                <a:cs typeface="Calibri"/>
                <a:sym typeface="Calibri"/>
              </a:rPr>
              <a:t>Suggested Activity: </a:t>
            </a:r>
            <a:r>
              <a:rPr lang="en-US" sz="2400">
                <a:solidFill>
                  <a:schemeClr val="dk1"/>
                </a:solidFill>
                <a:latin typeface="Calibri"/>
                <a:ea typeface="Calibri"/>
                <a:cs typeface="Calibri"/>
                <a:sym typeface="Calibri"/>
              </a:rPr>
              <a:t>Review current school practices for sharing information with students, staff and parents. Are there new methods we may wish to consider? </a:t>
            </a:r>
            <a:endParaRPr/>
          </a:p>
        </p:txBody>
      </p:sp>
      <p:pic>
        <p:nvPicPr>
          <p:cNvPr id="234" name="Google Shape;234;p11"/>
          <p:cNvPicPr preferRelativeResize="0"/>
          <p:nvPr/>
        </p:nvPicPr>
        <p:blipFill rotWithShape="1">
          <a:blip r:embed="rId3">
            <a:alphaModFix/>
          </a:blip>
          <a:srcRect b="0" l="0" r="0" t="0"/>
          <a:stretch/>
        </p:blipFill>
        <p:spPr>
          <a:xfrm>
            <a:off x="0" y="4991100"/>
            <a:ext cx="9143996" cy="152400"/>
          </a:xfrm>
          <a:prstGeom prst="rect">
            <a:avLst/>
          </a:prstGeom>
          <a:noFill/>
          <a:ln>
            <a:noFill/>
          </a:ln>
        </p:spPr>
      </p:pic>
      <p:pic>
        <p:nvPicPr>
          <p:cNvPr descr="Diagram&#10;&#10;Description automatically generated" id="235" name="Google Shape;235;p11"/>
          <p:cNvPicPr preferRelativeResize="0"/>
          <p:nvPr/>
        </p:nvPicPr>
        <p:blipFill rotWithShape="1">
          <a:blip r:embed="rId4">
            <a:alphaModFix/>
          </a:blip>
          <a:srcRect b="12637" l="7645" r="8625" t="9052"/>
          <a:stretch/>
        </p:blipFill>
        <p:spPr>
          <a:xfrm>
            <a:off x="4252263" y="155676"/>
            <a:ext cx="4691841" cy="2735104"/>
          </a:xfrm>
          <a:prstGeom prst="rect">
            <a:avLst/>
          </a:prstGeom>
          <a:noFill/>
          <a:ln>
            <a:noFill/>
          </a:ln>
        </p:spPr>
      </p:pic>
      <p:pic>
        <p:nvPicPr>
          <p:cNvPr descr="Text&#10;&#10;Description automatically generated" id="236" name="Google Shape;236;p11"/>
          <p:cNvPicPr preferRelativeResize="0"/>
          <p:nvPr/>
        </p:nvPicPr>
        <p:blipFill rotWithShape="1">
          <a:blip r:embed="rId5">
            <a:alphaModFix/>
          </a:blip>
          <a:srcRect b="0" l="0" r="0" t="0"/>
          <a:stretch/>
        </p:blipFill>
        <p:spPr>
          <a:xfrm>
            <a:off x="7653263" y="4711972"/>
            <a:ext cx="1490163" cy="2270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12"/>
          <p:cNvSpPr txBox="1"/>
          <p:nvPr/>
        </p:nvSpPr>
        <p:spPr>
          <a:xfrm>
            <a:off x="3724073" y="1828800"/>
            <a:ext cx="4939867" cy="2839064"/>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None/>
            </a:pPr>
            <a:r>
              <a:rPr b="1" lang="en-US" sz="2400">
                <a:solidFill>
                  <a:schemeClr val="dk1"/>
                </a:solidFill>
                <a:latin typeface="Calibri"/>
                <a:ea typeface="Calibri"/>
                <a:cs typeface="Calibri"/>
                <a:sym typeface="Calibri"/>
              </a:rPr>
              <a:t>Suggested Activity: </a:t>
            </a:r>
            <a:r>
              <a:rPr lang="en-US" sz="2400">
                <a:solidFill>
                  <a:schemeClr val="dk1"/>
                </a:solidFill>
                <a:latin typeface="Calibri"/>
                <a:ea typeface="Calibri"/>
                <a:cs typeface="Calibri"/>
                <a:sym typeface="Calibri"/>
              </a:rPr>
              <a:t>Brainstorm the community supports available to us. What is their role in navigating cyberviolence and cyberbullying?</a:t>
            </a:r>
            <a:endParaRPr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What is my role?</a:t>
            </a:r>
            <a:endParaRPr>
              <a:solidFill>
                <a:schemeClr val="dk1"/>
              </a:solidFill>
            </a:endParaRPr>
          </a:p>
          <a:p>
            <a:pPr indent="0" lvl="0" marL="0" rtl="0" algn="l">
              <a:lnSpc>
                <a:spcPct val="90000"/>
              </a:lnSpc>
              <a:spcBef>
                <a:spcPts val="600"/>
              </a:spcBef>
              <a:spcAft>
                <a:spcPts val="0"/>
              </a:spcAft>
              <a:buClr>
                <a:schemeClr val="dk1"/>
              </a:buClr>
              <a:buFont typeface="Arial"/>
              <a:buNone/>
            </a:pPr>
            <a:r>
              <a:t/>
            </a:r>
            <a:endParaRPr b="1" sz="24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rPr b="1" lang="en-US" sz="2400">
                <a:solidFill>
                  <a:schemeClr val="dk1"/>
                </a:solidFill>
                <a:latin typeface="Calibri"/>
                <a:ea typeface="Calibri"/>
                <a:cs typeface="Calibri"/>
                <a:sym typeface="Calibri"/>
              </a:rPr>
              <a:t>Suggested Activity: </a:t>
            </a:r>
            <a:r>
              <a:rPr lang="en-US" sz="2400">
                <a:solidFill>
                  <a:schemeClr val="dk1"/>
                </a:solidFill>
                <a:latin typeface="Calibri"/>
                <a:ea typeface="Calibri"/>
                <a:cs typeface="Calibri"/>
                <a:sym typeface="Calibri"/>
              </a:rPr>
              <a:t>examine different documents…find out my responsibility within my role?</a:t>
            </a:r>
            <a:endParaRPr sz="2400">
              <a:solidFill>
                <a:schemeClr val="dk1"/>
              </a:solidFill>
              <a:latin typeface="Calibri"/>
              <a:ea typeface="Calibri"/>
              <a:cs typeface="Calibri"/>
              <a:sym typeface="Calibri"/>
            </a:endParaRPr>
          </a:p>
        </p:txBody>
      </p:sp>
      <p:pic>
        <p:nvPicPr>
          <p:cNvPr descr="A picture containing stationary&#10;&#10;Description automatically generated" id="242" name="Google Shape;242;p12"/>
          <p:cNvPicPr preferRelativeResize="0"/>
          <p:nvPr/>
        </p:nvPicPr>
        <p:blipFill rotWithShape="1">
          <a:blip r:embed="rId3">
            <a:alphaModFix/>
          </a:blip>
          <a:srcRect b="2" l="1632" r="2831" t="0"/>
          <a:stretch/>
        </p:blipFill>
        <p:spPr>
          <a:xfrm>
            <a:off x="20" y="10"/>
            <a:ext cx="3476673" cy="5143490"/>
          </a:xfrm>
          <a:prstGeom prst="rect">
            <a:avLst/>
          </a:prstGeom>
          <a:noFill/>
          <a:ln>
            <a:noFill/>
          </a:ln>
        </p:spPr>
      </p:pic>
      <p:cxnSp>
        <p:nvCxnSpPr>
          <p:cNvPr id="243" name="Google Shape;243;p12"/>
          <p:cNvCxnSpPr/>
          <p:nvPr/>
        </p:nvCxnSpPr>
        <p:spPr>
          <a:xfrm>
            <a:off x="3810700" y="1586337"/>
            <a:ext cx="4732020" cy="0"/>
          </a:xfrm>
          <a:prstGeom prst="straightConnector1">
            <a:avLst/>
          </a:prstGeom>
          <a:noFill/>
          <a:ln cap="flat" cmpd="sng" w="19050">
            <a:solidFill>
              <a:srgbClr val="EDF42D"/>
            </a:solidFill>
            <a:prstDash val="solid"/>
            <a:miter lim="800000"/>
            <a:headEnd len="sm" w="sm" type="none"/>
            <a:tailEnd len="sm" w="sm" type="none"/>
          </a:ln>
        </p:spPr>
      </p:cxnSp>
      <p:pic>
        <p:nvPicPr>
          <p:cNvPr id="244" name="Google Shape;244;p12"/>
          <p:cNvPicPr preferRelativeResize="0"/>
          <p:nvPr/>
        </p:nvPicPr>
        <p:blipFill rotWithShape="1">
          <a:blip r:embed="rId4">
            <a:alphaModFix/>
          </a:blip>
          <a:srcRect b="0" l="0" r="0" t="0"/>
          <a:stretch/>
        </p:blipFill>
        <p:spPr>
          <a:xfrm>
            <a:off x="0" y="4991100"/>
            <a:ext cx="9143996" cy="152400"/>
          </a:xfrm>
          <a:prstGeom prst="rect">
            <a:avLst/>
          </a:prstGeom>
          <a:noFill/>
          <a:ln>
            <a:noFill/>
          </a:ln>
        </p:spPr>
      </p:pic>
      <p:sp>
        <p:nvSpPr>
          <p:cNvPr id="245" name="Google Shape;245;p12"/>
          <p:cNvSpPr txBox="1"/>
          <p:nvPr/>
        </p:nvSpPr>
        <p:spPr>
          <a:xfrm>
            <a:off x="3639249" y="318256"/>
            <a:ext cx="502469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What is the role of school/community supports?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13"/>
          <p:cNvPicPr preferRelativeResize="0"/>
          <p:nvPr/>
        </p:nvPicPr>
        <p:blipFill rotWithShape="1">
          <a:blip r:embed="rId3">
            <a:alphaModFix/>
          </a:blip>
          <a:srcRect b="0" l="0" r="0" t="0"/>
          <a:stretch/>
        </p:blipFill>
        <p:spPr>
          <a:xfrm>
            <a:off x="0" y="4991100"/>
            <a:ext cx="9143996" cy="152400"/>
          </a:xfrm>
          <a:prstGeom prst="rect">
            <a:avLst/>
          </a:prstGeom>
          <a:noFill/>
          <a:ln>
            <a:noFill/>
          </a:ln>
        </p:spPr>
      </p:pic>
      <p:sp>
        <p:nvSpPr>
          <p:cNvPr id="251" name="Google Shape;251;p13"/>
          <p:cNvSpPr txBox="1"/>
          <p:nvPr>
            <p:ph type="title"/>
          </p:nvPr>
        </p:nvSpPr>
        <p:spPr>
          <a:xfrm>
            <a:off x="364880" y="196770"/>
            <a:ext cx="7529054" cy="485085"/>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700"/>
              <a:buFont typeface="Calibri"/>
              <a:buNone/>
            </a:pP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r>
              <a:rPr lang="en-US" sz="2800">
                <a:solidFill>
                  <a:schemeClr val="lt1"/>
                </a:solidFill>
              </a:rPr>
              <a:t>How might I handle an incident of cyberviolence/bullying?</a:t>
            </a: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endParaRPr sz="1800">
              <a:solidFill>
                <a:schemeClr val="lt1"/>
              </a:solidFill>
            </a:endParaRPr>
          </a:p>
        </p:txBody>
      </p:sp>
      <p:sp>
        <p:nvSpPr>
          <p:cNvPr id="252" name="Google Shape;252;p13"/>
          <p:cNvSpPr txBox="1"/>
          <p:nvPr/>
        </p:nvSpPr>
        <p:spPr>
          <a:xfrm>
            <a:off x="364880" y="959738"/>
            <a:ext cx="5984112"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Suggested Activity: </a:t>
            </a:r>
            <a:r>
              <a:rPr lang="en-US" sz="2400">
                <a:solidFill>
                  <a:schemeClr val="dk1"/>
                </a:solidFill>
                <a:latin typeface="Calibri"/>
                <a:ea typeface="Calibri"/>
                <a:cs typeface="Calibri"/>
                <a:sym typeface="Calibri"/>
              </a:rPr>
              <a:t>Working with a partner, discuss the steps that come to mind that need to be addressed when you are presented with an incident of cyberviolence and cyberbullying?</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As a large group, debrief steps.</a:t>
            </a:r>
            <a:endParaRPr/>
          </a:p>
        </p:txBody>
      </p:sp>
      <p:pic>
        <p:nvPicPr>
          <p:cNvPr descr="A picture containing diagram&#10;&#10;Description automatically generated" id="253" name="Google Shape;253;p13"/>
          <p:cNvPicPr preferRelativeResize="0"/>
          <p:nvPr/>
        </p:nvPicPr>
        <p:blipFill rotWithShape="1">
          <a:blip r:embed="rId4">
            <a:alphaModFix/>
          </a:blip>
          <a:srcRect b="0" l="0" r="0" t="0"/>
          <a:stretch/>
        </p:blipFill>
        <p:spPr>
          <a:xfrm>
            <a:off x="4667299" y="1551008"/>
            <a:ext cx="4170770" cy="3040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4"/>
          <p:cNvPicPr preferRelativeResize="0"/>
          <p:nvPr/>
        </p:nvPicPr>
        <p:blipFill rotWithShape="1">
          <a:blip r:embed="rId3">
            <a:alphaModFix/>
          </a:blip>
          <a:srcRect b="0" l="0" r="0" t="0"/>
          <a:stretch/>
        </p:blipFill>
        <p:spPr>
          <a:xfrm>
            <a:off x="0" y="5009686"/>
            <a:ext cx="9143996" cy="152400"/>
          </a:xfrm>
          <a:prstGeom prst="rect">
            <a:avLst/>
          </a:prstGeom>
          <a:noFill/>
          <a:ln>
            <a:noFill/>
          </a:ln>
        </p:spPr>
      </p:pic>
      <p:sp>
        <p:nvSpPr>
          <p:cNvPr id="259" name="Google Shape;259;p14"/>
          <p:cNvSpPr txBox="1"/>
          <p:nvPr>
            <p:ph type="title"/>
          </p:nvPr>
        </p:nvSpPr>
        <p:spPr>
          <a:xfrm>
            <a:off x="312234" y="-122662"/>
            <a:ext cx="7348331" cy="657922"/>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lt1"/>
              </a:buClr>
              <a:buSzPts val="700"/>
              <a:buFont typeface="Calibri"/>
              <a:buNone/>
            </a:pP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r>
              <a:rPr lang="en-US" sz="2800">
                <a:solidFill>
                  <a:schemeClr val="lt1"/>
                </a:solidFill>
              </a:rPr>
              <a:t>What are the best or promising practices</a:t>
            </a:r>
            <a:br>
              <a:rPr lang="en-US" sz="2800">
                <a:solidFill>
                  <a:schemeClr val="lt1"/>
                </a:solidFill>
              </a:rPr>
            </a:br>
            <a:r>
              <a:rPr lang="en-US" sz="2800">
                <a:solidFill>
                  <a:schemeClr val="lt1"/>
                </a:solidFill>
              </a:rPr>
              <a:t> that need to be explored?</a:t>
            </a: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endParaRPr sz="1800">
              <a:solidFill>
                <a:schemeClr val="lt1"/>
              </a:solidFill>
            </a:endParaRPr>
          </a:p>
        </p:txBody>
      </p:sp>
      <p:sp>
        <p:nvSpPr>
          <p:cNvPr id="260" name="Google Shape;260;p14"/>
          <p:cNvSpPr txBox="1"/>
          <p:nvPr/>
        </p:nvSpPr>
        <p:spPr>
          <a:xfrm>
            <a:off x="903249" y="1193180"/>
            <a:ext cx="53526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Suggested Activity: </a:t>
            </a:r>
            <a:r>
              <a:rPr lang="en-US" sz="2400">
                <a:solidFill>
                  <a:schemeClr val="dk1"/>
                </a:solidFill>
                <a:latin typeface="Calibri"/>
                <a:ea typeface="Calibri"/>
                <a:cs typeface="Calibri"/>
                <a:sym typeface="Calibri"/>
              </a:rPr>
              <a:t>W</a:t>
            </a:r>
            <a:r>
              <a:rPr lang="en-US" sz="2400">
                <a:solidFill>
                  <a:schemeClr val="dk1"/>
                </a:solidFill>
                <a:latin typeface="Calibri"/>
                <a:ea typeface="Calibri"/>
                <a:cs typeface="Calibri"/>
                <a:sym typeface="Calibri"/>
              </a:rPr>
              <a:t>hat best practices does our school community need to further investigate?  …to build upon? …to initiate?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How might you take these practices to the next step?</a:t>
            </a:r>
            <a:endParaRPr/>
          </a:p>
        </p:txBody>
      </p:sp>
      <p:pic>
        <p:nvPicPr>
          <p:cNvPr descr="A picture containing text, gear, metalware, wheel&#10;&#10;Description automatically generated" id="261" name="Google Shape;261;p14"/>
          <p:cNvPicPr preferRelativeResize="0"/>
          <p:nvPr/>
        </p:nvPicPr>
        <p:blipFill rotWithShape="1">
          <a:blip r:embed="rId4">
            <a:alphaModFix/>
          </a:blip>
          <a:srcRect b="5145" l="4714" r="6178" t="4232"/>
          <a:stretch/>
        </p:blipFill>
        <p:spPr>
          <a:xfrm>
            <a:off x="6088565" y="2051823"/>
            <a:ext cx="3055435" cy="23306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
        <p:nvSpPr>
          <p:cNvPr id="266" name="Google Shape;266;p15"/>
          <p:cNvSpPr/>
          <p:nvPr/>
        </p:nvSpPr>
        <p:spPr>
          <a:xfrm>
            <a:off x="0" y="0"/>
            <a:ext cx="3819906"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5"/>
          <p:cNvSpPr txBox="1"/>
          <p:nvPr>
            <p:ph type="title"/>
          </p:nvPr>
        </p:nvSpPr>
        <p:spPr>
          <a:xfrm>
            <a:off x="393555" y="465294"/>
            <a:ext cx="3174835" cy="412851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43209"/>
              <a:buFont typeface="Calibri"/>
              <a:buNone/>
            </a:pPr>
            <a:br>
              <a:rPr lang="en-US" sz="1800">
                <a:solidFill>
                  <a:schemeClr val="lt1"/>
                </a:solidFill>
                <a:latin typeface="Calibri"/>
                <a:ea typeface="Calibri"/>
                <a:cs typeface="Calibri"/>
                <a:sym typeface="Calibri"/>
              </a:rPr>
            </a:br>
            <a:br>
              <a:rPr lang="en-US" sz="1800">
                <a:solidFill>
                  <a:schemeClr val="lt1"/>
                </a:solidFill>
                <a:latin typeface="Calibri"/>
                <a:ea typeface="Calibri"/>
                <a:cs typeface="Calibri"/>
                <a:sym typeface="Calibri"/>
              </a:rPr>
            </a:br>
            <a:br>
              <a:rPr lang="en-US" sz="1800">
                <a:solidFill>
                  <a:schemeClr val="lt1"/>
                </a:solidFill>
                <a:latin typeface="Calibri"/>
                <a:ea typeface="Calibri"/>
                <a:cs typeface="Calibri"/>
                <a:sym typeface="Calibri"/>
              </a:rPr>
            </a:br>
            <a:br>
              <a:rPr lang="en-US" sz="1800">
                <a:solidFill>
                  <a:schemeClr val="lt1"/>
                </a:solidFill>
                <a:latin typeface="Calibri"/>
                <a:ea typeface="Calibri"/>
                <a:cs typeface="Calibri"/>
                <a:sym typeface="Calibri"/>
              </a:rPr>
            </a:br>
            <a:br>
              <a:rPr lang="en-US" sz="1800">
                <a:solidFill>
                  <a:schemeClr val="lt1"/>
                </a:solidFill>
                <a:latin typeface="Calibri"/>
                <a:ea typeface="Calibri"/>
                <a:cs typeface="Calibri"/>
                <a:sym typeface="Calibri"/>
              </a:rPr>
            </a:br>
            <a:br>
              <a:rPr lang="en-US" sz="1800">
                <a:solidFill>
                  <a:schemeClr val="lt1"/>
                </a:solidFill>
                <a:latin typeface="Calibri"/>
                <a:ea typeface="Calibri"/>
                <a:cs typeface="Calibri"/>
                <a:sym typeface="Calibri"/>
              </a:rPr>
            </a:br>
            <a:r>
              <a:rPr lang="en-US" sz="3200">
                <a:solidFill>
                  <a:schemeClr val="lt1"/>
                </a:solidFill>
                <a:latin typeface="Calibri"/>
                <a:ea typeface="Calibri"/>
                <a:cs typeface="Calibri"/>
                <a:sym typeface="Calibri"/>
              </a:rPr>
              <a:t>What can I do today to help students avoid pitfalls </a:t>
            </a:r>
            <a:br>
              <a:rPr lang="en-US" sz="3200">
                <a:solidFill>
                  <a:schemeClr val="lt1"/>
                </a:solidFill>
                <a:latin typeface="Calibri"/>
                <a:ea typeface="Calibri"/>
                <a:cs typeface="Calibri"/>
                <a:sym typeface="Calibri"/>
              </a:rPr>
            </a:br>
            <a:r>
              <a:rPr lang="en-US" sz="3200">
                <a:solidFill>
                  <a:schemeClr val="lt1"/>
                </a:solidFill>
                <a:latin typeface="Calibri"/>
                <a:ea typeface="Calibri"/>
                <a:cs typeface="Calibri"/>
                <a:sym typeface="Calibri"/>
              </a:rPr>
              <a:t>in our digital world?</a:t>
            </a:r>
            <a:br>
              <a:rPr lang="en-US" sz="1800">
                <a:solidFill>
                  <a:schemeClr val="lt1"/>
                </a:solidFill>
                <a:latin typeface="Calibri"/>
                <a:ea typeface="Calibri"/>
                <a:cs typeface="Calibri"/>
                <a:sym typeface="Calibri"/>
              </a:rPr>
            </a:br>
            <a:br>
              <a:rPr lang="en-US" sz="1800">
                <a:solidFill>
                  <a:schemeClr val="lt1"/>
                </a:solidFill>
                <a:latin typeface="Calibri"/>
                <a:ea typeface="Calibri"/>
                <a:cs typeface="Calibri"/>
                <a:sym typeface="Calibri"/>
              </a:rPr>
            </a:br>
            <a:br>
              <a:rPr lang="en-US" sz="1800">
                <a:solidFill>
                  <a:schemeClr val="lt1"/>
                </a:solidFill>
                <a:latin typeface="Calibri"/>
                <a:ea typeface="Calibri"/>
                <a:cs typeface="Calibri"/>
                <a:sym typeface="Calibri"/>
              </a:rPr>
            </a:br>
            <a:br>
              <a:rPr lang="en-US" sz="1800">
                <a:solidFill>
                  <a:schemeClr val="lt1"/>
                </a:solidFill>
                <a:latin typeface="Calibri"/>
                <a:ea typeface="Calibri"/>
                <a:cs typeface="Calibri"/>
                <a:sym typeface="Calibri"/>
              </a:rPr>
            </a:br>
            <a:br>
              <a:rPr lang="en-US" sz="1800">
                <a:solidFill>
                  <a:schemeClr val="lt1"/>
                </a:solidFill>
                <a:latin typeface="Calibri"/>
                <a:ea typeface="Calibri"/>
                <a:cs typeface="Calibri"/>
                <a:sym typeface="Calibri"/>
              </a:rPr>
            </a:br>
            <a:br>
              <a:rPr lang="en-US" sz="1800">
                <a:solidFill>
                  <a:schemeClr val="lt1"/>
                </a:solidFill>
                <a:latin typeface="Calibri"/>
                <a:ea typeface="Calibri"/>
                <a:cs typeface="Calibri"/>
                <a:sym typeface="Calibri"/>
              </a:rPr>
            </a:br>
            <a:br>
              <a:rPr lang="en-US"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pic>
        <p:nvPicPr>
          <p:cNvPr id="268" name="Google Shape;268;p15"/>
          <p:cNvPicPr preferRelativeResize="0"/>
          <p:nvPr/>
        </p:nvPicPr>
        <p:blipFill rotWithShape="1">
          <a:blip r:embed="rId3">
            <a:alphaModFix/>
          </a:blip>
          <a:srcRect b="0" l="0" r="0" t="0"/>
          <a:stretch/>
        </p:blipFill>
        <p:spPr>
          <a:xfrm>
            <a:off x="0" y="4991100"/>
            <a:ext cx="9143996" cy="152400"/>
          </a:xfrm>
          <a:prstGeom prst="rect">
            <a:avLst/>
          </a:prstGeom>
          <a:noFill/>
          <a:ln>
            <a:noFill/>
          </a:ln>
        </p:spPr>
      </p:pic>
      <p:grpSp>
        <p:nvGrpSpPr>
          <p:cNvPr id="269" name="Google Shape;269;p15"/>
          <p:cNvGrpSpPr/>
          <p:nvPr/>
        </p:nvGrpSpPr>
        <p:grpSpPr>
          <a:xfrm>
            <a:off x="4101291" y="617694"/>
            <a:ext cx="4649154" cy="3966887"/>
            <a:chOff x="0" y="0"/>
            <a:chExt cx="4649154" cy="3966887"/>
          </a:xfrm>
        </p:grpSpPr>
        <p:sp>
          <p:nvSpPr>
            <p:cNvPr id="270" name="Google Shape;270;p15"/>
            <p:cNvSpPr/>
            <p:nvPr/>
          </p:nvSpPr>
          <p:spPr>
            <a:xfrm>
              <a:off x="0" y="0"/>
              <a:ext cx="4649154" cy="1284659"/>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
            <p:cNvSpPr txBox="1"/>
            <p:nvPr/>
          </p:nvSpPr>
          <p:spPr>
            <a:xfrm>
              <a:off x="62712" y="62712"/>
              <a:ext cx="4523730" cy="1159235"/>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Suggested Activity: </a:t>
              </a:r>
              <a:r>
                <a:rPr lang="en-US" sz="1800">
                  <a:solidFill>
                    <a:schemeClr val="lt1"/>
                  </a:solidFill>
                  <a:latin typeface="Calibri"/>
                  <a:ea typeface="Calibri"/>
                  <a:cs typeface="Calibri"/>
                  <a:sym typeface="Calibri"/>
                </a:rPr>
                <a:t>Are we aware of the digital world in which are students live? If so…what are the pitfalls? If we are not aware, how do we address this?</a:t>
              </a:r>
              <a:endParaRPr sz="1800">
                <a:solidFill>
                  <a:schemeClr val="lt1"/>
                </a:solidFill>
                <a:latin typeface="Calibri"/>
                <a:ea typeface="Calibri"/>
                <a:cs typeface="Calibri"/>
                <a:sym typeface="Calibri"/>
              </a:endParaRPr>
            </a:p>
          </p:txBody>
        </p:sp>
        <p:sp>
          <p:nvSpPr>
            <p:cNvPr id="272" name="Google Shape;272;p15"/>
            <p:cNvSpPr/>
            <p:nvPr/>
          </p:nvSpPr>
          <p:spPr>
            <a:xfrm>
              <a:off x="0" y="1345728"/>
              <a:ext cx="4649154" cy="1284659"/>
            </a:xfrm>
            <a:prstGeom prst="roundRect">
              <a:avLst>
                <a:gd fmla="val 16667" name="adj"/>
              </a:avLst>
            </a:prstGeom>
            <a:solidFill>
              <a:srgbClr val="4CC3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5"/>
            <p:cNvSpPr txBox="1"/>
            <p:nvPr/>
          </p:nvSpPr>
          <p:spPr>
            <a:xfrm>
              <a:off x="62712" y="1408440"/>
              <a:ext cx="4523730" cy="1159235"/>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How do we find out the pitfalls? …suggestions???</a:t>
              </a:r>
              <a:endParaRPr sz="1800">
                <a:solidFill>
                  <a:schemeClr val="lt1"/>
                </a:solidFill>
                <a:latin typeface="Calibri"/>
                <a:ea typeface="Calibri"/>
                <a:cs typeface="Calibri"/>
                <a:sym typeface="Calibri"/>
              </a:endParaRPr>
            </a:p>
          </p:txBody>
        </p:sp>
        <p:sp>
          <p:nvSpPr>
            <p:cNvPr id="274" name="Google Shape;274;p15"/>
            <p:cNvSpPr/>
            <p:nvPr/>
          </p:nvSpPr>
          <p:spPr>
            <a:xfrm>
              <a:off x="0" y="2682228"/>
              <a:ext cx="4649154" cy="1284659"/>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5"/>
            <p:cNvSpPr txBox="1"/>
            <p:nvPr/>
          </p:nvSpPr>
          <p:spPr>
            <a:xfrm>
              <a:off x="62712" y="2744940"/>
              <a:ext cx="4523730" cy="1159235"/>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Where is student voice? How do we balance leading and learning of our own knowledge?</a:t>
              </a:r>
              <a:endParaRPr sz="1800">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9" name="Shape 279"/>
        <p:cNvGrpSpPr/>
        <p:nvPr/>
      </p:nvGrpSpPr>
      <p:grpSpPr>
        <a:xfrm>
          <a:off x="0" y="0"/>
          <a:ext cx="0" cy="0"/>
          <a:chOff x="0" y="0"/>
          <a:chExt cx="0" cy="0"/>
        </a:xfrm>
      </p:grpSpPr>
      <p:sp>
        <p:nvSpPr>
          <p:cNvPr id="280" name="Google Shape;280;p16"/>
          <p:cNvSpPr/>
          <p:nvPr/>
        </p:nvSpPr>
        <p:spPr>
          <a:xfrm>
            <a:off x="0" y="0"/>
            <a:ext cx="9144000" cy="51435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lose-up of a keyboard&#10;&#10;Description automatically generated with medium confidence" id="281" name="Google Shape;281;p16"/>
          <p:cNvPicPr preferRelativeResize="0"/>
          <p:nvPr/>
        </p:nvPicPr>
        <p:blipFill rotWithShape="1">
          <a:blip r:embed="rId3">
            <a:alphaModFix amt="35000"/>
          </a:blip>
          <a:srcRect b="1182" l="0" r="0" t="14548"/>
          <a:stretch/>
        </p:blipFill>
        <p:spPr>
          <a:xfrm>
            <a:off x="-4" y="7669"/>
            <a:ext cx="9143980" cy="5143490"/>
          </a:xfrm>
          <a:prstGeom prst="rect">
            <a:avLst/>
          </a:prstGeom>
          <a:noFill/>
          <a:ln>
            <a:noFill/>
          </a:ln>
        </p:spPr>
      </p:pic>
      <p:sp>
        <p:nvSpPr>
          <p:cNvPr id="282" name="Google Shape;282;p16"/>
          <p:cNvSpPr txBox="1"/>
          <p:nvPr>
            <p:ph type="title"/>
          </p:nvPr>
        </p:nvSpPr>
        <p:spPr>
          <a:xfrm>
            <a:off x="628650" y="799396"/>
            <a:ext cx="2484873" cy="354470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ts val="700"/>
              <a:buNone/>
            </a:pPr>
            <a:r>
              <a:rPr lang="en-US" sz="3200">
                <a:solidFill>
                  <a:srgbClr val="FFFFFF"/>
                </a:solidFill>
              </a:rPr>
              <a:t>How are we creating safe digital citizens in our school?</a:t>
            </a:r>
            <a:br>
              <a:rPr lang="en-US" sz="1900">
                <a:solidFill>
                  <a:srgbClr val="FFFFFF"/>
                </a:solidFill>
              </a:rPr>
            </a:br>
            <a:br>
              <a:rPr lang="en-US" sz="1900">
                <a:solidFill>
                  <a:srgbClr val="FFFFFF"/>
                </a:solidFill>
              </a:rPr>
            </a:br>
            <a:br>
              <a:rPr lang="en-US" sz="1900">
                <a:solidFill>
                  <a:srgbClr val="FFFFFF"/>
                </a:solidFill>
              </a:rPr>
            </a:br>
            <a:br>
              <a:rPr lang="en-US" sz="1900">
                <a:solidFill>
                  <a:srgbClr val="FFFFFF"/>
                </a:solidFill>
              </a:rPr>
            </a:br>
            <a:br>
              <a:rPr lang="en-US" sz="1900">
                <a:solidFill>
                  <a:srgbClr val="FFFFFF"/>
                </a:solidFill>
              </a:rPr>
            </a:br>
            <a:br>
              <a:rPr lang="en-US" sz="1900">
                <a:solidFill>
                  <a:srgbClr val="FFFFFF"/>
                </a:solidFill>
              </a:rPr>
            </a:br>
            <a:br>
              <a:rPr lang="en-US" sz="1900">
                <a:solidFill>
                  <a:srgbClr val="FFFFFF"/>
                </a:solidFill>
              </a:rPr>
            </a:br>
            <a:br>
              <a:rPr lang="en-US" sz="1900">
                <a:solidFill>
                  <a:srgbClr val="FFFFFF"/>
                </a:solidFill>
              </a:rPr>
            </a:br>
            <a:endParaRPr sz="1900">
              <a:solidFill>
                <a:srgbClr val="FFFFFF"/>
              </a:solidFill>
            </a:endParaRPr>
          </a:p>
        </p:txBody>
      </p:sp>
      <p:cxnSp>
        <p:nvCxnSpPr>
          <p:cNvPr id="283" name="Google Shape;283;p16"/>
          <p:cNvCxnSpPr/>
          <p:nvPr/>
        </p:nvCxnSpPr>
        <p:spPr>
          <a:xfrm>
            <a:off x="3490029" y="1714500"/>
            <a:ext cx="0" cy="1714500"/>
          </a:xfrm>
          <a:prstGeom prst="straightConnector1">
            <a:avLst/>
          </a:prstGeom>
          <a:noFill/>
          <a:ln cap="flat" cmpd="sng" w="15875">
            <a:solidFill>
              <a:srgbClr val="FFFFFF"/>
            </a:solidFill>
            <a:prstDash val="solid"/>
            <a:miter lim="800000"/>
            <a:headEnd len="sm" w="sm" type="none"/>
            <a:tailEnd len="sm" w="sm" type="none"/>
          </a:ln>
        </p:spPr>
      </p:cxnSp>
      <p:sp>
        <p:nvSpPr>
          <p:cNvPr id="284" name="Google Shape;284;p16"/>
          <p:cNvSpPr txBox="1"/>
          <p:nvPr/>
        </p:nvSpPr>
        <p:spPr>
          <a:xfrm>
            <a:off x="3750367" y="1962376"/>
            <a:ext cx="4308514" cy="224767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US" sz="2400">
                <a:solidFill>
                  <a:srgbClr val="FFFFFF"/>
                </a:solidFill>
                <a:latin typeface="Calibri"/>
                <a:ea typeface="Calibri"/>
                <a:cs typeface="Calibri"/>
                <a:sym typeface="Calibri"/>
              </a:rPr>
              <a:t>Suggested Activity: </a:t>
            </a:r>
            <a:r>
              <a:rPr lang="en-US" sz="2400">
                <a:solidFill>
                  <a:srgbClr val="FFFFFF"/>
                </a:solidFill>
                <a:latin typeface="Calibri"/>
                <a:ea typeface="Calibri"/>
                <a:cs typeface="Calibri"/>
                <a:sym typeface="Calibri"/>
              </a:rPr>
              <a:t>What supports are currently being offered to students, staff and parents?</a:t>
            </a:r>
            <a:endParaRPr/>
          </a:p>
          <a:p>
            <a:pPr indent="152400" lvl="0" marL="0" marR="0" rtl="0" algn="l">
              <a:lnSpc>
                <a:spcPct val="90000"/>
              </a:lnSpc>
              <a:spcBef>
                <a:spcPts val="600"/>
              </a:spcBef>
              <a:spcAft>
                <a:spcPts val="0"/>
              </a:spcAft>
              <a:buClr>
                <a:schemeClr val="lt1"/>
              </a:buClr>
              <a:buSzPts val="2400"/>
              <a:buFont typeface="Arial"/>
              <a:buNone/>
            </a:pPr>
            <a:r>
              <a:t/>
            </a:r>
            <a:endParaRPr sz="2400">
              <a:solidFill>
                <a:srgbClr val="FFFFFF"/>
              </a:solidFill>
              <a:latin typeface="Calibri"/>
              <a:ea typeface="Calibri"/>
              <a:cs typeface="Calibri"/>
              <a:sym typeface="Calibri"/>
            </a:endParaRPr>
          </a:p>
          <a:p>
            <a:pPr indent="0" lvl="0" marL="0" marR="0" rtl="0" algn="l">
              <a:lnSpc>
                <a:spcPct val="90000"/>
              </a:lnSpc>
              <a:spcBef>
                <a:spcPts val="600"/>
              </a:spcBef>
              <a:spcAft>
                <a:spcPts val="0"/>
              </a:spcAft>
              <a:buNone/>
            </a:pPr>
            <a:r>
              <a:rPr lang="en-US" sz="2400">
                <a:solidFill>
                  <a:srgbClr val="FFFFFF"/>
                </a:solidFill>
                <a:latin typeface="Calibri"/>
                <a:ea typeface="Calibri"/>
                <a:cs typeface="Calibri"/>
                <a:sym typeface="Calibri"/>
              </a:rPr>
              <a:t>What is a digitally responsible citizen? What is our role in digital citizenry? </a:t>
            </a:r>
            <a:endParaRPr/>
          </a:p>
        </p:txBody>
      </p:sp>
      <p:pic>
        <p:nvPicPr>
          <p:cNvPr id="285" name="Google Shape;285;p16"/>
          <p:cNvPicPr preferRelativeResize="0"/>
          <p:nvPr/>
        </p:nvPicPr>
        <p:blipFill rotWithShape="1">
          <a:blip r:embed="rId4">
            <a:alphaModFix/>
          </a:blip>
          <a:srcRect b="0" l="0" r="0" t="0"/>
          <a:stretch/>
        </p:blipFill>
        <p:spPr>
          <a:xfrm>
            <a:off x="0" y="4991100"/>
            <a:ext cx="9143996" cy="152400"/>
          </a:xfrm>
          <a:prstGeom prst="rect">
            <a:avLst/>
          </a:prstGeom>
          <a:noFill/>
          <a:ln>
            <a:noFill/>
          </a:ln>
        </p:spPr>
      </p:pic>
      <p:pic>
        <p:nvPicPr>
          <p:cNvPr descr="Text&#10;&#10;Description automatically generated" id="286" name="Google Shape;286;p16"/>
          <p:cNvPicPr preferRelativeResize="0"/>
          <p:nvPr/>
        </p:nvPicPr>
        <p:blipFill rotWithShape="1">
          <a:blip r:embed="rId5">
            <a:alphaModFix/>
          </a:blip>
          <a:srcRect b="0" l="0" r="0" t="0"/>
          <a:stretch/>
        </p:blipFill>
        <p:spPr>
          <a:xfrm>
            <a:off x="7545654" y="4735298"/>
            <a:ext cx="1598346" cy="2434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grpSp>
        <p:nvGrpSpPr>
          <p:cNvPr id="291" name="Google Shape;291;p17"/>
          <p:cNvGrpSpPr/>
          <p:nvPr/>
        </p:nvGrpSpPr>
        <p:grpSpPr>
          <a:xfrm>
            <a:off x="939245" y="1836001"/>
            <a:ext cx="7436666" cy="1790308"/>
            <a:chOff x="2543" y="228230"/>
            <a:chExt cx="7436666" cy="1790308"/>
          </a:xfrm>
        </p:grpSpPr>
        <p:sp>
          <p:nvSpPr>
            <p:cNvPr id="292" name="Google Shape;292;p17"/>
            <p:cNvSpPr/>
            <p:nvPr/>
          </p:nvSpPr>
          <p:spPr>
            <a:xfrm>
              <a:off x="2543" y="228230"/>
              <a:ext cx="1377160" cy="82629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7"/>
            <p:cNvSpPr txBox="1"/>
            <p:nvPr/>
          </p:nvSpPr>
          <p:spPr>
            <a:xfrm>
              <a:off x="2543" y="228230"/>
              <a:ext cx="1377160" cy="82629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Education Act – relevant sections</a:t>
              </a:r>
              <a:endParaRPr sz="1400">
                <a:solidFill>
                  <a:schemeClr val="lt1"/>
                </a:solidFill>
                <a:latin typeface="Calibri"/>
                <a:ea typeface="Calibri"/>
                <a:cs typeface="Calibri"/>
                <a:sym typeface="Calibri"/>
              </a:endParaRPr>
            </a:p>
          </p:txBody>
        </p:sp>
        <p:sp>
          <p:nvSpPr>
            <p:cNvPr id="294" name="Google Shape;294;p17"/>
            <p:cNvSpPr/>
            <p:nvPr/>
          </p:nvSpPr>
          <p:spPr>
            <a:xfrm>
              <a:off x="1517419" y="228230"/>
              <a:ext cx="1377160" cy="82629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7"/>
            <p:cNvSpPr txBox="1"/>
            <p:nvPr/>
          </p:nvSpPr>
          <p:spPr>
            <a:xfrm>
              <a:off x="1517419" y="228230"/>
              <a:ext cx="1377160" cy="82629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Local Board Code of Conduct (online code of conduct)</a:t>
              </a:r>
              <a:endParaRPr sz="1400">
                <a:solidFill>
                  <a:schemeClr val="lt1"/>
                </a:solidFill>
                <a:latin typeface="Calibri"/>
                <a:ea typeface="Calibri"/>
                <a:cs typeface="Calibri"/>
                <a:sym typeface="Calibri"/>
              </a:endParaRPr>
            </a:p>
          </p:txBody>
        </p:sp>
        <p:sp>
          <p:nvSpPr>
            <p:cNvPr id="296" name="Google Shape;296;p17"/>
            <p:cNvSpPr/>
            <p:nvPr/>
          </p:nvSpPr>
          <p:spPr>
            <a:xfrm>
              <a:off x="3032296" y="228230"/>
              <a:ext cx="1377160" cy="82629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
            <p:cNvSpPr txBox="1"/>
            <p:nvPr/>
          </p:nvSpPr>
          <p:spPr>
            <a:xfrm>
              <a:off x="3032296" y="228230"/>
              <a:ext cx="1377160" cy="82629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Acceptable </a:t>
              </a:r>
              <a:r>
                <a:rPr lang="en-US">
                  <a:solidFill>
                    <a:schemeClr val="lt1"/>
                  </a:solidFill>
                  <a:latin typeface="Calibri"/>
                  <a:ea typeface="Calibri"/>
                  <a:cs typeface="Calibri"/>
                  <a:sym typeface="Calibri"/>
                </a:rPr>
                <a:t>U</a:t>
              </a:r>
              <a:r>
                <a:rPr lang="en-US" sz="1400">
                  <a:solidFill>
                    <a:schemeClr val="lt1"/>
                  </a:solidFill>
                  <a:latin typeface="Calibri"/>
                  <a:ea typeface="Calibri"/>
                  <a:cs typeface="Calibri"/>
                  <a:sym typeface="Calibri"/>
                </a:rPr>
                <a:t>se </a:t>
              </a:r>
              <a:r>
                <a:rPr lang="en-US">
                  <a:solidFill>
                    <a:schemeClr val="lt1"/>
                  </a:solidFill>
                  <a:latin typeface="Calibri"/>
                  <a:ea typeface="Calibri"/>
                  <a:cs typeface="Calibri"/>
                  <a:sym typeface="Calibri"/>
                </a:rPr>
                <a:t>P</a:t>
              </a:r>
              <a:r>
                <a:rPr lang="en-US" sz="1400">
                  <a:solidFill>
                    <a:schemeClr val="lt1"/>
                  </a:solidFill>
                  <a:latin typeface="Calibri"/>
                  <a:ea typeface="Calibri"/>
                  <a:cs typeface="Calibri"/>
                  <a:sym typeface="Calibri"/>
                </a:rPr>
                <a:t>olicy and Bring Your Own Device (BYOD)</a:t>
              </a:r>
              <a:endParaRPr sz="1400">
                <a:solidFill>
                  <a:schemeClr val="lt1"/>
                </a:solidFill>
                <a:latin typeface="Calibri"/>
                <a:ea typeface="Calibri"/>
                <a:cs typeface="Calibri"/>
                <a:sym typeface="Calibri"/>
              </a:endParaRPr>
            </a:p>
          </p:txBody>
        </p:sp>
        <p:sp>
          <p:nvSpPr>
            <p:cNvPr id="298" name="Google Shape;298;p17"/>
            <p:cNvSpPr/>
            <p:nvPr/>
          </p:nvSpPr>
          <p:spPr>
            <a:xfrm>
              <a:off x="4547172" y="228230"/>
              <a:ext cx="1377160" cy="82629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7"/>
            <p:cNvSpPr txBox="1"/>
            <p:nvPr/>
          </p:nvSpPr>
          <p:spPr>
            <a:xfrm>
              <a:off x="4547172" y="228230"/>
              <a:ext cx="1377160" cy="82629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Police and </a:t>
              </a:r>
              <a:r>
                <a:rPr lang="en-US">
                  <a:solidFill>
                    <a:schemeClr val="lt1"/>
                  </a:solidFill>
                  <a:latin typeface="Calibri"/>
                  <a:ea typeface="Calibri"/>
                  <a:cs typeface="Calibri"/>
                  <a:sym typeface="Calibri"/>
                </a:rPr>
                <a:t>S</a:t>
              </a:r>
              <a:r>
                <a:rPr lang="en-US" sz="1400">
                  <a:solidFill>
                    <a:schemeClr val="lt1"/>
                  </a:solidFill>
                  <a:latin typeface="Calibri"/>
                  <a:ea typeface="Calibri"/>
                  <a:cs typeface="Calibri"/>
                  <a:sym typeface="Calibri"/>
                </a:rPr>
                <a:t>chool </a:t>
              </a:r>
              <a:r>
                <a:rPr lang="en-US">
                  <a:solidFill>
                    <a:schemeClr val="lt1"/>
                  </a:solidFill>
                  <a:latin typeface="Calibri"/>
                  <a:ea typeface="Calibri"/>
                  <a:cs typeface="Calibri"/>
                  <a:sym typeface="Calibri"/>
                </a:rPr>
                <a:t>B</a:t>
              </a:r>
              <a:r>
                <a:rPr lang="en-US" sz="1400">
                  <a:solidFill>
                    <a:schemeClr val="lt1"/>
                  </a:solidFill>
                  <a:latin typeface="Calibri"/>
                  <a:ea typeface="Calibri"/>
                  <a:cs typeface="Calibri"/>
                  <a:sym typeface="Calibri"/>
                </a:rPr>
                <a:t>oard </a:t>
              </a:r>
              <a:r>
                <a:rPr lang="en-US">
                  <a:solidFill>
                    <a:schemeClr val="lt1"/>
                  </a:solidFill>
                  <a:latin typeface="Calibri"/>
                  <a:ea typeface="Calibri"/>
                  <a:cs typeface="Calibri"/>
                  <a:sym typeface="Calibri"/>
                </a:rPr>
                <a:t>P</a:t>
              </a:r>
              <a:r>
                <a:rPr lang="en-US" sz="1400">
                  <a:solidFill>
                    <a:schemeClr val="lt1"/>
                  </a:solidFill>
                  <a:latin typeface="Calibri"/>
                  <a:ea typeface="Calibri"/>
                  <a:cs typeface="Calibri"/>
                  <a:sym typeface="Calibri"/>
                </a:rPr>
                <a:t>rocedures and </a:t>
              </a:r>
              <a:r>
                <a:rPr lang="en-US">
                  <a:solidFill>
                    <a:schemeClr val="lt1"/>
                  </a:solidFill>
                  <a:latin typeface="Calibri"/>
                  <a:ea typeface="Calibri"/>
                  <a:cs typeface="Calibri"/>
                  <a:sym typeface="Calibri"/>
                </a:rPr>
                <a:t>P</a:t>
              </a:r>
              <a:r>
                <a:rPr lang="en-US" sz="1400">
                  <a:solidFill>
                    <a:schemeClr val="lt1"/>
                  </a:solidFill>
                  <a:latin typeface="Calibri"/>
                  <a:ea typeface="Calibri"/>
                  <a:cs typeface="Calibri"/>
                  <a:sym typeface="Calibri"/>
                </a:rPr>
                <a:t>rotocols</a:t>
              </a:r>
              <a:endParaRPr sz="1400">
                <a:solidFill>
                  <a:schemeClr val="lt1"/>
                </a:solidFill>
                <a:latin typeface="Calibri"/>
                <a:ea typeface="Calibri"/>
                <a:cs typeface="Calibri"/>
                <a:sym typeface="Calibri"/>
              </a:endParaRPr>
            </a:p>
          </p:txBody>
        </p:sp>
        <p:sp>
          <p:nvSpPr>
            <p:cNvPr id="300" name="Google Shape;300;p17"/>
            <p:cNvSpPr/>
            <p:nvPr/>
          </p:nvSpPr>
          <p:spPr>
            <a:xfrm>
              <a:off x="6062049" y="228230"/>
              <a:ext cx="1377160" cy="82629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7"/>
            <p:cNvSpPr txBox="1"/>
            <p:nvPr/>
          </p:nvSpPr>
          <p:spPr>
            <a:xfrm>
              <a:off x="6062049" y="228230"/>
              <a:ext cx="1377160" cy="82629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PPM 144 – Bullying Prevention and Intervention</a:t>
              </a:r>
              <a:endParaRPr sz="1400">
                <a:solidFill>
                  <a:schemeClr val="lt1"/>
                </a:solidFill>
                <a:latin typeface="Calibri"/>
                <a:ea typeface="Calibri"/>
                <a:cs typeface="Calibri"/>
                <a:sym typeface="Calibri"/>
              </a:endParaRPr>
            </a:p>
          </p:txBody>
        </p:sp>
        <p:sp>
          <p:nvSpPr>
            <p:cNvPr id="302" name="Google Shape;302;p17"/>
            <p:cNvSpPr/>
            <p:nvPr/>
          </p:nvSpPr>
          <p:spPr>
            <a:xfrm>
              <a:off x="2543" y="1192242"/>
              <a:ext cx="1377160" cy="82629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
            <p:cNvSpPr txBox="1"/>
            <p:nvPr/>
          </p:nvSpPr>
          <p:spPr>
            <a:xfrm>
              <a:off x="2543" y="1192242"/>
              <a:ext cx="1377160" cy="826296"/>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Calibri"/>
                <a:buNone/>
              </a:pPr>
              <a:r>
                <a:rPr lang="en-US" sz="1100">
                  <a:solidFill>
                    <a:schemeClr val="lt1"/>
                  </a:solidFill>
                  <a:latin typeface="Calibri"/>
                  <a:ea typeface="Calibri"/>
                  <a:cs typeface="Calibri"/>
                  <a:sym typeface="Calibri"/>
                </a:rPr>
                <a:t>PPM 145 - Progressive Discipline and Promoting Positive Student Behaviour</a:t>
              </a:r>
              <a:endParaRPr sz="1100">
                <a:solidFill>
                  <a:schemeClr val="lt1"/>
                </a:solidFill>
                <a:latin typeface="Calibri"/>
                <a:ea typeface="Calibri"/>
                <a:cs typeface="Calibri"/>
                <a:sym typeface="Calibri"/>
              </a:endParaRPr>
            </a:p>
          </p:txBody>
        </p:sp>
        <p:sp>
          <p:nvSpPr>
            <p:cNvPr id="304" name="Google Shape;304;p17"/>
            <p:cNvSpPr/>
            <p:nvPr/>
          </p:nvSpPr>
          <p:spPr>
            <a:xfrm>
              <a:off x="1517419" y="1192242"/>
              <a:ext cx="1377160" cy="82629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7"/>
            <p:cNvSpPr txBox="1"/>
            <p:nvPr/>
          </p:nvSpPr>
          <p:spPr>
            <a:xfrm>
              <a:off x="1517419" y="1192242"/>
              <a:ext cx="1377160" cy="826296"/>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Calibri"/>
                <a:buNone/>
              </a:pPr>
              <a:r>
                <a:rPr lang="en-US" sz="1100">
                  <a:solidFill>
                    <a:schemeClr val="lt1"/>
                  </a:solidFill>
                  <a:latin typeface="Calibri"/>
                  <a:ea typeface="Calibri"/>
                  <a:cs typeface="Calibri"/>
                  <a:sym typeface="Calibri"/>
                </a:rPr>
                <a:t>Publication of an intimate image without consent (Criminal Code, 1985, c. C-46, S.162.1)</a:t>
              </a:r>
              <a:endParaRPr sz="1100">
                <a:solidFill>
                  <a:schemeClr val="lt1"/>
                </a:solidFill>
                <a:latin typeface="Calibri"/>
                <a:ea typeface="Calibri"/>
                <a:cs typeface="Calibri"/>
                <a:sym typeface="Calibri"/>
              </a:endParaRPr>
            </a:p>
          </p:txBody>
        </p:sp>
        <p:sp>
          <p:nvSpPr>
            <p:cNvPr id="306" name="Google Shape;306;p17"/>
            <p:cNvSpPr/>
            <p:nvPr/>
          </p:nvSpPr>
          <p:spPr>
            <a:xfrm>
              <a:off x="3032296" y="1192242"/>
              <a:ext cx="1377160" cy="82629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7"/>
            <p:cNvSpPr txBox="1"/>
            <p:nvPr/>
          </p:nvSpPr>
          <p:spPr>
            <a:xfrm>
              <a:off x="3032298" y="1192254"/>
              <a:ext cx="1377300" cy="8262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Calibri"/>
                <a:buNone/>
              </a:pPr>
              <a:r>
                <a:rPr lang="en-US" sz="1000">
                  <a:solidFill>
                    <a:schemeClr val="lt1"/>
                  </a:solidFill>
                  <a:latin typeface="Calibri"/>
                  <a:ea typeface="Calibri"/>
                  <a:cs typeface="Calibri"/>
                  <a:sym typeface="Calibri"/>
                </a:rPr>
                <a:t>Child Protection Laws Dealing with Cyberviolence/Bullying Incidents</a:t>
              </a:r>
              <a:endParaRPr sz="1000">
                <a:solidFill>
                  <a:schemeClr val="lt1"/>
                </a:solidFill>
                <a:latin typeface="Calibri"/>
                <a:ea typeface="Calibri"/>
                <a:cs typeface="Calibri"/>
                <a:sym typeface="Calibri"/>
              </a:endParaRPr>
            </a:p>
          </p:txBody>
        </p:sp>
        <p:sp>
          <p:nvSpPr>
            <p:cNvPr id="308" name="Google Shape;308;p17"/>
            <p:cNvSpPr/>
            <p:nvPr/>
          </p:nvSpPr>
          <p:spPr>
            <a:xfrm>
              <a:off x="4547172" y="1192242"/>
              <a:ext cx="1377160" cy="82629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
            <p:cNvSpPr txBox="1"/>
            <p:nvPr/>
          </p:nvSpPr>
          <p:spPr>
            <a:xfrm>
              <a:off x="4547172" y="1192242"/>
              <a:ext cx="1377160" cy="826296"/>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Child Pornography (Criminal Code, 1985, c. C-46, 163.1)</a:t>
              </a:r>
              <a:endParaRPr sz="1300">
                <a:solidFill>
                  <a:schemeClr val="lt1"/>
                </a:solidFill>
                <a:latin typeface="Calibri"/>
                <a:ea typeface="Calibri"/>
                <a:cs typeface="Calibri"/>
                <a:sym typeface="Calibri"/>
              </a:endParaRPr>
            </a:p>
          </p:txBody>
        </p:sp>
        <p:sp>
          <p:nvSpPr>
            <p:cNvPr id="310" name="Google Shape;310;p17"/>
            <p:cNvSpPr/>
            <p:nvPr/>
          </p:nvSpPr>
          <p:spPr>
            <a:xfrm>
              <a:off x="6062049" y="1192242"/>
              <a:ext cx="1377160" cy="82629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7"/>
            <p:cNvSpPr txBox="1"/>
            <p:nvPr/>
          </p:nvSpPr>
          <p:spPr>
            <a:xfrm>
              <a:off x="6062049" y="1192242"/>
              <a:ext cx="1377160" cy="826296"/>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Child Pornography Reporting Act, 2008, S.O. 2008, c. 21 - Bill 37</a:t>
              </a:r>
              <a:endParaRPr sz="1300">
                <a:solidFill>
                  <a:schemeClr val="lt1"/>
                </a:solidFill>
                <a:latin typeface="Calibri"/>
                <a:ea typeface="Calibri"/>
                <a:cs typeface="Calibri"/>
                <a:sym typeface="Calibri"/>
              </a:endParaRPr>
            </a:p>
          </p:txBody>
        </p:sp>
      </p:grpSp>
      <p:pic>
        <p:nvPicPr>
          <p:cNvPr descr="legal.png" id="312" name="Google Shape;312;p17"/>
          <p:cNvPicPr preferRelativeResize="0"/>
          <p:nvPr/>
        </p:nvPicPr>
        <p:blipFill rotWithShape="1">
          <a:blip r:embed="rId3">
            <a:alphaModFix amt="20000"/>
          </a:blip>
          <a:srcRect b="0" l="0" r="0" t="0"/>
          <a:stretch/>
        </p:blipFill>
        <p:spPr>
          <a:xfrm>
            <a:off x="112073" y="3579756"/>
            <a:ext cx="1950199" cy="1461546"/>
          </a:xfrm>
          <a:prstGeom prst="rect">
            <a:avLst/>
          </a:prstGeom>
          <a:noFill/>
          <a:ln>
            <a:noFill/>
          </a:ln>
        </p:spPr>
      </p:pic>
      <p:pic>
        <p:nvPicPr>
          <p:cNvPr id="313" name="Google Shape;313;p17"/>
          <p:cNvPicPr preferRelativeResize="0"/>
          <p:nvPr/>
        </p:nvPicPr>
        <p:blipFill rotWithShape="1">
          <a:blip r:embed="rId4">
            <a:alphaModFix/>
          </a:blip>
          <a:srcRect b="0" l="0" r="0" t="0"/>
          <a:stretch/>
        </p:blipFill>
        <p:spPr>
          <a:xfrm>
            <a:off x="0" y="4991100"/>
            <a:ext cx="9143996" cy="152400"/>
          </a:xfrm>
          <a:prstGeom prst="rect">
            <a:avLst/>
          </a:prstGeom>
          <a:noFill/>
          <a:ln>
            <a:noFill/>
          </a:ln>
        </p:spPr>
      </p:pic>
      <p:sp>
        <p:nvSpPr>
          <p:cNvPr id="314" name="Google Shape;314;p17"/>
          <p:cNvSpPr txBox="1"/>
          <p:nvPr>
            <p:ph type="title"/>
          </p:nvPr>
        </p:nvSpPr>
        <p:spPr>
          <a:xfrm>
            <a:off x="364880" y="-25522"/>
            <a:ext cx="7886700" cy="707377"/>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700"/>
              <a:buFont typeface="Calibri"/>
              <a:buNone/>
            </a:pP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r>
              <a:rPr lang="en-US" sz="3200">
                <a:solidFill>
                  <a:schemeClr val="lt1"/>
                </a:solidFill>
              </a:rPr>
              <a:t>What is the duty to report?</a:t>
            </a: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br>
              <a:rPr lang="en-US" sz="1800">
                <a:solidFill>
                  <a:schemeClr val="lt1"/>
                </a:solidFill>
              </a:rPr>
            </a:br>
            <a:endParaRPr sz="1800">
              <a:solidFill>
                <a:schemeClr val="lt1"/>
              </a:solidFill>
            </a:endParaRPr>
          </a:p>
        </p:txBody>
      </p:sp>
      <p:sp>
        <p:nvSpPr>
          <p:cNvPr id="315" name="Google Shape;315;p17"/>
          <p:cNvSpPr txBox="1"/>
          <p:nvPr/>
        </p:nvSpPr>
        <p:spPr>
          <a:xfrm>
            <a:off x="936702" y="855859"/>
            <a:ext cx="763253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Suggested Activity: </a:t>
            </a:r>
            <a:r>
              <a:rPr lang="en-US" sz="2000">
                <a:solidFill>
                  <a:schemeClr val="dk1"/>
                </a:solidFill>
                <a:latin typeface="Calibri"/>
                <a:ea typeface="Calibri"/>
                <a:cs typeface="Calibri"/>
                <a:sym typeface="Calibri"/>
              </a:rPr>
              <a:t>What is the law? What is our duty within the law? What are our board’s Policies/Procedures/Protocols?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9"/>
          <p:cNvSpPr txBox="1"/>
          <p:nvPr/>
        </p:nvSpPr>
        <p:spPr>
          <a:xfrm>
            <a:off x="3400426" y="1087415"/>
            <a:ext cx="22941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OUR MISSION</a:t>
            </a:r>
            <a:endParaRPr sz="1100">
              <a:solidFill>
                <a:schemeClr val="dk1"/>
              </a:solidFill>
              <a:latin typeface="Calibri"/>
              <a:ea typeface="Calibri"/>
              <a:cs typeface="Calibri"/>
              <a:sym typeface="Calibri"/>
            </a:endParaRPr>
          </a:p>
        </p:txBody>
      </p:sp>
      <p:sp>
        <p:nvSpPr>
          <p:cNvPr id="322" name="Google Shape;322;p19"/>
          <p:cNvSpPr/>
          <p:nvPr/>
        </p:nvSpPr>
        <p:spPr>
          <a:xfrm>
            <a:off x="5799448" y="0"/>
            <a:ext cx="3359400" cy="4926986"/>
          </a:xfrm>
          <a:prstGeom prst="rect">
            <a:avLst/>
          </a:prstGeom>
          <a:solidFill>
            <a:srgbClr val="AEABAB"/>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100"/>
              <a:buFont typeface="Calibri"/>
              <a:buNone/>
            </a:pPr>
            <a:r>
              <a:t/>
            </a:r>
            <a:endParaRPr sz="1100">
              <a:solidFill>
                <a:schemeClr val="lt1"/>
              </a:solidFill>
              <a:latin typeface="Calibri"/>
              <a:ea typeface="Calibri"/>
              <a:cs typeface="Calibri"/>
              <a:sym typeface="Calibri"/>
            </a:endParaRPr>
          </a:p>
        </p:txBody>
      </p:sp>
      <p:sp>
        <p:nvSpPr>
          <p:cNvPr id="323" name="Google Shape;323;p19"/>
          <p:cNvSpPr txBox="1"/>
          <p:nvPr/>
        </p:nvSpPr>
        <p:spPr>
          <a:xfrm>
            <a:off x="6510898" y="1462444"/>
            <a:ext cx="1936500" cy="1916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lt1"/>
              </a:buClr>
              <a:buSzPts val="2000"/>
              <a:buFont typeface="Calibri"/>
              <a:buNone/>
            </a:pPr>
            <a:r>
              <a:rPr lang="en-US" sz="2000" u="sng">
                <a:solidFill>
                  <a:schemeClr val="lt1"/>
                </a:solidFill>
                <a:latin typeface="Calibri"/>
                <a:ea typeface="Calibri"/>
                <a:cs typeface="Calibri"/>
                <a:sym typeface="Calibri"/>
                <a:hlinkClick r:id="rId3">
                  <a:extLst>
                    <a:ext uri="{A12FA001-AC4F-418D-AE19-62706E023703}">
                      <ahyp:hlinkClr val="tx"/>
                    </a:ext>
                  </a:extLst>
                </a:hlinkClick>
              </a:rPr>
              <a:t>@adfo</a:t>
            </a:r>
            <a:endParaRPr sz="2000">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2000"/>
              <a:buFont typeface="Calibri"/>
              <a:buNone/>
            </a:pPr>
            <a:r>
              <a:t/>
            </a:r>
            <a:endParaRPr sz="2000">
              <a:solidFill>
                <a:schemeClr val="lt1"/>
              </a:solidFill>
              <a:latin typeface="Calibri"/>
              <a:ea typeface="Calibri"/>
              <a:cs typeface="Calibri"/>
              <a:sym typeface="Calibri"/>
            </a:endParaRPr>
          </a:p>
          <a:p>
            <a:pPr indent="0" lvl="0" marL="0" marR="0" rtl="0" algn="l">
              <a:spcBef>
                <a:spcPts val="0"/>
              </a:spcBef>
              <a:spcAft>
                <a:spcPts val="0"/>
              </a:spcAft>
              <a:buClr>
                <a:schemeClr val="lt1"/>
              </a:buClr>
              <a:buSzPts val="2000"/>
              <a:buFont typeface="Calibri"/>
              <a:buNone/>
            </a:pPr>
            <a:r>
              <a:rPr lang="en-US" sz="2000" u="sng">
                <a:solidFill>
                  <a:schemeClr val="lt1"/>
                </a:solidFill>
                <a:latin typeface="Calibri"/>
                <a:ea typeface="Calibri"/>
                <a:cs typeface="Calibri"/>
                <a:sym typeface="Calibri"/>
                <a:hlinkClick r:id="rId4">
                  <a:extLst>
                    <a:ext uri="{A12FA001-AC4F-418D-AE19-62706E023703}">
                      <ahyp:hlinkClr val="tx"/>
                    </a:ext>
                  </a:extLst>
                </a:hlinkClick>
              </a:rPr>
              <a:t>@CPCOofficial</a:t>
            </a:r>
            <a:endParaRPr sz="2000">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2000"/>
              <a:buFont typeface="Calibri"/>
              <a:buNone/>
            </a:pPr>
            <a:r>
              <a:t/>
            </a:r>
            <a:endParaRPr sz="2000">
              <a:solidFill>
                <a:schemeClr val="lt1"/>
              </a:solidFill>
              <a:latin typeface="Calibri"/>
              <a:ea typeface="Calibri"/>
              <a:cs typeface="Calibri"/>
              <a:sym typeface="Calibri"/>
            </a:endParaRPr>
          </a:p>
          <a:p>
            <a:pPr indent="0" lvl="0" marL="0" marR="0" rtl="0" algn="l">
              <a:spcBef>
                <a:spcPts val="0"/>
              </a:spcBef>
              <a:spcAft>
                <a:spcPts val="0"/>
              </a:spcAft>
              <a:buClr>
                <a:schemeClr val="lt1"/>
              </a:buClr>
              <a:buSzPts val="2000"/>
              <a:buFont typeface="Calibri"/>
              <a:buNone/>
            </a:pPr>
            <a:r>
              <a:rPr lang="en-US" sz="2000" u="sng">
                <a:solidFill>
                  <a:schemeClr val="lt1"/>
                </a:solidFill>
                <a:latin typeface="Calibri"/>
                <a:ea typeface="Calibri"/>
                <a:cs typeface="Calibri"/>
                <a:sym typeface="Calibri"/>
                <a:hlinkClick r:id="rId5">
                  <a:extLst>
                    <a:ext uri="{A12FA001-AC4F-418D-AE19-62706E023703}">
                      <ahyp:hlinkClr val="tx"/>
                    </a:ext>
                  </a:extLst>
                </a:hlinkClick>
              </a:rPr>
              <a:t>@OPCouncil</a:t>
            </a:r>
            <a:endParaRPr sz="2000">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2000"/>
              <a:buFont typeface="Calibri"/>
              <a:buNone/>
            </a:pPr>
            <a:r>
              <a:t/>
            </a:r>
            <a:endParaRPr sz="2000">
              <a:solidFill>
                <a:schemeClr val="lt1"/>
              </a:solidFill>
              <a:latin typeface="Calibri"/>
              <a:ea typeface="Calibri"/>
              <a:cs typeface="Calibri"/>
              <a:sym typeface="Calibri"/>
            </a:endParaRPr>
          </a:p>
        </p:txBody>
      </p:sp>
      <p:sp>
        <p:nvSpPr>
          <p:cNvPr id="324" name="Google Shape;324;p19"/>
          <p:cNvSpPr/>
          <p:nvPr/>
        </p:nvSpPr>
        <p:spPr>
          <a:xfrm>
            <a:off x="10948" y="768943"/>
            <a:ext cx="5788500" cy="4190100"/>
          </a:xfrm>
          <a:prstGeom prst="rect">
            <a:avLst/>
          </a:prstGeom>
          <a:solidFill>
            <a:srgbClr val="0070A8"/>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100"/>
              <a:buFont typeface="Calibri"/>
              <a:buNone/>
            </a:pPr>
            <a:r>
              <a:t/>
            </a:r>
            <a:endParaRPr sz="1100">
              <a:solidFill>
                <a:schemeClr val="lt1"/>
              </a:solidFill>
              <a:latin typeface="Calibri"/>
              <a:ea typeface="Calibri"/>
              <a:cs typeface="Calibri"/>
              <a:sym typeface="Calibri"/>
            </a:endParaRPr>
          </a:p>
        </p:txBody>
      </p:sp>
      <p:sp>
        <p:nvSpPr>
          <p:cNvPr id="325" name="Google Shape;325;p19"/>
          <p:cNvSpPr txBox="1"/>
          <p:nvPr/>
        </p:nvSpPr>
        <p:spPr>
          <a:xfrm>
            <a:off x="509213" y="1705009"/>
            <a:ext cx="22941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CONTACT US</a:t>
            </a:r>
            <a:endParaRPr sz="1100">
              <a:solidFill>
                <a:schemeClr val="dk1"/>
              </a:solidFill>
              <a:latin typeface="Calibri"/>
              <a:ea typeface="Calibri"/>
              <a:cs typeface="Calibri"/>
              <a:sym typeface="Calibri"/>
            </a:endParaRPr>
          </a:p>
        </p:txBody>
      </p:sp>
      <p:sp>
        <p:nvSpPr>
          <p:cNvPr id="326" name="Google Shape;326;p19"/>
          <p:cNvSpPr txBox="1"/>
          <p:nvPr/>
        </p:nvSpPr>
        <p:spPr>
          <a:xfrm>
            <a:off x="550929" y="2262069"/>
            <a:ext cx="5104500" cy="2655300"/>
          </a:xfrm>
          <a:prstGeom prst="rect">
            <a:avLst/>
          </a:prstGeom>
          <a:noFill/>
          <a:ln>
            <a:noFill/>
          </a:ln>
        </p:spPr>
        <p:txBody>
          <a:bodyPr anchorCtr="0" anchor="t" bIns="34275" lIns="68575" spcFirstLastPara="1" rIns="68575" wrap="square" tIns="34275">
            <a:spAutoFit/>
          </a:bodyPr>
          <a:lstStyle/>
          <a:p>
            <a:pPr indent="-215900" lvl="0" marL="215900" marR="0" rtl="0" algn="l">
              <a:lnSpc>
                <a:spcPct val="150000"/>
              </a:lnSpc>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ADFO </a:t>
            </a:r>
            <a:r>
              <a:rPr lang="en-US" sz="2400" u="sng">
                <a:solidFill>
                  <a:schemeClr val="lt1"/>
                </a:solidFill>
                <a:latin typeface="Calibri"/>
                <a:ea typeface="Calibri"/>
                <a:cs typeface="Calibri"/>
                <a:sym typeface="Calibri"/>
                <a:hlinkClick r:id="rId6">
                  <a:extLst>
                    <a:ext uri="{A12FA001-AC4F-418D-AE19-62706E023703}">
                      <ahyp:hlinkClr val="tx"/>
                    </a:ext>
                  </a:extLst>
                </a:hlinkClick>
              </a:rPr>
              <a:t>www.adfo.org</a:t>
            </a:r>
            <a:endParaRPr sz="2400">
              <a:solidFill>
                <a:schemeClr val="lt1"/>
              </a:solidFill>
              <a:latin typeface="Calibri"/>
              <a:ea typeface="Calibri"/>
              <a:cs typeface="Calibri"/>
              <a:sym typeface="Calibri"/>
            </a:endParaRPr>
          </a:p>
          <a:p>
            <a:pPr indent="-215900" lvl="0" marL="215900" marR="0" rtl="0" algn="l">
              <a:lnSpc>
                <a:spcPct val="150000"/>
              </a:lnSpc>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CPCO </a:t>
            </a:r>
            <a:r>
              <a:rPr lang="en-US" sz="2400" u="sng">
                <a:solidFill>
                  <a:schemeClr val="lt1"/>
                </a:solidFill>
                <a:latin typeface="Calibri"/>
                <a:ea typeface="Calibri"/>
                <a:cs typeface="Calibri"/>
                <a:sym typeface="Calibri"/>
                <a:hlinkClick r:id="rId7">
                  <a:extLst>
                    <a:ext uri="{A12FA001-AC4F-418D-AE19-62706E023703}">
                      <ahyp:hlinkClr val="tx"/>
                    </a:ext>
                  </a:extLst>
                </a:hlinkClick>
              </a:rPr>
              <a:t>www.cpco.on.ca</a:t>
            </a:r>
            <a:endParaRPr sz="2400">
              <a:solidFill>
                <a:schemeClr val="lt1"/>
              </a:solidFill>
              <a:latin typeface="Calibri"/>
              <a:ea typeface="Calibri"/>
              <a:cs typeface="Calibri"/>
              <a:sym typeface="Calibri"/>
            </a:endParaRPr>
          </a:p>
          <a:p>
            <a:pPr indent="-215900" lvl="0" marL="215900" marR="0" rtl="0" algn="l">
              <a:lnSpc>
                <a:spcPct val="150000"/>
              </a:lnSpc>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OPC </a:t>
            </a:r>
            <a:r>
              <a:rPr lang="en-US" sz="2400" u="sng">
                <a:solidFill>
                  <a:schemeClr val="lt1"/>
                </a:solidFill>
                <a:latin typeface="Calibri"/>
                <a:ea typeface="Calibri"/>
                <a:cs typeface="Calibri"/>
                <a:sym typeface="Calibri"/>
                <a:hlinkClick r:id="rId8">
                  <a:extLst>
                    <a:ext uri="{A12FA001-AC4F-418D-AE19-62706E023703}">
                      <ahyp:hlinkClr val="tx"/>
                    </a:ext>
                  </a:extLst>
                </a:hlinkClick>
              </a:rPr>
              <a:t>www.principals.ca</a:t>
            </a:r>
            <a:br>
              <a:rPr lang="en-US" sz="2400">
                <a:solidFill>
                  <a:schemeClr val="lt1"/>
                </a:solidFill>
                <a:latin typeface="Calibri"/>
                <a:ea typeface="Calibri"/>
                <a:cs typeface="Calibri"/>
                <a:sym typeface="Calibri"/>
              </a:rPr>
            </a:br>
            <a:endParaRPr sz="2400">
              <a:solidFill>
                <a:schemeClr val="lt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327" name="Google Shape;327;p19"/>
          <p:cNvPicPr preferRelativeResize="0"/>
          <p:nvPr/>
        </p:nvPicPr>
        <p:blipFill rotWithShape="1">
          <a:blip r:embed="rId9">
            <a:alphaModFix/>
          </a:blip>
          <a:srcRect b="0" l="0" r="0" t="0"/>
          <a:stretch/>
        </p:blipFill>
        <p:spPr>
          <a:xfrm>
            <a:off x="6808188" y="907400"/>
            <a:ext cx="410848" cy="410848"/>
          </a:xfrm>
          <a:prstGeom prst="rect">
            <a:avLst/>
          </a:prstGeom>
          <a:noFill/>
          <a:ln>
            <a:noFill/>
          </a:ln>
        </p:spPr>
      </p:pic>
      <p:pic>
        <p:nvPicPr>
          <p:cNvPr id="328" name="Google Shape;328;p19"/>
          <p:cNvPicPr preferRelativeResize="0"/>
          <p:nvPr/>
        </p:nvPicPr>
        <p:blipFill rotWithShape="1">
          <a:blip r:embed="rId10">
            <a:alphaModFix/>
          </a:blip>
          <a:srcRect b="0" l="0" r="0" t="0"/>
          <a:stretch/>
        </p:blipFill>
        <p:spPr>
          <a:xfrm>
            <a:off x="0" y="4991100"/>
            <a:ext cx="9143996" cy="152400"/>
          </a:xfrm>
          <a:prstGeom prst="rect">
            <a:avLst/>
          </a:prstGeom>
          <a:noFill/>
          <a:ln>
            <a:noFill/>
          </a:ln>
        </p:spPr>
      </p:pic>
      <p:pic>
        <p:nvPicPr>
          <p:cNvPr id="329" name="Google Shape;329;p19"/>
          <p:cNvPicPr preferRelativeResize="0"/>
          <p:nvPr/>
        </p:nvPicPr>
        <p:blipFill rotWithShape="1">
          <a:blip r:embed="rId11">
            <a:alphaModFix/>
          </a:blip>
          <a:srcRect b="0" l="36740" r="0" t="-19832"/>
          <a:stretch/>
        </p:blipFill>
        <p:spPr>
          <a:xfrm>
            <a:off x="-1" y="731318"/>
            <a:ext cx="5784577" cy="237617"/>
          </a:xfrm>
          <a:prstGeom prst="rect">
            <a:avLst/>
          </a:prstGeom>
          <a:noFill/>
          <a:ln>
            <a:noFill/>
          </a:ln>
        </p:spPr>
      </p:pic>
      <p:pic>
        <p:nvPicPr>
          <p:cNvPr descr="A close up of a logo&#10;&#10;Description automatically generated" id="330" name="Google Shape;330;p19"/>
          <p:cNvPicPr preferRelativeResize="0"/>
          <p:nvPr/>
        </p:nvPicPr>
        <p:blipFill rotWithShape="1">
          <a:blip r:embed="rId12">
            <a:alphaModFix/>
          </a:blip>
          <a:srcRect b="0" l="0" r="0" t="0"/>
          <a:stretch/>
        </p:blipFill>
        <p:spPr>
          <a:xfrm>
            <a:off x="434223" y="33980"/>
            <a:ext cx="4738211" cy="7218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
          <p:cNvPicPr preferRelativeResize="0"/>
          <p:nvPr/>
        </p:nvPicPr>
        <p:blipFill rotWithShape="1">
          <a:blip r:embed="rId3">
            <a:alphaModFix/>
          </a:blip>
          <a:srcRect b="0" l="0" r="0" t="0"/>
          <a:stretch/>
        </p:blipFill>
        <p:spPr>
          <a:xfrm>
            <a:off x="1316124" y="1450325"/>
            <a:ext cx="6511739" cy="1003385"/>
          </a:xfrm>
          <a:prstGeom prst="rect">
            <a:avLst/>
          </a:prstGeom>
          <a:noFill/>
          <a:ln>
            <a:noFill/>
          </a:ln>
        </p:spPr>
      </p:pic>
      <p:pic>
        <p:nvPicPr>
          <p:cNvPr id="129" name="Google Shape;129;p2"/>
          <p:cNvPicPr preferRelativeResize="0"/>
          <p:nvPr/>
        </p:nvPicPr>
        <p:blipFill rotWithShape="1">
          <a:blip r:embed="rId4">
            <a:alphaModFix/>
          </a:blip>
          <a:srcRect b="0" l="0" r="0" t="0"/>
          <a:stretch/>
        </p:blipFill>
        <p:spPr>
          <a:xfrm>
            <a:off x="2438745" y="2778151"/>
            <a:ext cx="1198118" cy="1319788"/>
          </a:xfrm>
          <a:prstGeom prst="rect">
            <a:avLst/>
          </a:prstGeom>
          <a:noFill/>
          <a:ln>
            <a:noFill/>
          </a:ln>
        </p:spPr>
      </p:pic>
      <p:sp>
        <p:nvSpPr>
          <p:cNvPr id="130" name="Google Shape;130;p2"/>
          <p:cNvSpPr txBox="1"/>
          <p:nvPr/>
        </p:nvSpPr>
        <p:spPr>
          <a:xfrm>
            <a:off x="4861499" y="2692215"/>
            <a:ext cx="32199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Funding provided by: </a:t>
            </a:r>
            <a:endParaRPr b="0" i="0" sz="1100" u="none" cap="none" strike="noStrike">
              <a:solidFill>
                <a:schemeClr val="dk1"/>
              </a:solidFill>
              <a:latin typeface="Calibri"/>
              <a:ea typeface="Calibri"/>
              <a:cs typeface="Calibri"/>
              <a:sym typeface="Calibri"/>
            </a:endParaRPr>
          </a:p>
        </p:txBody>
      </p:sp>
      <p:pic>
        <p:nvPicPr>
          <p:cNvPr descr="Screen Shot 2020-05-27 at 1.18.49 PM.png" id="131" name="Google Shape;131;p2"/>
          <p:cNvPicPr preferRelativeResize="0"/>
          <p:nvPr/>
        </p:nvPicPr>
        <p:blipFill rotWithShape="1">
          <a:blip r:embed="rId5">
            <a:alphaModFix/>
          </a:blip>
          <a:srcRect b="0" l="0" r="0" t="0"/>
          <a:stretch/>
        </p:blipFill>
        <p:spPr>
          <a:xfrm>
            <a:off x="4861507" y="3044123"/>
            <a:ext cx="2427107" cy="754811"/>
          </a:xfrm>
          <a:prstGeom prst="rect">
            <a:avLst/>
          </a:prstGeom>
          <a:noFill/>
          <a:ln>
            <a:noFill/>
          </a:ln>
        </p:spPr>
      </p:pic>
      <p:sp>
        <p:nvSpPr>
          <p:cNvPr id="132" name="Google Shape;132;p2"/>
          <p:cNvSpPr txBox="1"/>
          <p:nvPr>
            <p:ph type="title"/>
          </p:nvPr>
        </p:nvSpPr>
        <p:spPr>
          <a:xfrm>
            <a:off x="364880" y="-25522"/>
            <a:ext cx="7886700" cy="707377"/>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700"/>
              <a:buFont typeface="Calibri"/>
              <a:buNone/>
            </a:pPr>
            <a:r>
              <a:rPr lang="en-US" sz="2100">
                <a:solidFill>
                  <a:srgbClr val="FFFFFF"/>
                </a:solidFill>
              </a:rPr>
              <a:t>Our Partners</a:t>
            </a:r>
            <a:endParaRPr sz="21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3"/>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8" name="Google Shape;138;p3"/>
          <p:cNvSpPr txBox="1"/>
          <p:nvPr>
            <p:ph type="title"/>
          </p:nvPr>
        </p:nvSpPr>
        <p:spPr>
          <a:xfrm>
            <a:off x="4794424" y="240125"/>
            <a:ext cx="4204800" cy="90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700"/>
              <a:buFont typeface="Calibri"/>
              <a:buNone/>
            </a:pPr>
            <a:r>
              <a:rPr lang="en-US" sz="3200">
                <a:solidFill>
                  <a:schemeClr val="dk1"/>
                </a:solidFill>
              </a:rPr>
              <a:t>Proactive and Reactive Placemat Tools</a:t>
            </a:r>
            <a:endParaRPr/>
          </a:p>
        </p:txBody>
      </p:sp>
      <p:sp>
        <p:nvSpPr>
          <p:cNvPr id="139" name="Google Shape;139;p3"/>
          <p:cNvSpPr/>
          <p:nvPr/>
        </p:nvSpPr>
        <p:spPr>
          <a:xfrm>
            <a:off x="842256" y="189557"/>
            <a:ext cx="3554714" cy="2281957"/>
          </a:xfrm>
          <a:prstGeom prst="rect">
            <a:avLst/>
          </a:pr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0" name="Google Shape;140;p3"/>
          <p:cNvSpPr/>
          <p:nvPr/>
        </p:nvSpPr>
        <p:spPr>
          <a:xfrm>
            <a:off x="319086" y="2661071"/>
            <a:ext cx="3554715" cy="2281957"/>
          </a:xfrm>
          <a:prstGeom prst="rect">
            <a:avLst/>
          </a:pr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cxnSp>
        <p:nvCxnSpPr>
          <p:cNvPr id="141" name="Google Shape;141;p3"/>
          <p:cNvCxnSpPr/>
          <p:nvPr/>
        </p:nvCxnSpPr>
        <p:spPr>
          <a:xfrm>
            <a:off x="8689621" y="2707795"/>
            <a:ext cx="0" cy="2429046"/>
          </a:xfrm>
          <a:prstGeom prst="straightConnector1">
            <a:avLst/>
          </a:prstGeom>
          <a:noFill/>
          <a:ln cap="sq" cmpd="sng" w="25400">
            <a:solidFill>
              <a:schemeClr val="accent1"/>
            </a:solidFill>
            <a:prstDash val="solid"/>
            <a:bevel/>
            <a:headEnd len="sm" w="sm" type="none"/>
            <a:tailEnd len="sm" w="sm" type="none"/>
          </a:ln>
        </p:spPr>
      </p:cxnSp>
      <p:pic>
        <p:nvPicPr>
          <p:cNvPr id="142" name="Google Shape;142;p3"/>
          <p:cNvPicPr preferRelativeResize="0"/>
          <p:nvPr/>
        </p:nvPicPr>
        <p:blipFill rotWithShape="1">
          <a:blip r:embed="rId3">
            <a:alphaModFix/>
          </a:blip>
          <a:srcRect b="0" l="0" r="0" t="0"/>
          <a:stretch/>
        </p:blipFill>
        <p:spPr>
          <a:xfrm>
            <a:off x="0" y="4991100"/>
            <a:ext cx="9143996" cy="152400"/>
          </a:xfrm>
          <a:prstGeom prst="rect">
            <a:avLst/>
          </a:prstGeom>
          <a:noFill/>
          <a:ln>
            <a:noFill/>
          </a:ln>
        </p:spPr>
      </p:pic>
      <p:sp>
        <p:nvSpPr>
          <p:cNvPr id="143" name="Google Shape;143;p3"/>
          <p:cNvSpPr/>
          <p:nvPr/>
        </p:nvSpPr>
        <p:spPr>
          <a:xfrm rot="5400000">
            <a:off x="5961271" y="1883012"/>
            <a:ext cx="1123606" cy="3554711"/>
          </a:xfrm>
          <a:prstGeom prst="downArrow">
            <a:avLst>
              <a:gd fmla="val 50000" name="adj1"/>
              <a:gd fmla="val 50000" name="adj2"/>
            </a:avLst>
          </a:prstGeom>
          <a:solidFill>
            <a:srgbClr val="7030A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3"/>
          <p:cNvSpPr/>
          <p:nvPr/>
        </p:nvSpPr>
        <p:spPr>
          <a:xfrm rot="5400000">
            <a:off x="5963342" y="-85978"/>
            <a:ext cx="1123605" cy="3553200"/>
          </a:xfrm>
          <a:prstGeom prst="downArrow">
            <a:avLst>
              <a:gd fmla="val 50000" name="adj1"/>
              <a:gd fmla="val 50000" name="adj2"/>
            </a:avLst>
          </a:prstGeom>
          <a:solidFill>
            <a:srgbClr val="28743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3"/>
          <p:cNvSpPr txBox="1"/>
          <p:nvPr/>
        </p:nvSpPr>
        <p:spPr>
          <a:xfrm>
            <a:off x="5711528" y="1436247"/>
            <a:ext cx="24019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lt1"/>
                </a:solidFill>
                <a:latin typeface="Calibri"/>
                <a:ea typeface="Calibri"/>
                <a:cs typeface="Calibri"/>
                <a:sym typeface="Calibri"/>
              </a:rPr>
              <a:t>Proactive Tool</a:t>
            </a:r>
            <a:endParaRPr/>
          </a:p>
        </p:txBody>
      </p:sp>
      <p:sp>
        <p:nvSpPr>
          <p:cNvPr id="146" name="Google Shape;146;p3"/>
          <p:cNvSpPr txBox="1"/>
          <p:nvPr/>
        </p:nvSpPr>
        <p:spPr>
          <a:xfrm>
            <a:off x="5711527" y="3410153"/>
            <a:ext cx="24019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Reactive Tool</a:t>
            </a:r>
            <a:endParaRPr/>
          </a:p>
        </p:txBody>
      </p:sp>
      <p:sp>
        <p:nvSpPr>
          <p:cNvPr id="147" name="Google Shape;147;p3"/>
          <p:cNvSpPr txBox="1"/>
          <p:nvPr/>
        </p:nvSpPr>
        <p:spPr>
          <a:xfrm>
            <a:off x="5655652" y="2013295"/>
            <a:ext cx="271221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Thought matrix for school planning</a:t>
            </a:r>
            <a:endParaRPr/>
          </a:p>
        </p:txBody>
      </p:sp>
      <p:pic>
        <p:nvPicPr>
          <p:cNvPr descr="Text&#10;&#10;Description automatically generated" id="148" name="Google Shape;148;p3"/>
          <p:cNvPicPr preferRelativeResize="0"/>
          <p:nvPr/>
        </p:nvPicPr>
        <p:blipFill rotWithShape="1">
          <a:blip r:embed="rId4">
            <a:alphaModFix/>
          </a:blip>
          <a:srcRect b="0" l="0" r="0" t="0"/>
          <a:stretch/>
        </p:blipFill>
        <p:spPr>
          <a:xfrm>
            <a:off x="7316713" y="4706066"/>
            <a:ext cx="1827283" cy="278375"/>
          </a:xfrm>
          <a:prstGeom prst="rect">
            <a:avLst/>
          </a:prstGeom>
          <a:noFill/>
          <a:ln>
            <a:noFill/>
          </a:ln>
        </p:spPr>
      </p:pic>
      <p:sp>
        <p:nvSpPr>
          <p:cNvPr id="149" name="Google Shape;149;p3"/>
          <p:cNvSpPr txBox="1"/>
          <p:nvPr/>
        </p:nvSpPr>
        <p:spPr>
          <a:xfrm>
            <a:off x="5407771" y="3912912"/>
            <a:ext cx="3182641"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Thought matrix for responding to an incident</a:t>
            </a:r>
            <a:endParaRPr/>
          </a:p>
        </p:txBody>
      </p:sp>
      <p:pic>
        <p:nvPicPr>
          <p:cNvPr id="150" name="Google Shape;150;p3"/>
          <p:cNvPicPr preferRelativeResize="0"/>
          <p:nvPr/>
        </p:nvPicPr>
        <p:blipFill rotWithShape="1">
          <a:blip r:embed="rId5">
            <a:alphaModFix/>
          </a:blip>
          <a:srcRect b="0" l="0" r="0" t="0"/>
          <a:stretch/>
        </p:blipFill>
        <p:spPr>
          <a:xfrm>
            <a:off x="1088554" y="375930"/>
            <a:ext cx="3062118" cy="1907380"/>
          </a:xfrm>
          <a:prstGeom prst="rect">
            <a:avLst/>
          </a:prstGeom>
          <a:noFill/>
          <a:ln>
            <a:noFill/>
          </a:ln>
        </p:spPr>
      </p:pic>
      <p:pic>
        <p:nvPicPr>
          <p:cNvPr id="151" name="Google Shape;151;p3"/>
          <p:cNvPicPr preferRelativeResize="0"/>
          <p:nvPr/>
        </p:nvPicPr>
        <p:blipFill rotWithShape="1">
          <a:blip r:embed="rId6">
            <a:alphaModFix/>
          </a:blip>
          <a:srcRect b="0" l="0" r="0" t="0"/>
          <a:stretch/>
        </p:blipFill>
        <p:spPr>
          <a:xfrm>
            <a:off x="564553" y="2848359"/>
            <a:ext cx="3063779" cy="19073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
          <p:cNvSpPr txBox="1"/>
          <p:nvPr>
            <p:ph type="title"/>
          </p:nvPr>
        </p:nvSpPr>
        <p:spPr>
          <a:xfrm>
            <a:off x="364880" y="-25522"/>
            <a:ext cx="7886700" cy="707377"/>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FFFF"/>
              </a:buClr>
              <a:buSzPts val="700"/>
              <a:buFont typeface="Calibri"/>
              <a:buNone/>
            </a:pPr>
            <a:r>
              <a:rPr lang="en-US" sz="3200">
                <a:solidFill>
                  <a:srgbClr val="FFFFFF"/>
                </a:solidFill>
              </a:rPr>
              <a:t>Proactive Placemat Tool</a:t>
            </a:r>
            <a:endParaRPr sz="3200">
              <a:solidFill>
                <a:srgbClr val="FFFFFF"/>
              </a:solidFill>
            </a:endParaRPr>
          </a:p>
        </p:txBody>
      </p:sp>
      <p:sp>
        <p:nvSpPr>
          <p:cNvPr id="157" name="Google Shape;157;p4"/>
          <p:cNvSpPr txBox="1"/>
          <p:nvPr/>
        </p:nvSpPr>
        <p:spPr>
          <a:xfrm>
            <a:off x="214567" y="4128507"/>
            <a:ext cx="8430322" cy="8109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70">
                <a:solidFill>
                  <a:srgbClr val="28743C"/>
                </a:solidFill>
                <a:latin typeface="Calibri"/>
                <a:ea typeface="Calibri"/>
                <a:cs typeface="Calibri"/>
                <a:sym typeface="Calibri"/>
              </a:rPr>
              <a:t>Proactive Tool </a:t>
            </a:r>
            <a:r>
              <a:rPr lang="en-US" sz="2670">
                <a:solidFill>
                  <a:srgbClr val="28743C"/>
                </a:solidFill>
                <a:latin typeface="Calibri"/>
                <a:ea typeface="Calibri"/>
                <a:cs typeface="Calibri"/>
                <a:sym typeface="Calibri"/>
              </a:rPr>
              <a:t>– thought matrix for school planning</a:t>
            </a:r>
            <a:endParaRPr/>
          </a:p>
          <a:p>
            <a:pPr indent="0" lvl="0" marL="0" marR="0" rtl="0" algn="l">
              <a:spcBef>
                <a:spcPts val="0"/>
              </a:spcBef>
              <a:spcAft>
                <a:spcPts val="0"/>
              </a:spcAft>
              <a:buNone/>
            </a:pPr>
            <a:r>
              <a:t/>
            </a:r>
            <a:endParaRPr sz="2000">
              <a:solidFill>
                <a:srgbClr val="1F3864"/>
              </a:solidFill>
              <a:latin typeface="Calibri"/>
              <a:ea typeface="Calibri"/>
              <a:cs typeface="Calibri"/>
              <a:sym typeface="Calibri"/>
            </a:endParaRPr>
          </a:p>
        </p:txBody>
      </p:sp>
      <p:pic>
        <p:nvPicPr>
          <p:cNvPr id="158" name="Google Shape;158;p4"/>
          <p:cNvPicPr preferRelativeResize="0"/>
          <p:nvPr/>
        </p:nvPicPr>
        <p:blipFill rotWithShape="1">
          <a:blip r:embed="rId3">
            <a:alphaModFix/>
          </a:blip>
          <a:srcRect b="758" l="791" r="985" t="1760"/>
          <a:stretch/>
        </p:blipFill>
        <p:spPr>
          <a:xfrm>
            <a:off x="2441985" y="849854"/>
            <a:ext cx="5432613" cy="3377902"/>
          </a:xfrm>
          <a:prstGeom prst="rect">
            <a:avLst/>
          </a:prstGeom>
          <a:noFill/>
          <a:ln>
            <a:noFill/>
          </a:ln>
        </p:spPr>
      </p:pic>
      <p:sp>
        <p:nvSpPr>
          <p:cNvPr id="159" name="Google Shape;159;p4"/>
          <p:cNvSpPr/>
          <p:nvPr/>
        </p:nvSpPr>
        <p:spPr>
          <a:xfrm>
            <a:off x="214567" y="1851335"/>
            <a:ext cx="2055600" cy="1278000"/>
          </a:xfrm>
          <a:prstGeom prst="rightArrow">
            <a:avLst>
              <a:gd fmla="val 50000" name="adj1"/>
              <a:gd fmla="val 50000" name="adj2"/>
            </a:avLst>
          </a:prstGeom>
          <a:solidFill>
            <a:srgbClr val="00B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5"/>
          <p:cNvSpPr/>
          <p:nvPr/>
        </p:nvSpPr>
        <p:spPr>
          <a:xfrm>
            <a:off x="0" y="0"/>
            <a:ext cx="4561583"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5"/>
          <p:cNvSpPr/>
          <p:nvPr/>
        </p:nvSpPr>
        <p:spPr>
          <a:xfrm>
            <a:off x="0" y="0"/>
            <a:ext cx="9143999" cy="51435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6" name="Google Shape;166;p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67" name="Google Shape;167;p5"/>
          <p:cNvSpPr txBox="1"/>
          <p:nvPr>
            <p:ph type="title"/>
          </p:nvPr>
        </p:nvSpPr>
        <p:spPr>
          <a:xfrm>
            <a:off x="480059" y="1540230"/>
            <a:ext cx="2751871" cy="20700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700"/>
              <a:buFont typeface="Calibri"/>
              <a:buNone/>
            </a:pPr>
            <a:r>
              <a:rPr lang="en-US" sz="4400">
                <a:solidFill>
                  <a:srgbClr val="FFFFFF"/>
                </a:solidFill>
                <a:latin typeface="Calibri"/>
                <a:ea typeface="Calibri"/>
                <a:cs typeface="Calibri"/>
                <a:sym typeface="Calibri"/>
              </a:rPr>
              <a:t>General Guiding Questions</a:t>
            </a:r>
            <a:endParaRPr/>
          </a:p>
        </p:txBody>
      </p:sp>
      <p:sp>
        <p:nvSpPr>
          <p:cNvPr id="168" name="Google Shape;168;p5"/>
          <p:cNvSpPr txBox="1"/>
          <p:nvPr/>
        </p:nvSpPr>
        <p:spPr>
          <a:xfrm>
            <a:off x="4567930" y="601399"/>
            <a:ext cx="3979563" cy="3922976"/>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9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What is cyberviolence/bullying?</a:t>
            </a:r>
            <a:endParaRPr/>
          </a:p>
          <a:p>
            <a:pPr indent="-285750" lvl="0" marL="285750" marR="0" rtl="0" algn="l">
              <a:lnSpc>
                <a:spcPct val="90000"/>
              </a:lnSpc>
              <a:spcBef>
                <a:spcPts val="60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Is cybersafety being addressed in school/class planning in age-appropriate ways in a pro-active manner?</a:t>
            </a:r>
            <a:endParaRPr/>
          </a:p>
          <a:p>
            <a:pPr indent="-285750" lvl="0" marL="285750" marR="0" rtl="0" algn="l">
              <a:lnSpc>
                <a:spcPct val="90000"/>
              </a:lnSpc>
              <a:spcBef>
                <a:spcPts val="60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What does my school community need to understand about cyberviolence?</a:t>
            </a:r>
            <a:endParaRPr/>
          </a:p>
          <a:p>
            <a:pPr indent="-285750" lvl="0" marL="285750" marR="0" rtl="0" algn="l">
              <a:lnSpc>
                <a:spcPct val="90000"/>
              </a:lnSpc>
              <a:spcBef>
                <a:spcPts val="60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How is information shared?</a:t>
            </a:r>
            <a:endParaRPr/>
          </a:p>
          <a:p>
            <a:pPr indent="-285750" lvl="0" marL="285750" marR="0" rtl="0" algn="l">
              <a:lnSpc>
                <a:spcPct val="90000"/>
              </a:lnSpc>
              <a:spcBef>
                <a:spcPts val="60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What is the role of school/community supports?</a:t>
            </a:r>
            <a:endParaRPr/>
          </a:p>
          <a:p>
            <a:pPr indent="-285750" lvl="0" marL="285750" marR="0" rtl="0" algn="l">
              <a:lnSpc>
                <a:spcPct val="90000"/>
              </a:lnSpc>
              <a:spcBef>
                <a:spcPts val="60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How might I handle an incident of cyberviolence/bullying?</a:t>
            </a:r>
            <a:endParaRPr/>
          </a:p>
          <a:p>
            <a:pPr indent="-285750" lvl="0" marL="285750" marR="0" rtl="0" algn="l">
              <a:lnSpc>
                <a:spcPct val="90000"/>
              </a:lnSpc>
              <a:spcBef>
                <a:spcPts val="60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What are the best or promising practices that need to be explored?</a:t>
            </a:r>
            <a:endParaRPr/>
          </a:p>
          <a:p>
            <a:pPr indent="-285750" lvl="0" marL="285750" marR="0" rtl="0" algn="l">
              <a:lnSpc>
                <a:spcPct val="90000"/>
              </a:lnSpc>
              <a:spcBef>
                <a:spcPts val="60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What can I do today to help students avoid pitfalls in our digital world?</a:t>
            </a:r>
            <a:endParaRPr/>
          </a:p>
          <a:p>
            <a:pPr indent="-285750" lvl="0" marL="285750" marR="0" rtl="0" algn="l">
              <a:lnSpc>
                <a:spcPct val="90000"/>
              </a:lnSpc>
              <a:spcBef>
                <a:spcPts val="60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How are we creating safe digital citizens in our school?</a:t>
            </a:r>
            <a:endParaRPr/>
          </a:p>
          <a:p>
            <a:pPr indent="-285750" lvl="0" marL="285750" marR="0" rtl="0" algn="l">
              <a:lnSpc>
                <a:spcPct val="90000"/>
              </a:lnSpc>
              <a:spcBef>
                <a:spcPts val="60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What is the duty to report?</a:t>
            </a:r>
            <a:endParaRPr/>
          </a:p>
        </p:txBody>
      </p:sp>
      <p:pic>
        <p:nvPicPr>
          <p:cNvPr id="169" name="Google Shape;169;p5"/>
          <p:cNvPicPr preferRelativeResize="0"/>
          <p:nvPr/>
        </p:nvPicPr>
        <p:blipFill rotWithShape="1">
          <a:blip r:embed="rId4">
            <a:alphaModFix/>
          </a:blip>
          <a:srcRect b="0" l="0" r="0" t="0"/>
          <a:stretch/>
        </p:blipFill>
        <p:spPr>
          <a:xfrm>
            <a:off x="0" y="5028678"/>
            <a:ext cx="9143996" cy="152400"/>
          </a:xfrm>
          <a:prstGeom prst="rect">
            <a:avLst/>
          </a:prstGeom>
          <a:noFill/>
          <a:ln>
            <a:noFill/>
          </a:ln>
        </p:spPr>
      </p:pic>
      <p:pic>
        <p:nvPicPr>
          <p:cNvPr descr="Text&#10;&#10;Description automatically generated" id="170" name="Google Shape;170;p5"/>
          <p:cNvPicPr preferRelativeResize="0"/>
          <p:nvPr/>
        </p:nvPicPr>
        <p:blipFill rotWithShape="1">
          <a:blip r:embed="rId5">
            <a:alphaModFix/>
          </a:blip>
          <a:srcRect b="0" l="0" r="0" t="0"/>
          <a:stretch/>
        </p:blipFill>
        <p:spPr>
          <a:xfrm>
            <a:off x="7315196" y="4745881"/>
            <a:ext cx="1828800" cy="2786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6"/>
          <p:cNvSpPr/>
          <p:nvPr/>
        </p:nvSpPr>
        <p:spPr>
          <a:xfrm>
            <a:off x="478631" y="0"/>
            <a:ext cx="2436019" cy="2550319"/>
          </a:xfrm>
          <a:prstGeom prst="flowChartDocumen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6"/>
          <p:cNvSpPr txBox="1"/>
          <p:nvPr/>
        </p:nvSpPr>
        <p:spPr>
          <a:xfrm>
            <a:off x="3154362" y="187413"/>
            <a:ext cx="5510213" cy="447501"/>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90000"/>
              </a:lnSpc>
              <a:spcBef>
                <a:spcPts val="0"/>
              </a:spcBef>
              <a:spcAft>
                <a:spcPts val="0"/>
              </a:spcAft>
              <a:buNone/>
            </a:pPr>
            <a:r>
              <a:rPr b="1" lang="en-US" sz="8000">
                <a:solidFill>
                  <a:schemeClr val="dk1"/>
                </a:solidFill>
                <a:latin typeface="Calibri"/>
                <a:ea typeface="Calibri"/>
                <a:cs typeface="Calibri"/>
                <a:sym typeface="Calibri"/>
              </a:rPr>
              <a:t>Suggested Activity</a:t>
            </a:r>
            <a:r>
              <a:rPr lang="en-US" sz="8000">
                <a:solidFill>
                  <a:schemeClr val="dk1"/>
                </a:solidFill>
                <a:latin typeface="Calibri"/>
                <a:ea typeface="Calibri"/>
                <a:cs typeface="Calibri"/>
                <a:sym typeface="Calibri"/>
              </a:rPr>
              <a:t>: What do I know… what do I need to know</a:t>
            </a:r>
            <a:r>
              <a:rPr lang="en-US" sz="900">
                <a:solidFill>
                  <a:schemeClr val="dk1"/>
                </a:solidFill>
                <a:latin typeface="Calibri"/>
                <a:ea typeface="Calibri"/>
                <a:cs typeface="Calibri"/>
                <a:sym typeface="Calibri"/>
              </a:rPr>
              <a:t>?</a:t>
            </a:r>
            <a:endParaRPr/>
          </a:p>
        </p:txBody>
      </p:sp>
      <p:sp>
        <p:nvSpPr>
          <p:cNvPr id="177" name="Google Shape;177;p6"/>
          <p:cNvSpPr txBox="1"/>
          <p:nvPr/>
        </p:nvSpPr>
        <p:spPr>
          <a:xfrm>
            <a:off x="3154361" y="814031"/>
            <a:ext cx="5510213" cy="133191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chemeClr val="dk1"/>
                </a:solidFill>
                <a:latin typeface="Calibri"/>
                <a:ea typeface="Calibri"/>
                <a:cs typeface="Calibri"/>
                <a:sym typeface="Calibri"/>
              </a:rPr>
              <a:t>Cyberviolence: </a:t>
            </a:r>
            <a:r>
              <a:rPr lang="en-US" sz="1800">
                <a:solidFill>
                  <a:schemeClr val="dk1"/>
                </a:solidFill>
                <a:latin typeface="Calibri"/>
                <a:ea typeface="Calibri"/>
                <a:cs typeface="Calibri"/>
                <a:sym typeface="Calibri"/>
              </a:rPr>
              <a:t>Umbrella term used to describe a wide range of online behaviours which are intentionally done to hurt others. Including but not limited to Cyberbullying, Cyberharassment, Cyber Sexual Harassment, Sextortion, Luring and non-consensual distribution of intimate images.</a:t>
            </a:r>
            <a:endParaRPr/>
          </a:p>
        </p:txBody>
      </p:sp>
      <p:sp>
        <p:nvSpPr>
          <p:cNvPr id="178" name="Google Shape;178;p6"/>
          <p:cNvSpPr txBox="1"/>
          <p:nvPr/>
        </p:nvSpPr>
        <p:spPr>
          <a:xfrm>
            <a:off x="3154362" y="2325062"/>
            <a:ext cx="5901955" cy="19336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chemeClr val="dk1"/>
                </a:solidFill>
                <a:latin typeface="Calibri"/>
                <a:ea typeface="Calibri"/>
                <a:cs typeface="Calibri"/>
                <a:sym typeface="Calibri"/>
              </a:rPr>
              <a:t>Cyberbullying: </a:t>
            </a:r>
            <a:r>
              <a:rPr lang="en-US" sz="1800">
                <a:solidFill>
                  <a:schemeClr val="dk1"/>
                </a:solidFill>
                <a:latin typeface="Calibri"/>
                <a:ea typeface="Calibri"/>
                <a:cs typeface="Calibri"/>
                <a:sym typeface="Calibri"/>
              </a:rPr>
              <a:t>Behaviour directed towards another individual or group with the intent to cause emotional harm through the use of technology such as the internet and electronic devices. Including but not limited to hateful/insulting text messages/emails, private and public messages online, nonconsensual revealing of an individual’s sexual orientation, gender identity or gender expression, making fake accounts on social networking sites to ridicule others, spreading rumours/gossiping about other people online.</a:t>
            </a:r>
            <a:endParaRPr/>
          </a:p>
        </p:txBody>
      </p:sp>
      <p:sp>
        <p:nvSpPr>
          <p:cNvPr id="179" name="Google Shape;179;p6"/>
          <p:cNvSpPr txBox="1"/>
          <p:nvPr>
            <p:ph type="title"/>
          </p:nvPr>
        </p:nvSpPr>
        <p:spPr>
          <a:xfrm>
            <a:off x="478625" y="128375"/>
            <a:ext cx="2600100" cy="1778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700"/>
              <a:buNone/>
            </a:pPr>
            <a:r>
              <a:rPr lang="en-US" sz="3200">
                <a:solidFill>
                  <a:srgbClr val="FFFFFF"/>
                </a:solidFill>
                <a:latin typeface="Calibri"/>
                <a:ea typeface="Calibri"/>
                <a:cs typeface="Calibri"/>
                <a:sym typeface="Calibri"/>
              </a:rPr>
              <a:t>What is cyberviolence/bullying?</a:t>
            </a:r>
            <a:br>
              <a:rPr lang="en-US" sz="1500">
                <a:solidFill>
                  <a:srgbClr val="FFFFFF"/>
                </a:solidFill>
                <a:latin typeface="Calibri"/>
                <a:ea typeface="Calibri"/>
                <a:cs typeface="Calibri"/>
                <a:sym typeface="Calibri"/>
              </a:rPr>
            </a:br>
            <a:endParaRPr sz="1500">
              <a:solidFill>
                <a:srgbClr val="FFFFFF"/>
              </a:solidFill>
              <a:latin typeface="Calibri"/>
              <a:ea typeface="Calibri"/>
              <a:cs typeface="Calibri"/>
              <a:sym typeface="Calibri"/>
            </a:endParaRPr>
          </a:p>
        </p:txBody>
      </p:sp>
      <p:pic>
        <p:nvPicPr>
          <p:cNvPr descr="Icon&#10;&#10;Description automatically generated" id="180" name="Google Shape;180;p6"/>
          <p:cNvPicPr preferRelativeResize="0"/>
          <p:nvPr/>
        </p:nvPicPr>
        <p:blipFill rotWithShape="1">
          <a:blip r:embed="rId3">
            <a:alphaModFix/>
          </a:blip>
          <a:srcRect b="0" l="0" r="0" t="0"/>
          <a:stretch/>
        </p:blipFill>
        <p:spPr>
          <a:xfrm>
            <a:off x="412077" y="2980859"/>
            <a:ext cx="2502573" cy="16784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7"/>
          <p:cNvSpPr/>
          <p:nvPr/>
        </p:nvSpPr>
        <p:spPr>
          <a:xfrm>
            <a:off x="349758" y="336041"/>
            <a:ext cx="2560777" cy="2850943"/>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 name="Google Shape;187;p7"/>
          <p:cNvSpPr txBox="1"/>
          <p:nvPr>
            <p:ph type="title"/>
          </p:nvPr>
        </p:nvSpPr>
        <p:spPr>
          <a:xfrm>
            <a:off x="582925" y="548650"/>
            <a:ext cx="2327700" cy="242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900"/>
              <a:buFont typeface="Calibri"/>
              <a:buNone/>
            </a:pPr>
            <a:r>
              <a:rPr lang="en-US" sz="2900">
                <a:solidFill>
                  <a:srgbClr val="FFFFFF"/>
                </a:solidFill>
                <a:latin typeface="Calibri"/>
                <a:ea typeface="Calibri"/>
                <a:cs typeface="Calibri"/>
                <a:sym typeface="Calibri"/>
              </a:rPr>
              <a:t>DEFINITIONS </a:t>
            </a:r>
            <a:endParaRPr/>
          </a:p>
        </p:txBody>
      </p:sp>
      <p:sp>
        <p:nvSpPr>
          <p:cNvPr id="188" name="Google Shape;188;p7"/>
          <p:cNvSpPr/>
          <p:nvPr/>
        </p:nvSpPr>
        <p:spPr>
          <a:xfrm>
            <a:off x="349757" y="3314420"/>
            <a:ext cx="2560777" cy="1484889"/>
          </a:xfrm>
          <a:prstGeom prst="rect">
            <a:avLst/>
          </a:prstGeom>
          <a:solidFill>
            <a:schemeClr val="accent1">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 name="Google Shape;189;p7"/>
          <p:cNvSpPr/>
          <p:nvPr/>
        </p:nvSpPr>
        <p:spPr>
          <a:xfrm>
            <a:off x="3033452" y="336041"/>
            <a:ext cx="5766356" cy="4464559"/>
          </a:xfrm>
          <a:prstGeom prst="rect">
            <a:avLst/>
          </a:prstGeom>
          <a:solidFill>
            <a:srgbClr val="7F7F7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7"/>
          <p:cNvSpPr txBox="1"/>
          <p:nvPr>
            <p:ph idx="4294967295" type="body"/>
          </p:nvPr>
        </p:nvSpPr>
        <p:spPr>
          <a:xfrm>
            <a:off x="3027886" y="847413"/>
            <a:ext cx="5766356" cy="4258820"/>
          </a:xfrm>
          <a:prstGeom prst="rect">
            <a:avLst/>
          </a:prstGeom>
          <a:noFill/>
          <a:ln>
            <a:noFill/>
          </a:ln>
        </p:spPr>
        <p:txBody>
          <a:bodyPr anchorCtr="0" anchor="ctr" bIns="45700" lIns="91425" spcFirstLastPara="1" rIns="91425" wrap="square" tIns="45700">
            <a:normAutofit lnSpcReduction="10000"/>
          </a:bodyPr>
          <a:lstStyle/>
          <a:p>
            <a:pPr indent="-197167" lvl="0" marL="171450" rtl="0" algn="l">
              <a:lnSpc>
                <a:spcPct val="90000"/>
              </a:lnSpc>
              <a:spcBef>
                <a:spcPts val="750"/>
              </a:spcBef>
              <a:spcAft>
                <a:spcPts val="0"/>
              </a:spcAft>
              <a:buClr>
                <a:schemeClr val="dk1"/>
              </a:buClr>
              <a:buSzPts val="1800"/>
              <a:buChar char="•"/>
            </a:pPr>
            <a:r>
              <a:rPr b="1" lang="en-US" sz="1800"/>
              <a:t>Child Pornography: </a:t>
            </a:r>
            <a:r>
              <a:rPr lang="en-US" sz="1800"/>
              <a:t>A photographic, film, video or other visual representation, whether or not it was made by electronic or mechanical means, including written and audio recordings (ex. text based chats, voice messages and video conversations)(i) that shows a person who is or is depicted as being under the age of eighteen years and is engaged in or is depicted as engaged in explicit sexual activity, or(ii) the dominant characteristic of which is the depiction, for a sexual purpose, of a sexual organ or the anal region of a person under the age of eighteen years. </a:t>
            </a:r>
            <a:endParaRPr/>
          </a:p>
          <a:p>
            <a:pPr indent="0" lvl="0" marL="171450" rtl="0" algn="l">
              <a:lnSpc>
                <a:spcPct val="90000"/>
              </a:lnSpc>
              <a:spcBef>
                <a:spcPts val="750"/>
              </a:spcBef>
              <a:spcAft>
                <a:spcPts val="0"/>
              </a:spcAft>
              <a:buNone/>
            </a:pPr>
            <a:r>
              <a:t/>
            </a:r>
            <a:endParaRPr/>
          </a:p>
          <a:p>
            <a:pPr indent="-197167" lvl="0" marL="171450" rtl="0" algn="l">
              <a:lnSpc>
                <a:spcPct val="90000"/>
              </a:lnSpc>
              <a:spcBef>
                <a:spcPts val="750"/>
              </a:spcBef>
              <a:spcAft>
                <a:spcPts val="0"/>
              </a:spcAft>
              <a:buClr>
                <a:schemeClr val="dk1"/>
              </a:buClr>
              <a:buSzPts val="1800"/>
              <a:buChar char="•"/>
            </a:pPr>
            <a:r>
              <a:rPr b="1" lang="en-US" sz="1800"/>
              <a:t>Cyberharassment: </a:t>
            </a:r>
            <a:r>
              <a:rPr lang="en-US" sz="1800"/>
              <a:t>Repeated unwanted communication with another individual through the use of technology either directly or indirectly including but not limited to text messages, e-mails, private and public messages online.  </a:t>
            </a:r>
            <a:endParaRPr/>
          </a:p>
          <a:p>
            <a:pPr indent="-117348" lvl="0" marL="171450" rtl="0" algn="l">
              <a:lnSpc>
                <a:spcPct val="90000"/>
              </a:lnSpc>
              <a:spcBef>
                <a:spcPts val="750"/>
              </a:spcBef>
              <a:spcAft>
                <a:spcPts val="0"/>
              </a:spcAft>
              <a:buClr>
                <a:schemeClr val="dk1"/>
              </a:buClr>
              <a:buSzPts val="1100"/>
              <a:buNone/>
            </a:pPr>
            <a:r>
              <a:t/>
            </a:r>
            <a:endParaRPr sz="1100"/>
          </a:p>
        </p:txBody>
      </p:sp>
      <p:sp>
        <p:nvSpPr>
          <p:cNvPr id="191" name="Google Shape;191;p7"/>
          <p:cNvSpPr txBox="1"/>
          <p:nvPr/>
        </p:nvSpPr>
        <p:spPr>
          <a:xfrm>
            <a:off x="349757" y="3272034"/>
            <a:ext cx="256077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1"/>
                </a:solidFill>
                <a:latin typeface="Calibri"/>
                <a:ea typeface="Calibri"/>
                <a:cs typeface="Calibri"/>
                <a:sym typeface="Calibri"/>
              </a:rPr>
              <a:t>Child: </a:t>
            </a:r>
            <a:r>
              <a:rPr lang="en-US" sz="1600">
                <a:solidFill>
                  <a:schemeClr val="lt1"/>
                </a:solidFill>
                <a:latin typeface="Calibri"/>
                <a:ea typeface="Calibri"/>
                <a:cs typeface="Calibri"/>
                <a:sym typeface="Calibri"/>
              </a:rPr>
              <a:t>Individuals under the age of 12 years old</a:t>
            </a:r>
            <a:endParaRPr/>
          </a:p>
          <a:p>
            <a:pPr indent="0" lvl="0" marL="0" marR="0" rtl="0" algn="l">
              <a:spcBef>
                <a:spcPts val="0"/>
              </a:spcBef>
              <a:spcAft>
                <a:spcPts val="0"/>
              </a:spcAft>
              <a:buNone/>
            </a:pPr>
            <a:r>
              <a:rPr b="1" lang="en-US" sz="1600">
                <a:solidFill>
                  <a:schemeClr val="lt1"/>
                </a:solidFill>
                <a:latin typeface="Calibri"/>
                <a:ea typeface="Calibri"/>
                <a:cs typeface="Calibri"/>
                <a:sym typeface="Calibri"/>
              </a:rPr>
              <a:t>Youths:</a:t>
            </a:r>
            <a:r>
              <a:rPr lang="en-US" sz="1600">
                <a:solidFill>
                  <a:schemeClr val="lt1"/>
                </a:solidFill>
                <a:latin typeface="Calibri"/>
                <a:ea typeface="Calibri"/>
                <a:cs typeface="Calibri"/>
                <a:sym typeface="Calibri"/>
              </a:rPr>
              <a:t> Individuals aged 12-17 years old</a:t>
            </a:r>
            <a:endParaRPr/>
          </a:p>
          <a:p>
            <a:pPr indent="0" lvl="0" marL="0" marR="0" rtl="0" algn="l">
              <a:spcBef>
                <a:spcPts val="0"/>
              </a:spcBef>
              <a:spcAft>
                <a:spcPts val="0"/>
              </a:spcAft>
              <a:buNone/>
            </a:pPr>
            <a:r>
              <a:rPr b="1" lang="en-US" sz="1600">
                <a:solidFill>
                  <a:schemeClr val="lt1"/>
                </a:solidFill>
                <a:latin typeface="Calibri"/>
                <a:ea typeface="Calibri"/>
                <a:cs typeface="Calibri"/>
                <a:sym typeface="Calibri"/>
              </a:rPr>
              <a:t>Adult: </a:t>
            </a:r>
            <a:r>
              <a:rPr lang="en-US" sz="1600">
                <a:solidFill>
                  <a:schemeClr val="lt1"/>
                </a:solidFill>
                <a:latin typeface="Calibri"/>
                <a:ea typeface="Calibri"/>
                <a:cs typeface="Calibri"/>
                <a:sym typeface="Calibri"/>
              </a:rPr>
              <a:t>individuals aged 18 years and older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8"/>
          <p:cNvSpPr/>
          <p:nvPr/>
        </p:nvSpPr>
        <p:spPr>
          <a:xfrm>
            <a:off x="99125" y="336050"/>
            <a:ext cx="2918700" cy="28509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 name="Google Shape;198;p8"/>
          <p:cNvSpPr txBox="1"/>
          <p:nvPr>
            <p:ph type="title"/>
          </p:nvPr>
        </p:nvSpPr>
        <p:spPr>
          <a:xfrm>
            <a:off x="349750" y="548650"/>
            <a:ext cx="2491800" cy="242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900"/>
              <a:buFont typeface="Calibri"/>
              <a:buNone/>
            </a:pPr>
            <a:r>
              <a:rPr lang="en-US" sz="2900">
                <a:solidFill>
                  <a:srgbClr val="FFFFFF"/>
                </a:solidFill>
                <a:latin typeface="Calibri"/>
                <a:ea typeface="Calibri"/>
                <a:cs typeface="Calibri"/>
                <a:sym typeface="Calibri"/>
              </a:rPr>
              <a:t>DEFINITIONS </a:t>
            </a:r>
            <a:endParaRPr/>
          </a:p>
        </p:txBody>
      </p:sp>
      <p:sp>
        <p:nvSpPr>
          <p:cNvPr id="199" name="Google Shape;199;p8"/>
          <p:cNvSpPr/>
          <p:nvPr/>
        </p:nvSpPr>
        <p:spPr>
          <a:xfrm>
            <a:off x="349757" y="3314420"/>
            <a:ext cx="2560777" cy="1484889"/>
          </a:xfrm>
          <a:prstGeom prst="rect">
            <a:avLst/>
          </a:prstGeom>
          <a:solidFill>
            <a:schemeClr val="accent1">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 name="Google Shape;200;p8"/>
          <p:cNvSpPr/>
          <p:nvPr/>
        </p:nvSpPr>
        <p:spPr>
          <a:xfrm>
            <a:off x="3033452" y="336041"/>
            <a:ext cx="5766356" cy="4464559"/>
          </a:xfrm>
          <a:prstGeom prst="rect">
            <a:avLst/>
          </a:prstGeom>
          <a:solidFill>
            <a:srgbClr val="7F7F7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8"/>
          <p:cNvSpPr txBox="1"/>
          <p:nvPr>
            <p:ph idx="1" type="body"/>
          </p:nvPr>
        </p:nvSpPr>
        <p:spPr>
          <a:xfrm>
            <a:off x="3143706" y="728890"/>
            <a:ext cx="5278194" cy="4106347"/>
          </a:xfrm>
          <a:prstGeom prst="rect">
            <a:avLst/>
          </a:prstGeom>
          <a:noFill/>
          <a:ln>
            <a:noFill/>
          </a:ln>
        </p:spPr>
        <p:txBody>
          <a:bodyPr anchorCtr="0" anchor="ctr"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1100"/>
              <a:buChar char="•"/>
            </a:pPr>
            <a:r>
              <a:rPr b="1" lang="en-US" sz="1100"/>
              <a:t>Sexual Harassment: </a:t>
            </a:r>
            <a:r>
              <a:rPr lang="en-US" sz="1100"/>
              <a:t>Repeated unwanted communication of a sexual nature with another individual through the use of technology either directly or indirectly including but not limited to; text messages, e-mails, private and public posts. This can include: sexual name-calling, sexual putdowns, intimidating sexual jokes, non-consensual revealing of an individual’s sexual orientation, gender identity or gender expression, sending, receiving or requesting unwanted sexual images. </a:t>
            </a:r>
            <a:endParaRPr/>
          </a:p>
          <a:p>
            <a:pPr indent="0" lvl="0" marL="171450" rtl="0" algn="l">
              <a:lnSpc>
                <a:spcPct val="90000"/>
              </a:lnSpc>
              <a:spcBef>
                <a:spcPts val="750"/>
              </a:spcBef>
              <a:spcAft>
                <a:spcPts val="0"/>
              </a:spcAft>
              <a:buNone/>
            </a:pPr>
            <a:r>
              <a:rPr b="1" lang="en-US" sz="1100"/>
              <a:t>Human Trafficking: </a:t>
            </a:r>
            <a:r>
              <a:rPr lang="en-US" sz="1100"/>
              <a:t>recruitment, transportation, transfer, harbouring, or receipt of persons by improper means for illegal purposes including sexual exploitation and forced labour.	</a:t>
            </a:r>
            <a:endParaRPr/>
          </a:p>
          <a:p>
            <a:pPr indent="-171450" lvl="0" marL="171450" rtl="0" algn="l">
              <a:lnSpc>
                <a:spcPct val="90000"/>
              </a:lnSpc>
              <a:spcBef>
                <a:spcPts val="750"/>
              </a:spcBef>
              <a:spcAft>
                <a:spcPts val="0"/>
              </a:spcAft>
              <a:buClr>
                <a:schemeClr val="dk1"/>
              </a:buClr>
              <a:buSzPts val="1100"/>
              <a:buChar char="•"/>
            </a:pPr>
            <a:r>
              <a:rPr b="1" lang="en-US" sz="1100"/>
              <a:t>Luring: </a:t>
            </a:r>
            <a:r>
              <a:rPr lang="en-US" sz="1100"/>
              <a:t>Any individual who by means of telecommunication, communicates with anyone under the age of 18 years old, for the purpose of committing a sexual crime such as but not limited to sexual assault, creating child pornography and sexual exploitation. Telecommunication can include but is not limited to text messages, emails, online private and public posts.  </a:t>
            </a:r>
            <a:endParaRPr/>
          </a:p>
          <a:p>
            <a:pPr indent="-171450" lvl="0" marL="171450" rtl="0" algn="l">
              <a:lnSpc>
                <a:spcPct val="90000"/>
              </a:lnSpc>
              <a:spcBef>
                <a:spcPts val="750"/>
              </a:spcBef>
              <a:spcAft>
                <a:spcPts val="0"/>
              </a:spcAft>
              <a:buClr>
                <a:schemeClr val="dk1"/>
              </a:buClr>
              <a:buSzPts val="1100"/>
              <a:buChar char="•"/>
            </a:pPr>
            <a:r>
              <a:rPr b="1" lang="en-US" sz="1100"/>
              <a:t>Sexting: </a:t>
            </a:r>
            <a:r>
              <a:rPr lang="en-US" sz="1100"/>
              <a:t>The act of individuals who consensually create, send and share sexual images and/or videos and/or engage in text-based conversations of a sexual nature with their peers via the internet, electronic devices and/or any other means of communication.</a:t>
            </a:r>
            <a:r>
              <a:rPr b="1" lang="en-US" sz="1100"/>
              <a:t> </a:t>
            </a:r>
            <a:endParaRPr sz="1100"/>
          </a:p>
          <a:p>
            <a:pPr indent="-171450" lvl="0" marL="171450" rtl="0" algn="l">
              <a:lnSpc>
                <a:spcPct val="90000"/>
              </a:lnSpc>
              <a:spcBef>
                <a:spcPts val="750"/>
              </a:spcBef>
              <a:spcAft>
                <a:spcPts val="0"/>
              </a:spcAft>
              <a:buClr>
                <a:schemeClr val="dk1"/>
              </a:buClr>
              <a:buSzPts val="1100"/>
              <a:buChar char="•"/>
            </a:pPr>
            <a:r>
              <a:rPr b="1" lang="en-US" sz="1100"/>
              <a:t>Sextortion: </a:t>
            </a:r>
            <a:r>
              <a:rPr lang="en-US" sz="1100"/>
              <a:t>Anyone who uses another individual’s intimate images to threaten them into sending more intimate images and/or videos by means of electronic devices and/or the internet. </a:t>
            </a:r>
            <a:endParaRPr/>
          </a:p>
          <a:p>
            <a:pPr indent="-171450" lvl="0" marL="171450" rtl="0" algn="l">
              <a:lnSpc>
                <a:spcPct val="90000"/>
              </a:lnSpc>
              <a:spcBef>
                <a:spcPts val="750"/>
              </a:spcBef>
              <a:spcAft>
                <a:spcPts val="0"/>
              </a:spcAft>
              <a:buClr>
                <a:schemeClr val="dk1"/>
              </a:buClr>
              <a:buSzPts val="1100"/>
              <a:buChar char="•"/>
            </a:pPr>
            <a:r>
              <a:rPr b="1" lang="en-US" sz="1100"/>
              <a:t>Online Grooming: </a:t>
            </a:r>
            <a:r>
              <a:rPr lang="en-US" sz="1100"/>
              <a:t>is when a person builds an emotional connection with a child/young person to gain their trust for the purposes of sexual abuse, sexual exploitation or trafficking via social media or internet.</a:t>
            </a:r>
            <a:endParaRPr/>
          </a:p>
        </p:txBody>
      </p:sp>
      <p:pic>
        <p:nvPicPr>
          <p:cNvPr descr="Icon&#10;&#10;Description automatically generated" id="202" name="Google Shape;202;p8"/>
          <p:cNvPicPr preferRelativeResize="0"/>
          <p:nvPr/>
        </p:nvPicPr>
        <p:blipFill rotWithShape="1">
          <a:blip r:embed="rId3">
            <a:alphaModFix/>
          </a:blip>
          <a:srcRect b="4550" l="7882" r="4498" t="8650"/>
          <a:stretch/>
        </p:blipFill>
        <p:spPr>
          <a:xfrm>
            <a:off x="296040" y="3089480"/>
            <a:ext cx="2668210" cy="17639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9"/>
          <p:cNvSpPr/>
          <p:nvPr/>
        </p:nvSpPr>
        <p:spPr>
          <a:xfrm rot="-5400000">
            <a:off x="966391" y="286052"/>
            <a:ext cx="1650235" cy="2506881"/>
          </a:xfrm>
          <a:prstGeom prst="downArrow">
            <a:avLst>
              <a:gd fmla="val 100000" name="adj1"/>
              <a:gd fmla="val 15788" name="adj2"/>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8" name="Google Shape;208;p9"/>
          <p:cNvSpPr txBox="1"/>
          <p:nvPr>
            <p:ph type="title"/>
          </p:nvPr>
        </p:nvSpPr>
        <p:spPr>
          <a:xfrm>
            <a:off x="538067" y="714374"/>
            <a:ext cx="2397150" cy="144833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97222"/>
              <a:buFont typeface="Calibri"/>
              <a:buNone/>
            </a:pPr>
            <a:br>
              <a:rPr lang="en-US" sz="800">
                <a:solidFill>
                  <a:srgbClr val="FFFFFF"/>
                </a:solidFill>
                <a:latin typeface="Calibri"/>
                <a:ea typeface="Calibri"/>
                <a:cs typeface="Calibri"/>
                <a:sym typeface="Calibri"/>
              </a:rPr>
            </a:br>
            <a:br>
              <a:rPr lang="en-US" sz="2000">
                <a:solidFill>
                  <a:srgbClr val="FFFFFF"/>
                </a:solidFill>
                <a:latin typeface="Calibri"/>
                <a:ea typeface="Calibri"/>
                <a:cs typeface="Calibri"/>
                <a:sym typeface="Calibri"/>
              </a:rPr>
            </a:br>
            <a:br>
              <a:rPr lang="en-US" sz="2200">
                <a:solidFill>
                  <a:srgbClr val="FFFFFF"/>
                </a:solidFill>
                <a:latin typeface="Calibri"/>
                <a:ea typeface="Calibri"/>
                <a:cs typeface="Calibri"/>
                <a:sym typeface="Calibri"/>
              </a:rPr>
            </a:br>
            <a:r>
              <a:rPr lang="en-US" sz="2088">
                <a:solidFill>
                  <a:srgbClr val="FFFFFF"/>
                </a:solidFill>
                <a:latin typeface="Calibri"/>
                <a:ea typeface="Calibri"/>
                <a:cs typeface="Calibri"/>
                <a:sym typeface="Calibri"/>
              </a:rPr>
              <a:t>Is cybersafety being addressed in school/class planning</a:t>
            </a:r>
            <a:br>
              <a:rPr lang="en-US" sz="2088">
                <a:solidFill>
                  <a:srgbClr val="FFFFFF"/>
                </a:solidFill>
                <a:latin typeface="Calibri"/>
                <a:ea typeface="Calibri"/>
                <a:cs typeface="Calibri"/>
                <a:sym typeface="Calibri"/>
              </a:rPr>
            </a:br>
            <a:r>
              <a:rPr lang="en-US" sz="2088">
                <a:solidFill>
                  <a:srgbClr val="FFFFFF"/>
                </a:solidFill>
                <a:latin typeface="Calibri"/>
                <a:ea typeface="Calibri"/>
                <a:cs typeface="Calibri"/>
                <a:sym typeface="Calibri"/>
              </a:rPr>
              <a:t> in age -appropriate ways in a proactive manner?</a:t>
            </a:r>
            <a:br>
              <a:rPr lang="en-US" sz="2200">
                <a:solidFill>
                  <a:srgbClr val="FFFFFF"/>
                </a:solidFill>
                <a:latin typeface="Calibri"/>
                <a:ea typeface="Calibri"/>
                <a:cs typeface="Calibri"/>
                <a:sym typeface="Calibri"/>
              </a:rPr>
            </a:br>
            <a:br>
              <a:rPr lang="en-US" sz="2000">
                <a:solidFill>
                  <a:srgbClr val="FFFFFF"/>
                </a:solidFill>
                <a:latin typeface="Calibri"/>
                <a:ea typeface="Calibri"/>
                <a:cs typeface="Calibri"/>
                <a:sym typeface="Calibri"/>
              </a:rPr>
            </a:br>
            <a:br>
              <a:rPr lang="en-US" sz="800">
                <a:solidFill>
                  <a:srgbClr val="FFFFFF"/>
                </a:solidFill>
                <a:latin typeface="Calibri"/>
                <a:ea typeface="Calibri"/>
                <a:cs typeface="Calibri"/>
                <a:sym typeface="Calibri"/>
              </a:rPr>
            </a:br>
            <a:endParaRPr sz="800">
              <a:solidFill>
                <a:srgbClr val="FFFFFF"/>
              </a:solidFill>
              <a:latin typeface="Calibri"/>
              <a:ea typeface="Calibri"/>
              <a:cs typeface="Calibri"/>
              <a:sym typeface="Calibri"/>
            </a:endParaRPr>
          </a:p>
        </p:txBody>
      </p:sp>
      <p:sp>
        <p:nvSpPr>
          <p:cNvPr id="209" name="Google Shape;209;p9"/>
          <p:cNvSpPr txBox="1"/>
          <p:nvPr/>
        </p:nvSpPr>
        <p:spPr>
          <a:xfrm>
            <a:off x="3459430" y="1528578"/>
            <a:ext cx="5279245" cy="241356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400">
                <a:solidFill>
                  <a:schemeClr val="dk1"/>
                </a:solidFill>
                <a:latin typeface="Calibri"/>
                <a:ea typeface="Calibri"/>
                <a:cs typeface="Calibri"/>
                <a:sym typeface="Calibri"/>
              </a:rPr>
              <a:t>Suggested Activity: </a:t>
            </a:r>
            <a:r>
              <a:rPr lang="en-US" sz="2400">
                <a:solidFill>
                  <a:schemeClr val="dk1"/>
                </a:solidFill>
                <a:latin typeface="Calibri"/>
                <a:ea typeface="Calibri"/>
                <a:cs typeface="Calibri"/>
                <a:sym typeface="Calibri"/>
              </a:rPr>
              <a:t>Today, as a snapshot in time, examine school documents (school plan, code of conduct, agenda etc.). How is CYBER SAFETY being addressed? Is there an area that needs to be improved upon? Are there more resources/supports required?</a:t>
            </a:r>
            <a:endParaRPr/>
          </a:p>
        </p:txBody>
      </p:sp>
      <p:pic>
        <p:nvPicPr>
          <p:cNvPr descr="Logo, company name&#10;&#10;Description automatically generated" id="210" name="Google Shape;210;p9"/>
          <p:cNvPicPr preferRelativeResize="0"/>
          <p:nvPr/>
        </p:nvPicPr>
        <p:blipFill rotWithShape="1">
          <a:blip r:embed="rId3">
            <a:alphaModFix/>
          </a:blip>
          <a:srcRect b="22132" l="20730" r="11919" t="22132"/>
          <a:stretch/>
        </p:blipFill>
        <p:spPr>
          <a:xfrm>
            <a:off x="0" y="3067291"/>
            <a:ext cx="3239661" cy="1789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ll_Orgs_Template_Dec2019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ll_Orgs_Template_Dec2019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Jan Murphy</dc:creator>
</cp:coreProperties>
</file>