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hFJtWWb7c07fHOjcgZBytYdItI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7.xml"/><Relationship Id="rId22" Type="http://schemas.openxmlformats.org/officeDocument/2006/relationships/font" Target="fonts/Roboto-italic.fntdata"/><Relationship Id="rId10" Type="http://schemas.openxmlformats.org/officeDocument/2006/relationships/slide" Target="slides/slide6.xml"/><Relationship Id="rId21" Type="http://schemas.openxmlformats.org/officeDocument/2006/relationships/font" Target="fonts/Roboto-bold.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lnSpc>
                <a:spcPct val="100000"/>
              </a:lnSpc>
              <a:spcBef>
                <a:spcPts val="0"/>
              </a:spcBef>
              <a:spcAft>
                <a:spcPts val="0"/>
              </a:spcAft>
              <a:buSzPts val="1400"/>
              <a:buNone/>
            </a:pPr>
            <a:r>
              <a:rPr b="0" i="0" lang="en-CA" sz="1200" u="none" strike="noStrike">
                <a:solidFill>
                  <a:srgbClr val="000000"/>
                </a:solidFill>
                <a:latin typeface="Calibri"/>
                <a:ea typeface="Calibri"/>
                <a:cs typeface="Calibri"/>
                <a:sym typeface="Calibri"/>
              </a:rPr>
              <a:t>This PowerPoint is to be used with school staff and is written through the lens of the Proactive Side of the Healthy Relationships Cyberbullying and Cyberviolence Placemat Tool. </a:t>
            </a:r>
            <a:endParaRPr/>
          </a:p>
          <a:p>
            <a:pPr indent="0" lvl="0" marL="158750" rtl="0" algn="l">
              <a:lnSpc>
                <a:spcPct val="100000"/>
              </a:lnSpc>
              <a:spcBef>
                <a:spcPts val="0"/>
              </a:spcBef>
              <a:spcAft>
                <a:spcPts val="0"/>
              </a:spcAft>
              <a:buSzPts val="1400"/>
              <a:buFont typeface="Arial"/>
              <a:buNone/>
            </a:pPr>
            <a:r>
              <a:rPr b="1" i="0" lang="en-CA" sz="1200" u="none" strike="noStrike">
                <a:solidFill>
                  <a:srgbClr val="000000"/>
                </a:solidFill>
                <a:latin typeface="Calibri"/>
                <a:ea typeface="Calibri"/>
                <a:cs typeface="Calibri"/>
                <a:sym typeface="Calibri"/>
              </a:rPr>
              <a:t>Throughout the review of this PPT staff will:</a:t>
            </a:r>
            <a:endParaRPr/>
          </a:p>
          <a:p>
            <a:pPr indent="-298450" lvl="0" marL="457200" rtl="0" algn="l">
              <a:lnSpc>
                <a:spcPct val="100000"/>
              </a:lnSpc>
              <a:spcBef>
                <a:spcPts val="0"/>
              </a:spcBef>
              <a:spcAft>
                <a:spcPts val="0"/>
              </a:spcAft>
              <a:buSzPts val="1400"/>
              <a:buFont typeface="Arial"/>
              <a:buChar char="•"/>
            </a:pPr>
            <a:r>
              <a:rPr b="0" i="0" lang="en-CA" sz="1200" u="none" strike="noStrike">
                <a:solidFill>
                  <a:srgbClr val="000000"/>
                </a:solidFill>
                <a:latin typeface="Calibri"/>
                <a:ea typeface="Calibri"/>
                <a:cs typeface="Calibri"/>
                <a:sym typeface="Calibri"/>
              </a:rPr>
              <a:t>Develop and understanding of the impact and growth of cyberviolence and cyberbullying in schools</a:t>
            </a:r>
            <a:endParaRPr/>
          </a:p>
          <a:p>
            <a:pPr indent="-298450" lvl="0" marL="457200" rtl="0" algn="l">
              <a:lnSpc>
                <a:spcPct val="100000"/>
              </a:lnSpc>
              <a:spcBef>
                <a:spcPts val="0"/>
              </a:spcBef>
              <a:spcAft>
                <a:spcPts val="0"/>
              </a:spcAft>
              <a:buSzPts val="1400"/>
              <a:buFont typeface="Arial"/>
              <a:buChar char="•"/>
            </a:pPr>
            <a:r>
              <a:rPr b="0" i="0" lang="en-CA" sz="1200" u="none" strike="noStrike">
                <a:solidFill>
                  <a:srgbClr val="000000"/>
                </a:solidFill>
                <a:latin typeface="Calibri"/>
                <a:ea typeface="Calibri"/>
                <a:cs typeface="Calibri"/>
                <a:sym typeface="Calibri"/>
              </a:rPr>
              <a:t>This PowerPoint can be used as a school self-reflection tool to review: what is known, what is being done, what needs to be known and what need to be done in the future.</a:t>
            </a:r>
            <a:endParaRPr/>
          </a:p>
          <a:p>
            <a:pPr indent="-298450" lvl="0" marL="457200" rtl="0" algn="l">
              <a:lnSpc>
                <a:spcPct val="100000"/>
              </a:lnSpc>
              <a:spcBef>
                <a:spcPts val="0"/>
              </a:spcBef>
              <a:spcAft>
                <a:spcPts val="0"/>
              </a:spcAft>
              <a:buSzPts val="1400"/>
              <a:buFont typeface="Arial"/>
              <a:buChar char="•"/>
            </a:pPr>
            <a:r>
              <a:rPr b="0" i="0" lang="en-CA" sz="1200" u="none" strike="noStrike">
                <a:solidFill>
                  <a:srgbClr val="000000"/>
                </a:solidFill>
                <a:latin typeface="Calibri"/>
                <a:ea typeface="Calibri"/>
                <a:cs typeface="Calibri"/>
                <a:sym typeface="Calibri"/>
              </a:rPr>
              <a:t>Identify the needs of staff, students and parents in learning about cyberviolence and cyberbullying.</a:t>
            </a:r>
            <a:endParaRPr/>
          </a:p>
          <a:p>
            <a:pPr indent="0" lvl="0" marL="158750" rtl="0" algn="l">
              <a:lnSpc>
                <a:spcPct val="100000"/>
              </a:lnSpc>
              <a:spcBef>
                <a:spcPts val="0"/>
              </a:spcBef>
              <a:spcAft>
                <a:spcPts val="0"/>
              </a:spcAft>
              <a:buSzPts val="1400"/>
              <a:buNone/>
            </a:pPr>
            <a:r>
              <a:t/>
            </a:r>
            <a:endParaRPr b="0"/>
          </a:p>
          <a:p>
            <a:pPr indent="0" lvl="0" marL="158750" rtl="0" algn="l">
              <a:lnSpc>
                <a:spcPct val="100000"/>
              </a:lnSpc>
              <a:spcBef>
                <a:spcPts val="0"/>
              </a:spcBef>
              <a:spcAft>
                <a:spcPts val="0"/>
              </a:spcAft>
              <a:buSzPts val="1400"/>
              <a:buNone/>
            </a:pPr>
            <a:r>
              <a:rPr b="0" i="0" lang="en-CA" sz="1200" u="none" strike="noStrike">
                <a:solidFill>
                  <a:srgbClr val="000000"/>
                </a:solidFill>
                <a:latin typeface="Calibri"/>
                <a:ea typeface="Calibri"/>
                <a:cs typeface="Calibri"/>
                <a:sym typeface="Calibri"/>
              </a:rPr>
              <a:t>This PPT is a guide for conversation with School Staff that allows users to identify the slides that best fit with the school and staff needs. Slides may be adapted for the school context</a:t>
            </a:r>
            <a:endParaRPr b="0" i="0" sz="1200" u="none" strike="noStrike">
              <a:solidFill>
                <a:srgbClr val="000000"/>
              </a:solidFill>
              <a:latin typeface="Calibri"/>
              <a:ea typeface="Calibri"/>
              <a:cs typeface="Calibri"/>
              <a:sym typeface="Calibri"/>
            </a:endParaRPr>
          </a:p>
          <a:p>
            <a:pPr indent="0" lvl="0" marL="158750" rtl="0" algn="l">
              <a:lnSpc>
                <a:spcPct val="100000"/>
              </a:lnSpc>
              <a:spcBef>
                <a:spcPts val="0"/>
              </a:spcBef>
              <a:spcAft>
                <a:spcPts val="0"/>
              </a:spcAft>
              <a:buSzPts val="1400"/>
              <a:buNone/>
            </a:pPr>
            <a:r>
              <a:t/>
            </a:r>
            <a:endParaRPr>
              <a:solidFill>
                <a:srgbClr val="000000"/>
              </a:solidFill>
            </a:endParaRPr>
          </a:p>
          <a:p>
            <a:pPr indent="0" lvl="0" marL="158750" rtl="0" algn="l">
              <a:lnSpc>
                <a:spcPct val="100000"/>
              </a:lnSpc>
              <a:spcBef>
                <a:spcPts val="0"/>
              </a:spcBef>
              <a:spcAft>
                <a:spcPts val="0"/>
              </a:spcAft>
              <a:buClr>
                <a:schemeClr val="dk1"/>
              </a:buClr>
              <a:buSzPts val="1100"/>
              <a:buFont typeface="Arial"/>
              <a:buNone/>
            </a:pPr>
            <a:r>
              <a:rPr b="1" lang="en-CA"/>
              <a:t>NOTE: </a:t>
            </a:r>
            <a:r>
              <a:rPr lang="en-CA"/>
              <a:t>This PPT is used after an incident has occurred. Review MFIPPA and everyone’s responsibility to protect the privacy of individuals, ALL employees of Ontario school boards who work with information have a responsibility to safeguard information in their care.  </a:t>
            </a:r>
            <a:r>
              <a:rPr lang="en-CA" sz="1100"/>
              <a:t>En</a:t>
            </a:r>
            <a:r>
              <a:rPr lang="en-CA" sz="1100">
                <a:latin typeface="Roboto"/>
                <a:ea typeface="Roboto"/>
                <a:cs typeface="Roboto"/>
                <a:sym typeface="Roboto"/>
              </a:rPr>
              <a:t>sure Staff are aware of and adhere to MFIPPA, school board privacy policies and the Education Act and do not identify staff or student name(s), school or OEN within the discussion of any incidents or school planning or staff meetings.</a:t>
            </a:r>
            <a:endParaRPr sz="1100">
              <a:latin typeface="Roboto"/>
              <a:ea typeface="Roboto"/>
              <a:cs typeface="Roboto"/>
              <a:sym typeface="Roboto"/>
            </a:endParaRPr>
          </a:p>
          <a:p>
            <a:pPr indent="0" lvl="0" marL="158750" rtl="0" algn="l">
              <a:lnSpc>
                <a:spcPct val="100000"/>
              </a:lnSpc>
              <a:spcBef>
                <a:spcPts val="0"/>
              </a:spcBef>
              <a:spcAft>
                <a:spcPts val="0"/>
              </a:spcAft>
              <a:buClr>
                <a:schemeClr val="dk1"/>
              </a:buClr>
              <a:buSzPts val="1100"/>
              <a:buFont typeface="Arial"/>
              <a:buNone/>
            </a:pPr>
            <a:r>
              <a:t/>
            </a:r>
            <a:endParaRPr sz="1100"/>
          </a:p>
          <a:p>
            <a:pPr indent="0" lvl="0" marL="158750" rtl="0" algn="l">
              <a:lnSpc>
                <a:spcPct val="100000"/>
              </a:lnSpc>
              <a:spcBef>
                <a:spcPts val="0"/>
              </a:spcBef>
              <a:spcAft>
                <a:spcPts val="0"/>
              </a:spcAft>
              <a:buSzPts val="1400"/>
              <a:buNone/>
            </a:pPr>
            <a:r>
              <a:t/>
            </a:r>
            <a:endParaRPr sz="1100">
              <a:solidFill>
                <a:srgbClr val="000000"/>
              </a:solidFill>
            </a:endParaRPr>
          </a:p>
          <a:p>
            <a:pPr indent="0" lvl="0" marL="0" rtl="0" algn="l">
              <a:lnSpc>
                <a:spcPct val="115000"/>
              </a:lnSpc>
              <a:spcBef>
                <a:spcPts val="0"/>
              </a:spcBef>
              <a:spcAft>
                <a:spcPts val="0"/>
              </a:spcAft>
              <a:buClr>
                <a:schemeClr val="dk1"/>
              </a:buClr>
              <a:buSzPts val="1100"/>
              <a:buFont typeface="Arial"/>
              <a:buNone/>
            </a:pPr>
            <a:r>
              <a:rPr i="1" lang="en-CA" sz="1500">
                <a:solidFill>
                  <a:srgbClr val="4F4F4F"/>
                </a:solidFill>
              </a:rPr>
              <a:t>(The information contained in these modules is meant to offer guidance regarding best practices to Principals and Vice-Principals in Ontario. Principals and Vice-Principals should always seek to consult with their board personnel and respect board directives and policy in regards to the management of incidents of cyberviolence and/or cyberbullying).</a:t>
            </a:r>
            <a:endParaRPr i="1" sz="1500">
              <a:solidFill>
                <a:srgbClr val="4F4F4F"/>
              </a:solidFill>
            </a:endParaRPr>
          </a:p>
          <a:p>
            <a:pPr indent="0" lvl="0" marL="158750" rtl="0" algn="l">
              <a:lnSpc>
                <a:spcPct val="100000"/>
              </a:lnSpc>
              <a:spcBef>
                <a:spcPts val="0"/>
              </a:spcBef>
              <a:spcAft>
                <a:spcPts val="0"/>
              </a:spcAft>
              <a:buSzPts val="1400"/>
              <a:buNone/>
            </a:pPr>
            <a:r>
              <a:t/>
            </a:r>
            <a:endParaRPr sz="1100">
              <a:solidFill>
                <a:srgbClr val="000000"/>
              </a:solidFill>
            </a:endParaRPr>
          </a:p>
        </p:txBody>
      </p:sp>
      <p:sp>
        <p:nvSpPr>
          <p:cNvPr id="111" name="Google Shape;111;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These suggested best practices apply to administration and staff members. Please note the highlighted comments and discuss the critical nature of understanding personal and professional vulnerability when dealing with the cyber world and your role in it.</a:t>
            </a:r>
            <a:endParaRPr/>
          </a:p>
        </p:txBody>
      </p:sp>
      <p:sp>
        <p:nvSpPr>
          <p:cNvPr id="209" name="Google Shape;20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C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In discussing with other administrators and staff who have had to deal with incidents in their schools, the comments are suggestions for all to keep in mind when responding to incidents.</a:t>
            </a:r>
            <a:endParaRPr/>
          </a:p>
        </p:txBody>
      </p:sp>
      <p:sp>
        <p:nvSpPr>
          <p:cNvPr id="223" name="Google Shape;22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CA"/>
              <a:t>Invite staff to add to this…</a:t>
            </a:r>
            <a:endParaRPr/>
          </a:p>
          <a:p>
            <a:pPr indent="0" lvl="0" marL="0" rtl="0" algn="l">
              <a:lnSpc>
                <a:spcPct val="100000"/>
              </a:lnSpc>
              <a:spcBef>
                <a:spcPts val="0"/>
              </a:spcBef>
              <a:spcAft>
                <a:spcPts val="0"/>
              </a:spcAft>
              <a:buSzPts val="1400"/>
              <a:buNone/>
            </a:pPr>
            <a:r>
              <a:t/>
            </a:r>
            <a:endParaRPr/>
          </a:p>
        </p:txBody>
      </p:sp>
      <p:sp>
        <p:nvSpPr>
          <p:cNvPr id="246" name="Google Shape;24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What is the role/responsibility for each and every staff member?</a:t>
            </a:r>
            <a:endParaRPr/>
          </a:p>
          <a:p>
            <a:pPr indent="0" lvl="0" marL="0" rtl="0" algn="l">
              <a:lnSpc>
                <a:spcPct val="100000"/>
              </a:lnSpc>
              <a:spcBef>
                <a:spcPts val="0"/>
              </a:spcBef>
              <a:spcAft>
                <a:spcPts val="0"/>
              </a:spcAft>
              <a:buSzPts val="1400"/>
              <a:buNone/>
            </a:pPr>
            <a:br>
              <a:rPr lang="en-CA"/>
            </a:br>
            <a:r>
              <a:rPr lang="en-CA"/>
              <a:t>Suggestion to review the </a:t>
            </a:r>
            <a:r>
              <a:rPr b="1" lang="en-CA"/>
              <a:t>duty to report </a:t>
            </a:r>
            <a:r>
              <a:rPr b="0" lang="en-CA"/>
              <a:t>and </a:t>
            </a:r>
            <a:r>
              <a:rPr b="1" lang="en-CA"/>
              <a:t>board policies, procedures and protocols </a:t>
            </a:r>
            <a:r>
              <a:rPr b="0" lang="en-CA"/>
              <a:t>when responding to an incident.</a:t>
            </a:r>
            <a:endParaRPr/>
          </a:p>
        </p:txBody>
      </p:sp>
      <p:sp>
        <p:nvSpPr>
          <p:cNvPr id="265" name="Google Shape;26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C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This slide could be used as a proactive brainstorming session with staff for designing next steps.</a:t>
            </a:r>
            <a:endParaRPr/>
          </a:p>
          <a:p>
            <a:pPr indent="0" lvl="0" marL="0" rtl="0" algn="l">
              <a:lnSpc>
                <a:spcPct val="100000"/>
              </a:lnSpc>
              <a:spcBef>
                <a:spcPts val="0"/>
              </a:spcBef>
              <a:spcAft>
                <a:spcPts val="0"/>
              </a:spcAft>
              <a:buSzPts val="1400"/>
              <a:buNone/>
            </a:pPr>
            <a:r>
              <a:rPr lang="en-CA"/>
              <a:t>What can WE do? </a:t>
            </a:r>
            <a:endParaRPr/>
          </a:p>
        </p:txBody>
      </p:sp>
      <p:sp>
        <p:nvSpPr>
          <p:cNvPr id="273" name="Google Shape;27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C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5: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latin typeface="Calibri"/>
              <a:ea typeface="Calibri"/>
              <a:cs typeface="Calibri"/>
              <a:sym typeface="Calibri"/>
            </a:endParaRPr>
          </a:p>
        </p:txBody>
      </p:sp>
      <p:sp>
        <p:nvSpPr>
          <p:cNvPr id="296" name="Google Shape;296;p15:notes"/>
          <p:cNvSpPr txBox="1"/>
          <p:nvPr>
            <p:ph idx="12" type="sldNum"/>
          </p:nvPr>
        </p:nvSpPr>
        <p:spPr>
          <a:xfrm>
            <a:off x="3884613" y="8685213"/>
            <a:ext cx="2971800" cy="45870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Clr>
                <a:schemeClr val="dk1"/>
              </a:buClr>
              <a:buSzPts val="1200"/>
              <a:buFont typeface="Calibri"/>
              <a:buNone/>
            </a:pPr>
            <a:fld id="{00000000-1234-1234-1234-123412341234}" type="slidenum">
              <a:rPr lang="en-CA">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None/>
            </a:pPr>
            <a:r>
              <a:rPr b="0" i="0" lang="en-CA" sz="1200" u="none" strike="noStrike">
                <a:solidFill>
                  <a:srgbClr val="000000"/>
                </a:solidFill>
                <a:latin typeface="Calibri"/>
                <a:ea typeface="Calibri"/>
                <a:cs typeface="Calibri"/>
                <a:sym typeface="Calibri"/>
              </a:rPr>
              <a:t>This project is the result of a partnership between Leadership en action (ADFO), Catholic Principals’ Leadership Development (CPCO), Principal Association Projects (OPC) and Victim Services Toronto, funded by the Ministry of Education.</a:t>
            </a:r>
            <a:endParaRPr b="0"/>
          </a:p>
          <a:p>
            <a:pPr indent="0" lvl="0" marL="0" rtl="0" algn="l">
              <a:lnSpc>
                <a:spcPct val="100000"/>
              </a:lnSpc>
              <a:spcBef>
                <a:spcPts val="0"/>
              </a:spcBef>
              <a:spcAft>
                <a:spcPts val="0"/>
              </a:spcAft>
              <a:buClr>
                <a:schemeClr val="dk1"/>
              </a:buClr>
              <a:buSzPts val="1200"/>
              <a:buFont typeface="Calibri"/>
              <a:buNone/>
            </a:pPr>
            <a:r>
              <a:t/>
            </a:r>
            <a:endParaRPr/>
          </a:p>
        </p:txBody>
      </p:sp>
      <p:sp>
        <p:nvSpPr>
          <p:cNvPr id="117" name="Google Shape;11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CA"/>
              <a:t>This Reactive Placemat Tool is designed for school administrators when responding to an incident of cyberviolence or cyberbullying. It is shared with staff as a reference point for thinking.</a:t>
            </a:r>
            <a:endParaRPr/>
          </a:p>
        </p:txBody>
      </p:sp>
      <p:sp>
        <p:nvSpPr>
          <p:cNvPr id="127" name="Google Shape;12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fd134c20f9_2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fd134c20f9_2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CA"/>
              <a:t>NOTE: </a:t>
            </a:r>
            <a:r>
              <a:rPr lang="en-CA"/>
              <a:t>This PPT is used after an incident of cyberviolence or cyberbullying has occurred. Review your board’s policies/protocols/procedures regarding privacy and Information Management.</a:t>
            </a:r>
            <a:endParaRPr/>
          </a:p>
          <a:p>
            <a:pPr indent="0" lvl="0" marL="0" rtl="0" algn="l">
              <a:lnSpc>
                <a:spcPct val="115000"/>
              </a:lnSpc>
              <a:spcBef>
                <a:spcPts val="0"/>
              </a:spcBef>
              <a:spcAft>
                <a:spcPts val="0"/>
              </a:spcAft>
              <a:buClr>
                <a:schemeClr val="dk1"/>
              </a:buClr>
              <a:buSzPts val="1100"/>
              <a:buFont typeface="Arial"/>
              <a:buNone/>
            </a:pPr>
            <a:r>
              <a:rPr lang="en-CA">
                <a:solidFill>
                  <a:srgbClr val="222222"/>
                </a:solidFill>
                <a:latin typeface="Arial"/>
                <a:ea typeface="Arial"/>
                <a:cs typeface="Arial"/>
                <a:sym typeface="Arial"/>
              </a:rPr>
              <a:t>Municipal Freedom of Information and Protection of Privacy Act, R.S.O. 1990, c. M.56</a:t>
            </a:r>
            <a:endParaRPr>
              <a:solidFill>
                <a:srgbClr val="222222"/>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CA"/>
              <a:t>(MFIPPA) Privacy: it is everyone’s responsibility to protect the privacy of individuals, ALL employees of Ontario school boards who work with information have a responsibility to safeguard information in their care.  En</a:t>
            </a:r>
            <a:r>
              <a:rPr lang="en-CA">
                <a:latin typeface="Roboto"/>
                <a:ea typeface="Roboto"/>
                <a:cs typeface="Roboto"/>
                <a:sym typeface="Roboto"/>
              </a:rPr>
              <a:t>sure Staff are aware of and adhere to board </a:t>
            </a:r>
            <a:r>
              <a:rPr lang="en-CA"/>
              <a:t>policies/protocols/procedures and </a:t>
            </a:r>
            <a:r>
              <a:rPr lang="en-CA">
                <a:latin typeface="Roboto"/>
                <a:ea typeface="Roboto"/>
                <a:cs typeface="Roboto"/>
                <a:sym typeface="Roboto"/>
              </a:rPr>
              <a:t>MFIPPA, and the Education Act.</a:t>
            </a:r>
            <a:endParaRPr>
              <a:latin typeface="Roboto"/>
              <a:ea typeface="Roboto"/>
              <a:cs typeface="Roboto"/>
              <a:sym typeface="Roboto"/>
            </a:endParaRPr>
          </a:p>
          <a:p>
            <a:pPr indent="0" lvl="0" marL="0" rtl="0" algn="l">
              <a:spcBef>
                <a:spcPts val="0"/>
              </a:spcBef>
              <a:spcAft>
                <a:spcPts val="0"/>
              </a:spcAft>
              <a:buNone/>
            </a:pPr>
            <a:r>
              <a:rPr lang="en-CA">
                <a:latin typeface="Roboto"/>
                <a:ea typeface="Roboto"/>
                <a:cs typeface="Roboto"/>
                <a:sym typeface="Roboto"/>
              </a:rPr>
              <a:t>Do NOT identify staff or student name(s), school or OEN within the discussion of any incidents or school planning or staff meetings.</a:t>
            </a:r>
            <a:endParaRPr/>
          </a:p>
        </p:txBody>
      </p:sp>
      <p:sp>
        <p:nvSpPr>
          <p:cNvPr id="136" name="Google Shape;136;gfd134c20f9_2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C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CA"/>
              <a:t>The next few slides speaks to the administrative process for dealing with an incident. They are shared with staff for the purpose of understand the processes involved and for individual staff members to see themselves in this process…to think of what they need to become aware of…what they may need to do or how they may need to respond.</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CA"/>
              <a:t>An incident of cyberviolence and/or cyberbullying </a:t>
            </a:r>
            <a:r>
              <a:rPr b="1" lang="en-CA"/>
              <a:t>has occurred</a:t>
            </a:r>
            <a:r>
              <a:rPr lang="en-CA"/>
              <a:t>.</a:t>
            </a:r>
            <a:endParaRPr/>
          </a:p>
          <a:p>
            <a:pPr indent="0" lvl="0" marL="0" rtl="0" algn="l">
              <a:lnSpc>
                <a:spcPct val="100000"/>
              </a:lnSpc>
              <a:spcBef>
                <a:spcPts val="0"/>
              </a:spcBef>
              <a:spcAft>
                <a:spcPts val="0"/>
              </a:spcAft>
              <a:buClr>
                <a:schemeClr val="dk1"/>
              </a:buClr>
              <a:buSzPts val="1200"/>
              <a:buFont typeface="Calibri"/>
              <a:buNone/>
            </a:pPr>
            <a:r>
              <a:rPr lang="en-CA"/>
              <a:t>Share with staff the administrative steps/process involved in dealing with the incident from the administrative perspective</a:t>
            </a:r>
            <a:endParaRPr/>
          </a:p>
          <a:p>
            <a:pPr indent="0" lvl="0" marL="0" rtl="0" algn="l">
              <a:lnSpc>
                <a:spcPct val="100000"/>
              </a:lnSpc>
              <a:spcBef>
                <a:spcPts val="0"/>
              </a:spcBef>
              <a:spcAft>
                <a:spcPts val="0"/>
              </a:spcAft>
              <a:buClr>
                <a:schemeClr val="dk1"/>
              </a:buClr>
              <a:buSzPts val="1200"/>
              <a:buFont typeface="Calibri"/>
              <a:buNone/>
            </a:pPr>
            <a:r>
              <a:rPr lang="en-CA"/>
              <a:t>What does a staff member need to know to deal with an incident? (immediate, short-term, long-term)?</a:t>
            </a:r>
            <a:endParaRPr/>
          </a:p>
        </p:txBody>
      </p:sp>
      <p:sp>
        <p:nvSpPr>
          <p:cNvPr id="142" name="Google Shape;1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Continued</a:t>
            </a:r>
            <a:endParaRPr/>
          </a:p>
        </p:txBody>
      </p:sp>
      <p:sp>
        <p:nvSpPr>
          <p:cNvPr id="154" name="Google Shape;15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An example that could be used to deepen understanding.</a:t>
            </a:r>
            <a:endParaRPr/>
          </a:p>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lang="en-CA"/>
              <a:t>Popcorn out: these two questions…gather examples from staff…build a definition together, compare this to the definitions on the Placemat Tool. Support staff for whom this is new or disturbing information.</a:t>
            </a:r>
            <a:endParaRPr/>
          </a:p>
          <a:p>
            <a:pPr indent="0" lvl="0" marL="0" rtl="0" algn="l">
              <a:lnSpc>
                <a:spcPct val="100000"/>
              </a:lnSpc>
              <a:spcBef>
                <a:spcPts val="0"/>
              </a:spcBef>
              <a:spcAft>
                <a:spcPts val="0"/>
              </a:spcAft>
              <a:buSzPts val="1400"/>
              <a:buNone/>
            </a:pPr>
            <a:r>
              <a:t/>
            </a:r>
            <a:endParaRPr/>
          </a:p>
        </p:txBody>
      </p:sp>
      <p:sp>
        <p:nvSpPr>
          <p:cNvPr id="166" name="Google Shape;16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Continued</a:t>
            </a:r>
            <a:endParaRPr/>
          </a:p>
        </p:txBody>
      </p:sp>
      <p:sp>
        <p:nvSpPr>
          <p:cNvPr id="180" name="Google Shape;18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CA"/>
              <a:t>Continued</a:t>
            </a:r>
            <a:endParaRPr/>
          </a:p>
          <a:p>
            <a:pPr indent="0" lvl="0" marL="0" rtl="0" algn="l">
              <a:lnSpc>
                <a:spcPct val="100000"/>
              </a:lnSpc>
              <a:spcBef>
                <a:spcPts val="0"/>
              </a:spcBef>
              <a:spcAft>
                <a:spcPts val="0"/>
              </a:spcAft>
              <a:buSzPts val="1400"/>
              <a:buNone/>
            </a:pPr>
            <a:r>
              <a:t/>
            </a:r>
            <a:endParaRPr/>
          </a:p>
        </p:txBody>
      </p:sp>
      <p:sp>
        <p:nvSpPr>
          <p:cNvPr id="191" name="Google Shape;19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en-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18.png"/><Relationship Id="rId7" Type="http://schemas.openxmlformats.org/officeDocument/2006/relationships/image" Target="../media/image8.png"/><Relationship Id="rId8"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id="16" name="Google Shape;16;p33"/>
          <p:cNvPicPr preferRelativeResize="0"/>
          <p:nvPr/>
        </p:nvPicPr>
        <p:blipFill rotWithShape="1">
          <a:blip r:embed="rId2">
            <a:alphaModFix/>
          </a:blip>
          <a:srcRect b="0" l="0" r="0" t="0"/>
          <a:stretch/>
        </p:blipFill>
        <p:spPr>
          <a:xfrm>
            <a:off x="0" y="2592566"/>
            <a:ext cx="12192000" cy="645945"/>
          </a:xfrm>
          <a:prstGeom prst="rect">
            <a:avLst/>
          </a:prstGeom>
          <a:noFill/>
          <a:ln>
            <a:noFill/>
          </a:ln>
        </p:spPr>
      </p:pic>
      <p:sp>
        <p:nvSpPr>
          <p:cNvPr id="17" name="Google Shape;17;p33"/>
          <p:cNvSpPr txBox="1"/>
          <p:nvPr>
            <p:ph type="title"/>
          </p:nvPr>
        </p:nvSpPr>
        <p:spPr>
          <a:xfrm>
            <a:off x="584981" y="3783577"/>
            <a:ext cx="10515600" cy="9431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alibri"/>
              <a:buNone/>
              <a:defRPr b="1"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61" name="Shape 61"/>
        <p:cNvGrpSpPr/>
        <p:nvPr/>
      </p:nvGrpSpPr>
      <p:grpSpPr>
        <a:xfrm>
          <a:off x="0" y="0"/>
          <a:ext cx="0" cy="0"/>
          <a:chOff x="0" y="0"/>
          <a:chExt cx="0" cy="0"/>
        </a:xfrm>
      </p:grpSpPr>
      <p:sp>
        <p:nvSpPr>
          <p:cNvPr id="62" name="Google Shape;62;p42"/>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2"/>
          <p:cNvSpPr/>
          <p:nvPr>
            <p:ph idx="2" type="pic"/>
          </p:nvPr>
        </p:nvSpPr>
        <p:spPr>
          <a:xfrm>
            <a:off x="0" y="0"/>
            <a:ext cx="2497015" cy="2769577"/>
          </a:xfrm>
          <a:prstGeom prst="rect">
            <a:avLst/>
          </a:prstGeom>
          <a:noFill/>
          <a:ln>
            <a:noFill/>
          </a:ln>
        </p:spPr>
      </p:sp>
      <p:sp>
        <p:nvSpPr>
          <p:cNvPr id="64" name="Google Shape;64;p42"/>
          <p:cNvSpPr txBox="1"/>
          <p:nvPr>
            <p:ph idx="1" type="body"/>
          </p:nvPr>
        </p:nvSpPr>
        <p:spPr>
          <a:xfrm>
            <a:off x="5548350" y="511785"/>
            <a:ext cx="621575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600"/>
              <a:buNone/>
              <a:defRPr b="1" sz="3600">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42"/>
          <p:cNvSpPr txBox="1"/>
          <p:nvPr>
            <p:ph idx="3" type="body"/>
          </p:nvPr>
        </p:nvSpPr>
        <p:spPr>
          <a:xfrm>
            <a:off x="5548350" y="1586706"/>
            <a:ext cx="621575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42"/>
          <p:cNvSpPr/>
          <p:nvPr/>
        </p:nvSpPr>
        <p:spPr>
          <a:xfrm>
            <a:off x="-1" y="2783815"/>
            <a:ext cx="2497015" cy="4074185"/>
          </a:xfrm>
          <a:prstGeom prst="rect">
            <a:avLst/>
          </a:prstGeom>
          <a:solidFill>
            <a:srgbClr val="007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 name="Google Shape;67;p42"/>
          <p:cNvSpPr/>
          <p:nvPr>
            <p:ph idx="4" type="pic"/>
          </p:nvPr>
        </p:nvSpPr>
        <p:spPr>
          <a:xfrm>
            <a:off x="2497014" y="12138"/>
            <a:ext cx="2497015" cy="2769577"/>
          </a:xfrm>
          <a:prstGeom prst="rect">
            <a:avLst/>
          </a:prstGeom>
          <a:noFill/>
          <a:ln>
            <a:noFill/>
          </a:ln>
        </p:spPr>
      </p:sp>
      <p:sp>
        <p:nvSpPr>
          <p:cNvPr id="68" name="Google Shape;68;p42"/>
          <p:cNvSpPr/>
          <p:nvPr>
            <p:ph idx="5" type="pic"/>
          </p:nvPr>
        </p:nvSpPr>
        <p:spPr>
          <a:xfrm>
            <a:off x="2497014" y="2793853"/>
            <a:ext cx="2497015" cy="2000005"/>
          </a:xfrm>
          <a:prstGeom prst="rect">
            <a:avLst/>
          </a:prstGeom>
          <a:noFill/>
          <a:ln>
            <a:noFill/>
          </a:ln>
        </p:spPr>
      </p:sp>
      <p:sp>
        <p:nvSpPr>
          <p:cNvPr id="69" name="Google Shape;69;p42"/>
          <p:cNvSpPr/>
          <p:nvPr>
            <p:ph idx="6" type="pic"/>
          </p:nvPr>
        </p:nvSpPr>
        <p:spPr>
          <a:xfrm>
            <a:off x="2497014" y="4803896"/>
            <a:ext cx="2497015" cy="2041966"/>
          </a:xfrm>
          <a:prstGeom prst="rect">
            <a:avLst/>
          </a:prstGeom>
          <a:noFill/>
          <a:ln>
            <a:noFill/>
          </a:ln>
        </p:spPr>
      </p:sp>
      <p:sp>
        <p:nvSpPr>
          <p:cNvPr id="70" name="Google Shape;70;p42"/>
          <p:cNvSpPr txBox="1"/>
          <p:nvPr>
            <p:ph idx="7" type="body"/>
          </p:nvPr>
        </p:nvSpPr>
        <p:spPr>
          <a:xfrm>
            <a:off x="381004" y="3388141"/>
            <a:ext cx="1820775" cy="163214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71" name="Shape 71"/>
        <p:cNvGrpSpPr/>
        <p:nvPr/>
      </p:nvGrpSpPr>
      <p:grpSpPr>
        <a:xfrm>
          <a:off x="0" y="0"/>
          <a:ext cx="0" cy="0"/>
          <a:chOff x="0" y="0"/>
          <a:chExt cx="0" cy="0"/>
        </a:xfrm>
      </p:grpSpPr>
      <p:sp>
        <p:nvSpPr>
          <p:cNvPr id="72" name="Google Shape;72;p43"/>
          <p:cNvSpPr/>
          <p:nvPr>
            <p:ph idx="2" type="pic"/>
          </p:nvPr>
        </p:nvSpPr>
        <p:spPr>
          <a:xfrm>
            <a:off x="-19817" y="909139"/>
            <a:ext cx="5044409" cy="5728111"/>
          </a:xfrm>
          <a:prstGeom prst="rect">
            <a:avLst/>
          </a:prstGeom>
          <a:noFill/>
          <a:ln>
            <a:noFill/>
          </a:ln>
        </p:spPr>
      </p:sp>
      <p:sp>
        <p:nvSpPr>
          <p:cNvPr id="73" name="Google Shape;73;p43"/>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3"/>
          <p:cNvSpPr/>
          <p:nvPr/>
        </p:nvSpPr>
        <p:spPr>
          <a:xfrm>
            <a:off x="0" y="5026941"/>
            <a:ext cx="5044409" cy="1610309"/>
          </a:xfrm>
          <a:prstGeom prst="rect">
            <a:avLst/>
          </a:prstGeom>
          <a:solidFill>
            <a:srgbClr val="2E75B6">
              <a:alpha val="8078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5" name="Google Shape;75;p43"/>
          <p:cNvPicPr preferRelativeResize="0"/>
          <p:nvPr/>
        </p:nvPicPr>
        <p:blipFill rotWithShape="1">
          <a:blip r:embed="rId2">
            <a:alphaModFix/>
          </a:blip>
          <a:srcRect b="0" l="0" r="0" t="0"/>
          <a:stretch/>
        </p:blipFill>
        <p:spPr>
          <a:xfrm>
            <a:off x="0" y="-32549"/>
            <a:ext cx="12192000" cy="941689"/>
          </a:xfrm>
          <a:prstGeom prst="rect">
            <a:avLst/>
          </a:prstGeom>
          <a:noFill/>
          <a:ln>
            <a:noFill/>
          </a:ln>
        </p:spPr>
      </p:pic>
      <p:sp>
        <p:nvSpPr>
          <p:cNvPr id="76" name="Google Shape;76;p43"/>
          <p:cNvSpPr txBox="1"/>
          <p:nvPr>
            <p:ph idx="1" type="body"/>
          </p:nvPr>
        </p:nvSpPr>
        <p:spPr>
          <a:xfrm>
            <a:off x="5614736" y="1205744"/>
            <a:ext cx="6196260" cy="47619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3"/>
          <p:cNvSpPr txBox="1"/>
          <p:nvPr>
            <p:ph idx="3" type="body"/>
          </p:nvPr>
        </p:nvSpPr>
        <p:spPr>
          <a:xfrm>
            <a:off x="513352" y="5309476"/>
            <a:ext cx="4190996" cy="96264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8" name="Google Shape;78;p43"/>
          <p:cNvSpPr txBox="1"/>
          <p:nvPr>
            <p:ph type="title"/>
          </p:nvPr>
        </p:nvSpPr>
        <p:spPr>
          <a:xfrm>
            <a:off x="486507" y="-34029"/>
            <a:ext cx="10515600" cy="9431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2F2F2"/>
              </a:buClr>
              <a:buSzPts val="3200"/>
              <a:buFont typeface="Calibri"/>
              <a:buNone/>
              <a:defRPr b="1" sz="3200">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p:tgtEl>
                                          <p:spTgt spid="7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9" name="Shape 79"/>
        <p:cNvGrpSpPr/>
        <p:nvPr/>
      </p:nvGrpSpPr>
      <p:grpSpPr>
        <a:xfrm>
          <a:off x="0" y="0"/>
          <a:ext cx="0" cy="0"/>
          <a:chOff x="0" y="0"/>
          <a:chExt cx="0" cy="0"/>
        </a:xfrm>
      </p:grpSpPr>
      <p:sp>
        <p:nvSpPr>
          <p:cNvPr id="80" name="Google Shape;80;p44"/>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4"/>
          <p:cNvSpPr txBox="1"/>
          <p:nvPr/>
        </p:nvSpPr>
        <p:spPr>
          <a:xfrm>
            <a:off x="252987" y="-178754"/>
            <a:ext cx="5896709" cy="947536"/>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Calibri"/>
              <a:buNone/>
            </a:pPr>
            <a:r>
              <a:rPr lang="en-CA" sz="3600">
                <a:solidFill>
                  <a:schemeClr val="lt1"/>
                </a:solidFill>
                <a:latin typeface="Calibri"/>
                <a:ea typeface="Calibri"/>
                <a:cs typeface="Calibri"/>
                <a:sym typeface="Calibri"/>
              </a:rPr>
              <a:t>Heading Goes Here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82" name="Shape 82"/>
        <p:cNvGrpSpPr/>
        <p:nvPr/>
      </p:nvGrpSpPr>
      <p:grpSpPr>
        <a:xfrm>
          <a:off x="0" y="0"/>
          <a:ext cx="0" cy="0"/>
          <a:chOff x="0" y="0"/>
          <a:chExt cx="0" cy="0"/>
        </a:xfrm>
      </p:grpSpPr>
      <p:sp>
        <p:nvSpPr>
          <p:cNvPr id="83" name="Google Shape;83;p45"/>
          <p:cNvSpPr/>
          <p:nvPr>
            <p:ph idx="2" type="pic"/>
          </p:nvPr>
        </p:nvSpPr>
        <p:spPr>
          <a:xfrm>
            <a:off x="6328610" y="909140"/>
            <a:ext cx="5863389" cy="5082585"/>
          </a:xfrm>
          <a:prstGeom prst="rect">
            <a:avLst/>
          </a:prstGeom>
          <a:noFill/>
          <a:ln>
            <a:noFill/>
          </a:ln>
        </p:spPr>
      </p:sp>
      <p:sp>
        <p:nvSpPr>
          <p:cNvPr id="84" name="Google Shape;84;p45"/>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85" name="Google Shape;85;p45"/>
          <p:cNvPicPr preferRelativeResize="0"/>
          <p:nvPr/>
        </p:nvPicPr>
        <p:blipFill rotWithShape="1">
          <a:blip r:embed="rId2">
            <a:alphaModFix/>
          </a:blip>
          <a:srcRect b="0" l="0" r="0" t="0"/>
          <a:stretch/>
        </p:blipFill>
        <p:spPr>
          <a:xfrm>
            <a:off x="0" y="-32549"/>
            <a:ext cx="12192000" cy="941689"/>
          </a:xfrm>
          <a:prstGeom prst="rect">
            <a:avLst/>
          </a:prstGeom>
          <a:noFill/>
          <a:ln>
            <a:noFill/>
          </a:ln>
        </p:spPr>
      </p:pic>
      <p:sp>
        <p:nvSpPr>
          <p:cNvPr id="86" name="Google Shape;86;p45"/>
          <p:cNvSpPr txBox="1"/>
          <p:nvPr>
            <p:ph idx="1" type="body"/>
          </p:nvPr>
        </p:nvSpPr>
        <p:spPr>
          <a:xfrm>
            <a:off x="381004" y="1108417"/>
            <a:ext cx="5714996" cy="48833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45"/>
          <p:cNvSpPr txBox="1"/>
          <p:nvPr>
            <p:ph type="title"/>
          </p:nvPr>
        </p:nvSpPr>
        <p:spPr>
          <a:xfrm>
            <a:off x="486507" y="-34029"/>
            <a:ext cx="10515600" cy="9431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2F2F2"/>
              </a:buClr>
              <a:buSzPts val="3200"/>
              <a:buFont typeface="Calibri"/>
              <a:buNone/>
              <a:defRPr b="1" sz="3200">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8" name="Shape 88"/>
        <p:cNvGrpSpPr/>
        <p:nvPr/>
      </p:nvGrpSpPr>
      <p:grpSpPr>
        <a:xfrm>
          <a:off x="0" y="0"/>
          <a:ext cx="0" cy="0"/>
          <a:chOff x="0" y="0"/>
          <a:chExt cx="0" cy="0"/>
        </a:xfrm>
      </p:grpSpPr>
      <p:sp>
        <p:nvSpPr>
          <p:cNvPr id="89" name="Google Shape;89;p46"/>
          <p:cNvSpPr txBox="1"/>
          <p:nvPr/>
        </p:nvSpPr>
        <p:spPr>
          <a:xfrm>
            <a:off x="4533900" y="1449886"/>
            <a:ext cx="305882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3200">
                <a:solidFill>
                  <a:schemeClr val="lt1"/>
                </a:solidFill>
                <a:latin typeface="Twentieth Century"/>
                <a:ea typeface="Twentieth Century"/>
                <a:cs typeface="Twentieth Century"/>
                <a:sym typeface="Twentieth Century"/>
              </a:rPr>
              <a:t>OUR MISSION</a:t>
            </a:r>
            <a:endParaRPr/>
          </a:p>
        </p:txBody>
      </p:sp>
      <p:sp>
        <p:nvSpPr>
          <p:cNvPr id="90" name="Google Shape;90;p46"/>
          <p:cNvSpPr/>
          <p:nvPr/>
        </p:nvSpPr>
        <p:spPr>
          <a:xfrm>
            <a:off x="7712765" y="0"/>
            <a:ext cx="4479235" cy="6764942"/>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46"/>
          <p:cNvSpPr txBox="1"/>
          <p:nvPr/>
        </p:nvSpPr>
        <p:spPr>
          <a:xfrm>
            <a:off x="9119924" y="1670212"/>
            <a:ext cx="107773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lt1"/>
                </a:solidFill>
                <a:latin typeface="Calibri"/>
                <a:ea typeface="Calibri"/>
                <a:cs typeface="Calibri"/>
                <a:sym typeface="Calibri"/>
              </a:rPr>
              <a:t>Facebook</a:t>
            </a:r>
            <a:endParaRPr/>
          </a:p>
          <a:p>
            <a:pPr indent="0" lvl="0" marL="0" marR="0" rtl="0" algn="l">
              <a:spcBef>
                <a:spcPts val="0"/>
              </a:spcBef>
              <a:spcAft>
                <a:spcPts val="0"/>
              </a:spcAft>
              <a:buNone/>
            </a:pPr>
            <a:r>
              <a:rPr lang="en-CA" sz="1800">
                <a:solidFill>
                  <a:schemeClr val="lt1"/>
                </a:solidFill>
                <a:latin typeface="Calibri"/>
                <a:ea typeface="Calibri"/>
                <a:cs typeface="Calibri"/>
                <a:sym typeface="Calibri"/>
              </a:rPr>
              <a:t>Info here</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46"/>
          <p:cNvSpPr txBox="1"/>
          <p:nvPr/>
        </p:nvSpPr>
        <p:spPr>
          <a:xfrm>
            <a:off x="9137350" y="2682427"/>
            <a:ext cx="103304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lt1"/>
                </a:solidFill>
                <a:latin typeface="Calibri"/>
                <a:ea typeface="Calibri"/>
                <a:cs typeface="Calibri"/>
                <a:sym typeface="Calibri"/>
              </a:rPr>
              <a:t>Twitter</a:t>
            </a:r>
            <a:endParaRPr/>
          </a:p>
          <a:p>
            <a:pPr indent="0" lvl="0" marL="0" marR="0" rtl="0" algn="l">
              <a:spcBef>
                <a:spcPts val="0"/>
              </a:spcBef>
              <a:spcAft>
                <a:spcPts val="0"/>
              </a:spcAft>
              <a:buNone/>
            </a:pPr>
            <a:r>
              <a:rPr lang="en-CA" sz="1800">
                <a:solidFill>
                  <a:schemeClr val="lt1"/>
                </a:solidFill>
                <a:latin typeface="Calibri"/>
                <a:ea typeface="Calibri"/>
                <a:cs typeface="Calibri"/>
                <a:sym typeface="Calibri"/>
              </a:rPr>
              <a:t>Info here</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46"/>
          <p:cNvSpPr txBox="1"/>
          <p:nvPr/>
        </p:nvSpPr>
        <p:spPr>
          <a:xfrm>
            <a:off x="9119924" y="3603860"/>
            <a:ext cx="111549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lt1"/>
                </a:solidFill>
                <a:latin typeface="Calibri"/>
                <a:ea typeface="Calibri"/>
                <a:cs typeface="Calibri"/>
                <a:sym typeface="Calibri"/>
              </a:rPr>
              <a:t>Instagram</a:t>
            </a:r>
            <a:endParaRPr/>
          </a:p>
          <a:p>
            <a:pPr indent="0" lvl="0" marL="0" marR="0" rtl="0" algn="l">
              <a:spcBef>
                <a:spcPts val="0"/>
              </a:spcBef>
              <a:spcAft>
                <a:spcPts val="0"/>
              </a:spcAft>
              <a:buNone/>
            </a:pPr>
            <a:r>
              <a:rPr lang="en-CA" sz="1800">
                <a:solidFill>
                  <a:schemeClr val="lt1"/>
                </a:solidFill>
                <a:latin typeface="Calibri"/>
                <a:ea typeface="Calibri"/>
                <a:cs typeface="Calibri"/>
                <a:sym typeface="Calibri"/>
              </a:rPr>
              <a:t>Info here</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46"/>
          <p:cNvSpPr/>
          <p:nvPr/>
        </p:nvSpPr>
        <p:spPr>
          <a:xfrm>
            <a:off x="-5357" y="1068148"/>
            <a:ext cx="7718122" cy="5586651"/>
          </a:xfrm>
          <a:prstGeom prst="rect">
            <a:avLst/>
          </a:prstGeom>
          <a:solidFill>
            <a:srgbClr val="0070A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5" name="Google Shape;95;p46"/>
          <p:cNvSpPr txBox="1"/>
          <p:nvPr/>
        </p:nvSpPr>
        <p:spPr>
          <a:xfrm>
            <a:off x="678950" y="2273344"/>
            <a:ext cx="305882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3200">
                <a:solidFill>
                  <a:schemeClr val="lt1"/>
                </a:solidFill>
                <a:latin typeface="Calibri"/>
                <a:ea typeface="Calibri"/>
                <a:cs typeface="Calibri"/>
                <a:sym typeface="Calibri"/>
              </a:rPr>
              <a:t>CONTACT US</a:t>
            </a:r>
            <a:endParaRPr/>
          </a:p>
        </p:txBody>
      </p:sp>
      <p:sp>
        <p:nvSpPr>
          <p:cNvPr id="96" name="Google Shape;96;p46"/>
          <p:cNvSpPr txBox="1"/>
          <p:nvPr/>
        </p:nvSpPr>
        <p:spPr>
          <a:xfrm>
            <a:off x="734571" y="3016091"/>
            <a:ext cx="4987776" cy="378885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lt1"/>
              </a:buClr>
              <a:buSzPts val="1800"/>
              <a:buFont typeface="Arial"/>
              <a:buChar char="•"/>
            </a:pPr>
            <a:r>
              <a:rPr lang="en-CA" sz="1800">
                <a:solidFill>
                  <a:schemeClr val="lt1"/>
                </a:solidFill>
                <a:latin typeface="Twentieth Century"/>
                <a:ea typeface="Twentieth Century"/>
                <a:cs typeface="Twentieth Century"/>
                <a:sym typeface="Twentieth Century"/>
              </a:rPr>
              <a:t>Email, or other program contact information here.</a:t>
            </a:r>
            <a:endParaRPr/>
          </a:p>
          <a:p>
            <a:pPr indent="-285750" lvl="0" marL="285750" marR="0" rtl="0" algn="l">
              <a:lnSpc>
                <a:spcPct val="150000"/>
              </a:lnSpc>
              <a:spcBef>
                <a:spcPts val="0"/>
              </a:spcBef>
              <a:spcAft>
                <a:spcPts val="0"/>
              </a:spcAft>
              <a:buClr>
                <a:schemeClr val="lt1"/>
              </a:buClr>
              <a:buSzPts val="1800"/>
              <a:buFont typeface="Arial"/>
              <a:buChar char="•"/>
            </a:pPr>
            <a:r>
              <a:rPr lang="en-CA" sz="1800">
                <a:solidFill>
                  <a:schemeClr val="lt1"/>
                </a:solidFill>
                <a:latin typeface="Twentieth Century"/>
                <a:ea typeface="Twentieth Century"/>
                <a:cs typeface="Twentieth Century"/>
                <a:sym typeface="Twentieth Century"/>
              </a:rPr>
              <a:t>Email, or other program contact information here.</a:t>
            </a:r>
            <a:endParaRPr/>
          </a:p>
          <a:p>
            <a:pPr indent="-285750" lvl="0" marL="285750" marR="0" rtl="0" algn="l">
              <a:lnSpc>
                <a:spcPct val="150000"/>
              </a:lnSpc>
              <a:spcBef>
                <a:spcPts val="0"/>
              </a:spcBef>
              <a:spcAft>
                <a:spcPts val="0"/>
              </a:spcAft>
              <a:buClr>
                <a:schemeClr val="lt1"/>
              </a:buClr>
              <a:buSzPts val="1800"/>
              <a:buFont typeface="Arial"/>
              <a:buChar char="•"/>
            </a:pPr>
            <a:r>
              <a:rPr lang="en-CA" sz="1800">
                <a:solidFill>
                  <a:schemeClr val="lt1"/>
                </a:solidFill>
                <a:latin typeface="Twentieth Century"/>
                <a:ea typeface="Twentieth Century"/>
                <a:cs typeface="Twentieth Century"/>
                <a:sym typeface="Twentieth Century"/>
              </a:rPr>
              <a:t>Email, or other program contact information here.</a:t>
            </a:r>
            <a:endParaRPr/>
          </a:p>
          <a:p>
            <a:pPr indent="-285750" lvl="0" marL="285750" marR="0" rtl="0" algn="l">
              <a:lnSpc>
                <a:spcPct val="150000"/>
              </a:lnSpc>
              <a:spcBef>
                <a:spcPts val="0"/>
              </a:spcBef>
              <a:spcAft>
                <a:spcPts val="0"/>
              </a:spcAft>
              <a:buClr>
                <a:schemeClr val="lt1"/>
              </a:buClr>
              <a:buSzPts val="1800"/>
              <a:buFont typeface="Arial"/>
              <a:buChar char="•"/>
            </a:pPr>
            <a:r>
              <a:rPr lang="en-CA" sz="1800">
                <a:solidFill>
                  <a:schemeClr val="lt1"/>
                </a:solidFill>
                <a:latin typeface="Twentieth Century"/>
                <a:ea typeface="Twentieth Century"/>
                <a:cs typeface="Twentieth Century"/>
                <a:sym typeface="Twentieth Century"/>
              </a:rPr>
              <a:t>Email, or other program contact information here.</a:t>
            </a:r>
            <a:br>
              <a:rPr lang="en-CA" sz="1800">
                <a:solidFill>
                  <a:schemeClr val="lt1"/>
                </a:solidFill>
                <a:latin typeface="Twentieth Century"/>
                <a:ea typeface="Twentieth Century"/>
                <a:cs typeface="Twentieth Century"/>
                <a:sym typeface="Twentieth Century"/>
              </a:rPr>
            </a:br>
            <a:endParaRPr sz="1800">
              <a:solidFill>
                <a:schemeClr val="lt1"/>
              </a:solidFill>
              <a:latin typeface="Twentieth Century"/>
              <a:ea typeface="Twentieth Century"/>
              <a:cs typeface="Twentieth Century"/>
              <a:sym typeface="Twentieth Century"/>
            </a:endParaRPr>
          </a:p>
          <a:p>
            <a:pPr indent="0" lvl="0" marL="0" marR="0" rtl="0" algn="l">
              <a:lnSpc>
                <a:spcPct val="15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br>
              <a:rPr lang="en-CA" sz="1800">
                <a:solidFill>
                  <a:schemeClr val="lt1"/>
                </a:solidFill>
                <a:latin typeface="Twentieth Century"/>
                <a:ea typeface="Twentieth Century"/>
                <a:cs typeface="Twentieth Century"/>
                <a:sym typeface="Twentieth Century"/>
              </a:rPr>
            </a:br>
            <a:endParaRPr sz="1800">
              <a:solidFill>
                <a:schemeClr val="lt1"/>
              </a:solidFill>
              <a:latin typeface="Twentieth Century"/>
              <a:ea typeface="Twentieth Century"/>
              <a:cs typeface="Twentieth Century"/>
              <a:sym typeface="Twentieth Century"/>
            </a:endParaRPr>
          </a:p>
          <a:p>
            <a:pPr indent="0" lvl="0" marL="0" marR="0" rtl="0" algn="l">
              <a:lnSpc>
                <a:spcPct val="150000"/>
              </a:lnSpc>
              <a:spcBef>
                <a:spcPts val="0"/>
              </a:spcBef>
              <a:spcAft>
                <a:spcPts val="0"/>
              </a:spcAft>
              <a:buNone/>
            </a:pPr>
            <a:r>
              <a:t/>
            </a:r>
            <a:endParaRPr sz="1800">
              <a:solidFill>
                <a:schemeClr val="dk1"/>
              </a:solidFill>
              <a:latin typeface="Calibri"/>
              <a:ea typeface="Calibri"/>
              <a:cs typeface="Calibri"/>
              <a:sym typeface="Calibri"/>
            </a:endParaRPr>
          </a:p>
        </p:txBody>
      </p:sp>
      <p:pic>
        <p:nvPicPr>
          <p:cNvPr id="97" name="Google Shape;97;p46"/>
          <p:cNvPicPr preferRelativeResize="0"/>
          <p:nvPr/>
        </p:nvPicPr>
        <p:blipFill rotWithShape="1">
          <a:blip r:embed="rId2">
            <a:alphaModFix/>
          </a:blip>
          <a:srcRect b="0" l="0" r="0" t="0"/>
          <a:stretch/>
        </p:blipFill>
        <p:spPr>
          <a:xfrm>
            <a:off x="8470967" y="1755768"/>
            <a:ext cx="546981" cy="546981"/>
          </a:xfrm>
          <a:prstGeom prst="rect">
            <a:avLst/>
          </a:prstGeom>
          <a:noFill/>
          <a:ln>
            <a:noFill/>
          </a:ln>
        </p:spPr>
      </p:pic>
      <p:pic>
        <p:nvPicPr>
          <p:cNvPr id="98" name="Google Shape;98;p46"/>
          <p:cNvPicPr preferRelativeResize="0"/>
          <p:nvPr/>
        </p:nvPicPr>
        <p:blipFill rotWithShape="1">
          <a:blip r:embed="rId3">
            <a:alphaModFix/>
          </a:blip>
          <a:srcRect b="0" l="0" r="0" t="0"/>
          <a:stretch/>
        </p:blipFill>
        <p:spPr>
          <a:xfrm>
            <a:off x="8454813" y="2694796"/>
            <a:ext cx="547797" cy="547797"/>
          </a:xfrm>
          <a:prstGeom prst="rect">
            <a:avLst/>
          </a:prstGeom>
          <a:noFill/>
          <a:ln>
            <a:noFill/>
          </a:ln>
        </p:spPr>
      </p:pic>
      <p:pic>
        <p:nvPicPr>
          <p:cNvPr id="99" name="Google Shape;99;p46"/>
          <p:cNvPicPr preferRelativeResize="0"/>
          <p:nvPr/>
        </p:nvPicPr>
        <p:blipFill rotWithShape="1">
          <a:blip r:embed="rId4">
            <a:alphaModFix/>
          </a:blip>
          <a:srcRect b="0" l="0" r="0" t="0"/>
          <a:stretch/>
        </p:blipFill>
        <p:spPr>
          <a:xfrm>
            <a:off x="8454813" y="3603860"/>
            <a:ext cx="623455" cy="623455"/>
          </a:xfrm>
          <a:prstGeom prst="rect">
            <a:avLst/>
          </a:prstGeom>
          <a:noFill/>
          <a:ln>
            <a:noFill/>
          </a:ln>
        </p:spPr>
      </p:pic>
      <p:pic>
        <p:nvPicPr>
          <p:cNvPr id="100" name="Google Shape;100;p46"/>
          <p:cNvPicPr preferRelativeResize="0"/>
          <p:nvPr/>
        </p:nvPicPr>
        <p:blipFill rotWithShape="1">
          <a:blip r:embed="rId5">
            <a:alphaModFix/>
          </a:blip>
          <a:srcRect b="0" l="0" r="0" t="0"/>
          <a:stretch/>
        </p:blipFill>
        <p:spPr>
          <a:xfrm>
            <a:off x="0" y="6654800"/>
            <a:ext cx="12192000" cy="203200"/>
          </a:xfrm>
          <a:prstGeom prst="rect">
            <a:avLst/>
          </a:prstGeom>
          <a:noFill/>
          <a:ln>
            <a:noFill/>
          </a:ln>
        </p:spPr>
      </p:pic>
      <p:pic>
        <p:nvPicPr>
          <p:cNvPr id="101" name="Google Shape;101;p46"/>
          <p:cNvPicPr preferRelativeResize="0"/>
          <p:nvPr/>
        </p:nvPicPr>
        <p:blipFill rotWithShape="1">
          <a:blip r:embed="rId6">
            <a:alphaModFix/>
          </a:blip>
          <a:srcRect b="0" l="36738" r="0" t="-19836"/>
          <a:stretch/>
        </p:blipFill>
        <p:spPr>
          <a:xfrm>
            <a:off x="-1" y="975090"/>
            <a:ext cx="7712765" cy="316823"/>
          </a:xfrm>
          <a:prstGeom prst="rect">
            <a:avLst/>
          </a:prstGeom>
          <a:noFill/>
          <a:ln>
            <a:noFill/>
          </a:ln>
        </p:spPr>
      </p:pic>
      <p:pic>
        <p:nvPicPr>
          <p:cNvPr descr="Envelope" id="102" name="Google Shape;102;p46"/>
          <p:cNvPicPr preferRelativeResize="0"/>
          <p:nvPr/>
        </p:nvPicPr>
        <p:blipFill rotWithShape="1">
          <a:blip r:embed="rId7">
            <a:alphaModFix/>
          </a:blip>
          <a:srcRect b="0" l="0" r="0" t="0"/>
          <a:stretch/>
        </p:blipFill>
        <p:spPr>
          <a:xfrm>
            <a:off x="3050991" y="2183380"/>
            <a:ext cx="779660" cy="779660"/>
          </a:xfrm>
          <a:prstGeom prst="rect">
            <a:avLst/>
          </a:prstGeom>
          <a:noFill/>
          <a:ln>
            <a:noFill/>
          </a:ln>
        </p:spPr>
      </p:pic>
      <p:pic>
        <p:nvPicPr>
          <p:cNvPr descr="A close up of a logo&#10;&#10;Description automatically generated" id="103" name="Google Shape;103;p46"/>
          <p:cNvPicPr preferRelativeResize="0"/>
          <p:nvPr/>
        </p:nvPicPr>
        <p:blipFill rotWithShape="1">
          <a:blip r:embed="rId8">
            <a:alphaModFix/>
          </a:blip>
          <a:srcRect b="0" l="0" r="0" t="0"/>
          <a:stretch/>
        </p:blipFill>
        <p:spPr>
          <a:xfrm>
            <a:off x="334842" y="53051"/>
            <a:ext cx="6211957" cy="9463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Image">
  <p:cSld name="Section Header with Image">
    <p:spTree>
      <p:nvGrpSpPr>
        <p:cNvPr id="104" name="Shape 104"/>
        <p:cNvGrpSpPr/>
        <p:nvPr/>
      </p:nvGrpSpPr>
      <p:grpSpPr>
        <a:xfrm>
          <a:off x="0" y="0"/>
          <a:ext cx="0" cy="0"/>
          <a:chOff x="0" y="0"/>
          <a:chExt cx="0" cy="0"/>
        </a:xfrm>
      </p:grpSpPr>
      <p:sp>
        <p:nvSpPr>
          <p:cNvPr id="105" name="Google Shape;105;p47"/>
          <p:cNvSpPr/>
          <p:nvPr>
            <p:ph idx="2" type="pic"/>
          </p:nvPr>
        </p:nvSpPr>
        <p:spPr>
          <a:xfrm>
            <a:off x="-1" y="0"/>
            <a:ext cx="12192000" cy="6858000"/>
          </a:xfrm>
          <a:prstGeom prst="rect">
            <a:avLst/>
          </a:prstGeom>
          <a:noFill/>
          <a:ln>
            <a:noFill/>
          </a:ln>
        </p:spPr>
      </p:sp>
      <p:sp>
        <p:nvSpPr>
          <p:cNvPr id="106" name="Google Shape;106;p47"/>
          <p:cNvSpPr txBox="1"/>
          <p:nvPr>
            <p:ph type="title"/>
          </p:nvPr>
        </p:nvSpPr>
        <p:spPr>
          <a:xfrm>
            <a:off x="4590288" y="2313433"/>
            <a:ext cx="6592824"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47"/>
          <p:cNvSpPr txBox="1"/>
          <p:nvPr>
            <p:ph idx="1" type="body"/>
          </p:nvPr>
        </p:nvSpPr>
        <p:spPr>
          <a:xfrm>
            <a:off x="4590288" y="5193792"/>
            <a:ext cx="6592824" cy="97840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8" name="Shape 18"/>
        <p:cNvGrpSpPr/>
        <p:nvPr/>
      </p:nvGrpSpPr>
      <p:grpSpPr>
        <a:xfrm>
          <a:off x="0" y="0"/>
          <a:ext cx="0" cy="0"/>
          <a:chOff x="0" y="0"/>
          <a:chExt cx="0" cy="0"/>
        </a:xfrm>
      </p:grpSpPr>
      <p:sp>
        <p:nvSpPr>
          <p:cNvPr id="19" name="Google Shape;19;p34"/>
          <p:cNvSpPr txBox="1"/>
          <p:nvPr>
            <p:ph idx="1" type="body"/>
          </p:nvPr>
        </p:nvSpPr>
        <p:spPr>
          <a:xfrm>
            <a:off x="685800" y="1275347"/>
            <a:ext cx="10669588" cy="4585703"/>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 name="Google Shape;20;p34"/>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1" name="Google Shape;21;p34"/>
          <p:cNvPicPr preferRelativeResize="0"/>
          <p:nvPr/>
        </p:nvPicPr>
        <p:blipFill rotWithShape="1">
          <a:blip r:embed="rId2">
            <a:alphaModFix/>
          </a:blip>
          <a:srcRect b="0" l="0" r="0" t="0"/>
          <a:stretch/>
        </p:blipFill>
        <p:spPr>
          <a:xfrm>
            <a:off x="0" y="-32549"/>
            <a:ext cx="12192000" cy="941689"/>
          </a:xfrm>
          <a:prstGeom prst="rect">
            <a:avLst/>
          </a:prstGeom>
          <a:noFill/>
          <a:ln>
            <a:noFill/>
          </a:ln>
        </p:spPr>
      </p:pic>
      <p:sp>
        <p:nvSpPr>
          <p:cNvPr id="22" name="Google Shape;22;p34"/>
          <p:cNvSpPr txBox="1"/>
          <p:nvPr>
            <p:ph type="title"/>
          </p:nvPr>
        </p:nvSpPr>
        <p:spPr>
          <a:xfrm>
            <a:off x="486507" y="-34029"/>
            <a:ext cx="10515600" cy="9431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2F2F2"/>
              </a:buClr>
              <a:buSzPts val="3200"/>
              <a:buFont typeface="Calibri"/>
              <a:buNone/>
              <a:defRPr b="1" sz="3200">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5" name="Google Shape;2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26" name="Google Shape;2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indent="0" lvl="1" marL="0" marR="0" rtl="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indent="0" lvl="2" marL="0" marR="0" rtl="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indent="0" lvl="3" marL="0" marR="0" rtl="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indent="0" lvl="4" marL="0" marR="0" rtl="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indent="0" lvl="5" marL="0" marR="0" rtl="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indent="0" lvl="6" marL="0" marR="0" rtl="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indent="0" lvl="7" marL="0" marR="0" rtl="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indent="0" lvl="8" marL="0" marR="0" rtl="0" algn="r">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alibri"/>
              <a:buNone/>
              <a:defRPr b="1" sz="4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6"/>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1" name="Shape 31"/>
        <p:cNvGrpSpPr/>
        <p:nvPr/>
      </p:nvGrpSpPr>
      <p:grpSpPr>
        <a:xfrm>
          <a:off x="0" y="0"/>
          <a:ext cx="0" cy="0"/>
          <a:chOff x="0" y="0"/>
          <a:chExt cx="0" cy="0"/>
        </a:xfrm>
      </p:grpSpPr>
      <p:pic>
        <p:nvPicPr>
          <p:cNvPr id="32" name="Google Shape;32;p37"/>
          <p:cNvPicPr preferRelativeResize="0"/>
          <p:nvPr/>
        </p:nvPicPr>
        <p:blipFill rotWithShape="1">
          <a:blip r:embed="rId2">
            <a:alphaModFix/>
          </a:blip>
          <a:srcRect b="0" l="0" r="0" t="0"/>
          <a:stretch/>
        </p:blipFill>
        <p:spPr>
          <a:xfrm>
            <a:off x="1" y="1575253"/>
            <a:ext cx="6463778" cy="122420"/>
          </a:xfrm>
          <a:prstGeom prst="rect">
            <a:avLst/>
          </a:prstGeom>
          <a:noFill/>
          <a:ln>
            <a:noFill/>
          </a:ln>
        </p:spPr>
      </p:pic>
      <p:sp>
        <p:nvSpPr>
          <p:cNvPr id="33" name="Google Shape;33;p37"/>
          <p:cNvSpPr/>
          <p:nvPr>
            <p:ph idx="2" type="pic"/>
          </p:nvPr>
        </p:nvSpPr>
        <p:spPr>
          <a:xfrm>
            <a:off x="7026442" y="5723"/>
            <a:ext cx="5165558" cy="6082256"/>
          </a:xfrm>
          <a:prstGeom prst="rect">
            <a:avLst/>
          </a:prstGeom>
          <a:noFill/>
          <a:ln>
            <a:noFill/>
          </a:ln>
        </p:spPr>
      </p:sp>
      <p:sp>
        <p:nvSpPr>
          <p:cNvPr id="34" name="Google Shape;34;p37"/>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7"/>
          <p:cNvSpPr txBox="1"/>
          <p:nvPr>
            <p:ph idx="1" type="body"/>
          </p:nvPr>
        </p:nvSpPr>
        <p:spPr>
          <a:xfrm>
            <a:off x="838199" y="1825625"/>
            <a:ext cx="5625579"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7"/>
          <p:cNvSpPr txBox="1"/>
          <p:nvPr>
            <p:ph idx="3" type="body"/>
          </p:nvPr>
        </p:nvSpPr>
        <p:spPr>
          <a:xfrm>
            <a:off x="381005" y="620082"/>
            <a:ext cx="6082774"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600"/>
              <a:buNone/>
              <a:defRPr b="1" sz="3600">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alibri"/>
              <a:buNone/>
              <a:defRPr b="1"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8"/>
          <p:cNvSpPr txBox="1"/>
          <p:nvPr>
            <p:ph idx="10" type="dt"/>
          </p:nvPr>
        </p:nvSpPr>
        <p:spPr>
          <a:xfrm>
            <a:off x="381004" y="6284158"/>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2" name="Shape 42"/>
        <p:cNvGrpSpPr/>
        <p:nvPr/>
      </p:nvGrpSpPr>
      <p:grpSpPr>
        <a:xfrm>
          <a:off x="0" y="0"/>
          <a:ext cx="0" cy="0"/>
          <a:chOff x="0" y="0"/>
          <a:chExt cx="0" cy="0"/>
        </a:xfrm>
      </p:grpSpPr>
      <p:sp>
        <p:nvSpPr>
          <p:cNvPr id="43" name="Google Shape;43;p39"/>
          <p:cNvSpPr txBox="1"/>
          <p:nvPr>
            <p:ph idx="1" type="body"/>
          </p:nvPr>
        </p:nvSpPr>
        <p:spPr>
          <a:xfrm>
            <a:off x="839788" y="124802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9"/>
          <p:cNvSpPr txBox="1"/>
          <p:nvPr>
            <p:ph idx="2" type="body"/>
          </p:nvPr>
        </p:nvSpPr>
        <p:spPr>
          <a:xfrm>
            <a:off x="839788" y="207193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9"/>
          <p:cNvSpPr txBox="1"/>
          <p:nvPr>
            <p:ph idx="3" type="body"/>
          </p:nvPr>
        </p:nvSpPr>
        <p:spPr>
          <a:xfrm>
            <a:off x="6172200" y="124802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9"/>
          <p:cNvSpPr txBox="1"/>
          <p:nvPr>
            <p:ph idx="4" type="body"/>
          </p:nvPr>
        </p:nvSpPr>
        <p:spPr>
          <a:xfrm>
            <a:off x="6172200" y="207193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9"/>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8" name="Google Shape;48;p39"/>
          <p:cNvPicPr preferRelativeResize="0"/>
          <p:nvPr/>
        </p:nvPicPr>
        <p:blipFill rotWithShape="1">
          <a:blip r:embed="rId2">
            <a:alphaModFix/>
          </a:blip>
          <a:srcRect b="0" l="0" r="0" t="0"/>
          <a:stretch/>
        </p:blipFill>
        <p:spPr>
          <a:xfrm>
            <a:off x="0" y="-32549"/>
            <a:ext cx="12192000" cy="941689"/>
          </a:xfrm>
          <a:prstGeom prst="rect">
            <a:avLst/>
          </a:prstGeom>
          <a:noFill/>
          <a:ln>
            <a:noFill/>
          </a:ln>
        </p:spPr>
      </p:pic>
      <p:sp>
        <p:nvSpPr>
          <p:cNvPr id="49" name="Google Shape;49;p39"/>
          <p:cNvSpPr txBox="1"/>
          <p:nvPr>
            <p:ph type="title"/>
          </p:nvPr>
        </p:nvSpPr>
        <p:spPr>
          <a:xfrm>
            <a:off x="486507" y="-34029"/>
            <a:ext cx="10515600" cy="9431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2F2F2"/>
              </a:buClr>
              <a:buSzPts val="3200"/>
              <a:buFont typeface="Calibri"/>
              <a:buNone/>
              <a:defRPr b="1" sz="3200">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0" name="Shape 50"/>
        <p:cNvGrpSpPr/>
        <p:nvPr/>
      </p:nvGrpSpPr>
      <p:grpSpPr>
        <a:xfrm>
          <a:off x="0" y="0"/>
          <a:ext cx="0" cy="0"/>
          <a:chOff x="0" y="0"/>
          <a:chExt cx="0" cy="0"/>
        </a:xfrm>
      </p:grpSpPr>
      <p:sp>
        <p:nvSpPr>
          <p:cNvPr id="51" name="Google Shape;51;p40"/>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0"/>
          <p:cNvSpPr/>
          <p:nvPr/>
        </p:nvSpPr>
        <p:spPr>
          <a:xfrm>
            <a:off x="-1846" y="0"/>
            <a:ext cx="1651000" cy="6654800"/>
          </a:xfrm>
          <a:prstGeom prst="rect">
            <a:avLst/>
          </a:prstGeom>
          <a:solidFill>
            <a:srgbClr val="0070A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 name="Google Shape;53;p40"/>
          <p:cNvSpPr/>
          <p:nvPr>
            <p:ph idx="2" type="pic"/>
          </p:nvPr>
        </p:nvSpPr>
        <p:spPr>
          <a:xfrm>
            <a:off x="7471610" y="5723"/>
            <a:ext cx="4720389" cy="6082256"/>
          </a:xfrm>
          <a:prstGeom prst="rect">
            <a:avLst/>
          </a:prstGeom>
          <a:noFill/>
          <a:ln>
            <a:noFill/>
          </a:ln>
        </p:spPr>
      </p:sp>
      <p:sp>
        <p:nvSpPr>
          <p:cNvPr id="54" name="Google Shape;54;p40"/>
          <p:cNvSpPr txBox="1"/>
          <p:nvPr>
            <p:ph idx="1" type="body"/>
          </p:nvPr>
        </p:nvSpPr>
        <p:spPr>
          <a:xfrm>
            <a:off x="1860884" y="718719"/>
            <a:ext cx="5181600" cy="52489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55" name="Shape 55"/>
        <p:cNvGrpSpPr/>
        <p:nvPr/>
      </p:nvGrpSpPr>
      <p:grpSpPr>
        <a:xfrm>
          <a:off x="0" y="0"/>
          <a:ext cx="0" cy="0"/>
          <a:chOff x="0" y="0"/>
          <a:chExt cx="0" cy="0"/>
        </a:xfrm>
      </p:grpSpPr>
      <p:sp>
        <p:nvSpPr>
          <p:cNvPr id="56" name="Google Shape;56;p41"/>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1"/>
          <p:cNvSpPr/>
          <p:nvPr>
            <p:ph idx="2" type="pic"/>
          </p:nvPr>
        </p:nvSpPr>
        <p:spPr>
          <a:xfrm>
            <a:off x="0" y="-1"/>
            <a:ext cx="4896853" cy="6637251"/>
          </a:xfrm>
          <a:prstGeom prst="rect">
            <a:avLst/>
          </a:prstGeom>
          <a:noFill/>
          <a:ln>
            <a:noFill/>
          </a:ln>
        </p:spPr>
      </p:sp>
      <p:sp>
        <p:nvSpPr>
          <p:cNvPr id="58" name="Google Shape;58;p41"/>
          <p:cNvSpPr txBox="1"/>
          <p:nvPr>
            <p:ph idx="1" type="body"/>
          </p:nvPr>
        </p:nvSpPr>
        <p:spPr>
          <a:xfrm>
            <a:off x="5277856" y="2703930"/>
            <a:ext cx="6533139" cy="331185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9" name="Google Shape;59;p41"/>
          <p:cNvPicPr preferRelativeResize="0"/>
          <p:nvPr/>
        </p:nvPicPr>
        <p:blipFill rotWithShape="1">
          <a:blip r:embed="rId2">
            <a:alphaModFix/>
          </a:blip>
          <a:srcRect b="0" l="0" r="0" t="0"/>
          <a:stretch/>
        </p:blipFill>
        <p:spPr>
          <a:xfrm>
            <a:off x="5232648" y="2313232"/>
            <a:ext cx="6959352" cy="131806"/>
          </a:xfrm>
          <a:prstGeom prst="rect">
            <a:avLst/>
          </a:prstGeom>
          <a:noFill/>
          <a:ln>
            <a:noFill/>
          </a:ln>
        </p:spPr>
      </p:pic>
      <p:sp>
        <p:nvSpPr>
          <p:cNvPr id="60" name="Google Shape;60;p41"/>
          <p:cNvSpPr txBox="1"/>
          <p:nvPr>
            <p:ph idx="3" type="body"/>
          </p:nvPr>
        </p:nvSpPr>
        <p:spPr>
          <a:xfrm>
            <a:off x="5232647" y="1489320"/>
            <a:ext cx="685908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3600"/>
              <a:buNone/>
              <a:defRPr b="1" sz="3600">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0.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18" Type="http://schemas.openxmlformats.org/officeDocument/2006/relationships/theme" Target="../theme/theme1.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2"/>
          <p:cNvSpPr txBox="1"/>
          <p:nvPr>
            <p:ph idx="10" type="dt"/>
          </p:nvPr>
        </p:nvSpPr>
        <p:spPr>
          <a:xfrm>
            <a:off x="381004" y="6284158"/>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3" name="Google Shape;13;p32"/>
          <p:cNvPicPr preferRelativeResize="0"/>
          <p:nvPr/>
        </p:nvPicPr>
        <p:blipFill rotWithShape="1">
          <a:blip r:embed="rId1">
            <a:alphaModFix/>
          </a:blip>
          <a:srcRect b="0" l="0" r="0" t="0"/>
          <a:stretch/>
        </p:blipFill>
        <p:spPr>
          <a:xfrm>
            <a:off x="0" y="6654800"/>
            <a:ext cx="12192000" cy="203200"/>
          </a:xfrm>
          <a:prstGeom prst="rect">
            <a:avLst/>
          </a:prstGeom>
          <a:noFill/>
          <a:ln>
            <a:noFill/>
          </a:ln>
        </p:spPr>
      </p:pic>
      <p:pic>
        <p:nvPicPr>
          <p:cNvPr descr="A close up of a logo&#10;&#10;Description automatically generated" id="14" name="Google Shape;14;p32"/>
          <p:cNvPicPr preferRelativeResize="0"/>
          <p:nvPr/>
        </p:nvPicPr>
        <p:blipFill rotWithShape="1">
          <a:blip r:embed="rId2">
            <a:alphaModFix/>
          </a:blip>
          <a:srcRect b="0" l="0" r="0" t="0"/>
          <a:stretch/>
        </p:blipFill>
        <p:spPr>
          <a:xfrm>
            <a:off x="9505118" y="6220554"/>
            <a:ext cx="2564296" cy="3906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29.png"/><Relationship Id="rId5"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15.png"/><Relationship Id="rId12"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twitter.com/adfo" TargetMode="External"/><Relationship Id="rId4" Type="http://schemas.openxmlformats.org/officeDocument/2006/relationships/hyperlink" Target="https://twitter.com/CPCOofficial" TargetMode="External"/><Relationship Id="rId9" Type="http://schemas.openxmlformats.org/officeDocument/2006/relationships/image" Target="../media/image26.png"/><Relationship Id="rId5" Type="http://schemas.openxmlformats.org/officeDocument/2006/relationships/hyperlink" Target="https://twitter.com/OPCouncil" TargetMode="External"/><Relationship Id="rId6" Type="http://schemas.openxmlformats.org/officeDocument/2006/relationships/hyperlink" Target="http://www.adfo.org/" TargetMode="External"/><Relationship Id="rId7" Type="http://schemas.openxmlformats.org/officeDocument/2006/relationships/hyperlink" Target="http://www.cpco.on.ca/" TargetMode="External"/><Relationship Id="rId8" Type="http://schemas.openxmlformats.org/officeDocument/2006/relationships/hyperlink" Target="http://www.principals.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0"/>
          <p:cNvSpPr txBox="1"/>
          <p:nvPr>
            <p:ph type="title"/>
          </p:nvPr>
        </p:nvSpPr>
        <p:spPr>
          <a:xfrm>
            <a:off x="584975" y="3783575"/>
            <a:ext cx="10812300" cy="1960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CA"/>
              <a:t>Healthy Relationships: </a:t>
            </a:r>
            <a:br>
              <a:rPr lang="en-CA"/>
            </a:br>
            <a:r>
              <a:rPr lang="en-CA"/>
              <a:t>Navigating Cyberviolence and Cyberbullying</a:t>
            </a:r>
            <a:br>
              <a:rPr lang="en-CA"/>
            </a:br>
            <a:br>
              <a:rPr lang="en-CA"/>
            </a:br>
            <a:r>
              <a:rPr lang="en-CA"/>
              <a:t>Toolkit: Reactive Placemat</a:t>
            </a:r>
            <a:br>
              <a:rPr lang="en-CA"/>
            </a:br>
            <a:br>
              <a:rPr lang="en-CA"/>
            </a:br>
            <a:endParaRPr/>
          </a:p>
        </p:txBody>
      </p:sp>
      <p:sp>
        <p:nvSpPr>
          <p:cNvPr id="114" name="Google Shape;114;p30"/>
          <p:cNvSpPr txBox="1"/>
          <p:nvPr/>
        </p:nvSpPr>
        <p:spPr>
          <a:xfrm>
            <a:off x="680825" y="5496300"/>
            <a:ext cx="8937600" cy="6927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i="1" lang="en-CA" sz="1000">
                <a:solidFill>
                  <a:srgbClr val="4F4F4F"/>
                </a:solidFill>
                <a:latin typeface="Calibri"/>
                <a:ea typeface="Calibri"/>
                <a:cs typeface="Calibri"/>
                <a:sym typeface="Calibri"/>
              </a:rPr>
              <a:t>(The information contained in these modules is meant to offer guidance regarding best practices to Principals and Vice-Principals in Ontario. Principals and Vice-Principals should always seek to consult with their board personnel and respect board directives and policy in regards to the management of incidents of cyberviolence and/or cyberbullying).</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12" name="Google Shape;212;p8"/>
          <p:cNvGrpSpPr/>
          <p:nvPr/>
        </p:nvGrpSpPr>
        <p:grpSpPr>
          <a:xfrm flipH="1">
            <a:off x="534368" y="563918"/>
            <a:ext cx="4119932" cy="5978614"/>
            <a:chOff x="7513372" y="803186"/>
            <a:chExt cx="4163968" cy="5978614"/>
          </a:xfrm>
        </p:grpSpPr>
        <p:sp>
          <p:nvSpPr>
            <p:cNvPr id="213" name="Google Shape;213;p8"/>
            <p:cNvSpPr/>
            <p:nvPr/>
          </p:nvSpPr>
          <p:spPr>
            <a:xfrm>
              <a:off x="10989586" y="1070835"/>
              <a:ext cx="687754" cy="5710965"/>
            </a:xfrm>
            <a:custGeom>
              <a:rect b="b" l="l" r="r" t="t"/>
              <a:pathLst>
                <a:path extrusionOk="0" h="2447" w="414">
                  <a:moveTo>
                    <a:pt x="414" y="2447"/>
                  </a:moveTo>
                  <a:lnTo>
                    <a:pt x="0" y="2247"/>
                  </a:lnTo>
                  <a:lnTo>
                    <a:pt x="0" y="0"/>
                  </a:lnTo>
                  <a:lnTo>
                    <a:pt x="414" y="200"/>
                  </a:lnTo>
                  <a:lnTo>
                    <a:pt x="414" y="2447"/>
                  </a:ln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8"/>
            <p:cNvSpPr/>
            <p:nvPr/>
          </p:nvSpPr>
          <p:spPr>
            <a:xfrm>
              <a:off x="10988949" y="803186"/>
              <a:ext cx="409371" cy="5521414"/>
            </a:xfrm>
            <a:custGeom>
              <a:rect b="b" l="l" r="r" t="t"/>
              <a:pathLst>
                <a:path extrusionOk="0" h="2358" w="209">
                  <a:moveTo>
                    <a:pt x="209" y="2246"/>
                  </a:moveTo>
                  <a:lnTo>
                    <a:pt x="0" y="2358"/>
                  </a:lnTo>
                  <a:lnTo>
                    <a:pt x="0" y="111"/>
                  </a:lnTo>
                  <a:lnTo>
                    <a:pt x="209" y="0"/>
                  </a:lnTo>
                  <a:lnTo>
                    <a:pt x="209" y="2246"/>
                  </a:lnTo>
                  <a:close/>
                </a:path>
              </a:pathLst>
            </a:custGeom>
            <a:solidFill>
              <a:srgbClr val="1F386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8"/>
            <p:cNvSpPr/>
            <p:nvPr/>
          </p:nvSpPr>
          <p:spPr>
            <a:xfrm>
              <a:off x="7513372" y="804101"/>
              <a:ext cx="3880238" cy="5251646"/>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16" name="Google Shape;216;p8"/>
          <p:cNvSpPr txBox="1"/>
          <p:nvPr>
            <p:ph type="title"/>
          </p:nvPr>
        </p:nvSpPr>
        <p:spPr>
          <a:xfrm>
            <a:off x="1098475" y="885650"/>
            <a:ext cx="3456900" cy="4624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2F2F2"/>
              </a:buClr>
              <a:buSzPts val="2400"/>
              <a:buFont typeface="Calibri"/>
              <a:buNone/>
            </a:pPr>
            <a:r>
              <a:rPr lang="en-CA" sz="4100">
                <a:solidFill>
                  <a:srgbClr val="FFFFFF"/>
                </a:solidFill>
                <a:latin typeface="Calibri"/>
                <a:ea typeface="Calibri"/>
                <a:cs typeface="Calibri"/>
                <a:sym typeface="Calibri"/>
              </a:rPr>
              <a:t>Administrative BEST PRACTICES</a:t>
            </a:r>
            <a:endParaRPr/>
          </a:p>
        </p:txBody>
      </p:sp>
      <p:sp>
        <p:nvSpPr>
          <p:cNvPr id="217" name="Google Shape;217;p8"/>
          <p:cNvSpPr txBox="1"/>
          <p:nvPr>
            <p:ph idx="1" type="body"/>
          </p:nvPr>
        </p:nvSpPr>
        <p:spPr>
          <a:xfrm>
            <a:off x="4978700" y="885650"/>
            <a:ext cx="6525300" cy="5563800"/>
          </a:xfrm>
          <a:prstGeom prst="rect">
            <a:avLst/>
          </a:prstGeom>
          <a:noFill/>
          <a:ln>
            <a:noFill/>
          </a:ln>
        </p:spPr>
        <p:txBody>
          <a:bodyPr anchorCtr="0" anchor="ctr" bIns="45700" lIns="91425" spcFirstLastPara="1" rIns="91425" wrap="square" tIns="45700">
            <a:noAutofit/>
          </a:bodyPr>
          <a:lstStyle/>
          <a:p>
            <a:pPr indent="-228600" lvl="0" marL="643462" rtl="0" algn="l">
              <a:lnSpc>
                <a:spcPct val="90000"/>
              </a:lnSpc>
              <a:spcBef>
                <a:spcPts val="1067"/>
              </a:spcBef>
              <a:spcAft>
                <a:spcPts val="0"/>
              </a:spcAft>
              <a:buClr>
                <a:schemeClr val="dk1"/>
              </a:buClr>
              <a:buSzPts val="2000"/>
              <a:buChar char="•"/>
            </a:pPr>
            <a:r>
              <a:rPr lang="en-CA" sz="2000"/>
              <a:t>Contact police if you believe a criminal offence has occurred </a:t>
            </a:r>
            <a:endParaRPr/>
          </a:p>
          <a:p>
            <a:pPr indent="-228600" lvl="0" marL="643462" rtl="0" algn="l">
              <a:lnSpc>
                <a:spcPct val="90000"/>
              </a:lnSpc>
              <a:spcBef>
                <a:spcPts val="1067"/>
              </a:spcBef>
              <a:spcAft>
                <a:spcPts val="0"/>
              </a:spcAft>
              <a:buClr>
                <a:schemeClr val="dk1"/>
              </a:buClr>
              <a:buSzPts val="2000"/>
              <a:buChar char="•"/>
            </a:pPr>
            <a:r>
              <a:rPr lang="en-CA" sz="2000"/>
              <a:t>Follow board/school policies/procedures and respective police school board protocols</a:t>
            </a:r>
            <a:endParaRPr/>
          </a:p>
          <a:p>
            <a:pPr indent="-228600" lvl="0" marL="643462" rtl="0" algn="l">
              <a:lnSpc>
                <a:spcPct val="90000"/>
              </a:lnSpc>
              <a:spcBef>
                <a:spcPts val="1067"/>
              </a:spcBef>
              <a:spcAft>
                <a:spcPts val="0"/>
              </a:spcAft>
              <a:buClr>
                <a:schemeClr val="dk1"/>
              </a:buClr>
              <a:buSzPts val="2000"/>
              <a:buChar char="•"/>
            </a:pPr>
            <a:r>
              <a:rPr lang="en-CA" sz="2000"/>
              <a:t>Turn off/secure/confiscate the personal electronic device from the student and have someone witness when you do so</a:t>
            </a:r>
            <a:endParaRPr/>
          </a:p>
          <a:p>
            <a:pPr indent="-228600" lvl="0" marL="643462" rtl="0" algn="l">
              <a:lnSpc>
                <a:spcPct val="90000"/>
              </a:lnSpc>
              <a:spcBef>
                <a:spcPts val="1067"/>
              </a:spcBef>
              <a:spcAft>
                <a:spcPts val="0"/>
              </a:spcAft>
              <a:buClr>
                <a:schemeClr val="dk1"/>
              </a:buClr>
              <a:buSzPts val="2000"/>
              <a:buChar char="•"/>
            </a:pPr>
            <a:r>
              <a:rPr lang="en-CA" sz="2000"/>
              <a:t>Document details of the incident</a:t>
            </a:r>
            <a:endParaRPr/>
          </a:p>
          <a:p>
            <a:pPr indent="-228600" lvl="0" marL="643462" rtl="0" algn="l">
              <a:lnSpc>
                <a:spcPct val="90000"/>
              </a:lnSpc>
              <a:spcBef>
                <a:spcPts val="1067"/>
              </a:spcBef>
              <a:spcAft>
                <a:spcPts val="0"/>
              </a:spcAft>
              <a:buClr>
                <a:schemeClr val="dk1"/>
              </a:buClr>
              <a:buSzPts val="2000"/>
              <a:buChar char="•"/>
            </a:pPr>
            <a:r>
              <a:rPr lang="en-CA" sz="2000"/>
              <a:t>Inform relevant board personnel</a:t>
            </a:r>
            <a:endParaRPr/>
          </a:p>
          <a:p>
            <a:pPr indent="0" lvl="0" marL="0" rtl="0" algn="l">
              <a:lnSpc>
                <a:spcPct val="90000"/>
              </a:lnSpc>
              <a:spcBef>
                <a:spcPts val="1067"/>
              </a:spcBef>
              <a:spcAft>
                <a:spcPts val="0"/>
              </a:spcAft>
              <a:buNone/>
            </a:pPr>
            <a:r>
              <a:rPr lang="en-CA" sz="2000">
                <a:solidFill>
                  <a:srgbClr val="FF0000"/>
                </a:solidFill>
              </a:rPr>
              <a:t>It is </a:t>
            </a:r>
            <a:r>
              <a:rPr b="1" lang="en-CA" sz="2000">
                <a:solidFill>
                  <a:srgbClr val="FF0000"/>
                </a:solidFill>
              </a:rPr>
              <a:t>NOT</a:t>
            </a:r>
            <a:r>
              <a:rPr lang="en-CA" sz="2000">
                <a:solidFill>
                  <a:srgbClr val="FF0000"/>
                </a:solidFill>
              </a:rPr>
              <a:t> recommended:</a:t>
            </a:r>
            <a:endParaRPr sz="2000">
              <a:solidFill>
                <a:srgbClr val="FF0000"/>
              </a:solidFill>
            </a:endParaRPr>
          </a:p>
          <a:p>
            <a:pPr indent="-152400" lvl="0" marL="228600" rtl="0" algn="l">
              <a:spcBef>
                <a:spcPts val="1067"/>
              </a:spcBef>
              <a:spcAft>
                <a:spcPts val="0"/>
              </a:spcAft>
              <a:buClr>
                <a:srgbClr val="FF0000"/>
              </a:buClr>
              <a:buSzPts val="2000"/>
              <a:buChar char="•"/>
            </a:pPr>
            <a:r>
              <a:rPr lang="en-CA" sz="2000">
                <a:solidFill>
                  <a:srgbClr val="FF0000"/>
                </a:solidFill>
              </a:rPr>
              <a:t>that you search the device unless you believe there is an immediate threat to the safety of a student/child</a:t>
            </a:r>
            <a:endParaRPr>
              <a:solidFill>
                <a:srgbClr val="FF0000"/>
              </a:solidFill>
            </a:endParaRPr>
          </a:p>
          <a:p>
            <a:pPr indent="-152400" lvl="0" marL="228600" rtl="0" algn="l">
              <a:spcBef>
                <a:spcPts val="1067"/>
              </a:spcBef>
              <a:spcAft>
                <a:spcPts val="0"/>
              </a:spcAft>
              <a:buClr>
                <a:srgbClr val="FF0000"/>
              </a:buClr>
              <a:buSzPts val="2000"/>
              <a:buChar char="•"/>
            </a:pPr>
            <a:r>
              <a:rPr lang="en-CA" sz="2000">
                <a:solidFill>
                  <a:srgbClr val="FF0000"/>
                </a:solidFill>
              </a:rPr>
              <a:t>that you send, save, share or print any images from the device</a:t>
            </a:r>
            <a:endParaRPr sz="2000">
              <a:solidFill>
                <a:srgbClr val="FF0000"/>
              </a:solidFill>
            </a:endParaRPr>
          </a:p>
          <a:p>
            <a:pPr indent="0" lvl="0" marL="0" rtl="0" algn="ctr">
              <a:lnSpc>
                <a:spcPct val="90000"/>
              </a:lnSpc>
              <a:spcBef>
                <a:spcPts val="1067"/>
              </a:spcBef>
              <a:spcAft>
                <a:spcPts val="0"/>
              </a:spcAft>
              <a:buNone/>
            </a:pPr>
            <a:r>
              <a:rPr b="1" lang="en-CA" sz="2000">
                <a:solidFill>
                  <a:srgbClr val="FF0000"/>
                </a:solidFill>
              </a:rPr>
              <a:t>**Potential legal repercussions for viewing, possessing and/or sharing child pornography can occur **</a:t>
            </a:r>
            <a:endParaRPr b="1" sz="2000">
              <a:solidFill>
                <a:srgbClr val="FF0000"/>
              </a:solidFill>
            </a:endParaRPr>
          </a:p>
          <a:p>
            <a:pPr indent="-238556" lvl="0" marL="186262" rtl="0" algn="l">
              <a:lnSpc>
                <a:spcPct val="90000"/>
              </a:lnSpc>
              <a:spcBef>
                <a:spcPts val="1067"/>
              </a:spcBef>
              <a:spcAft>
                <a:spcPts val="0"/>
              </a:spcAft>
              <a:buSzPts val="2000"/>
              <a:buChar char="•"/>
            </a:pPr>
            <a:r>
              <a:t/>
            </a:r>
            <a:endParaRPr sz="2000"/>
          </a:p>
        </p:txBody>
      </p:sp>
      <p:pic>
        <p:nvPicPr>
          <p:cNvPr id="218" name="Google Shape;218;p8"/>
          <p:cNvPicPr preferRelativeResize="0"/>
          <p:nvPr/>
        </p:nvPicPr>
        <p:blipFill rotWithShape="1">
          <a:blip r:embed="rId3">
            <a:alphaModFix/>
          </a:blip>
          <a:srcRect b="0" l="0" r="0" t="0"/>
          <a:stretch/>
        </p:blipFill>
        <p:spPr>
          <a:xfrm>
            <a:off x="13893" y="6664180"/>
            <a:ext cx="12191995" cy="203200"/>
          </a:xfrm>
          <a:prstGeom prst="rect">
            <a:avLst/>
          </a:prstGeom>
          <a:noFill/>
          <a:ln>
            <a:noFill/>
          </a:ln>
        </p:spPr>
      </p:pic>
      <p:pic>
        <p:nvPicPr>
          <p:cNvPr id="219" name="Google Shape;219;p8"/>
          <p:cNvPicPr preferRelativeResize="0"/>
          <p:nvPr/>
        </p:nvPicPr>
        <p:blipFill rotWithShape="1">
          <a:blip r:embed="rId4">
            <a:alphaModFix/>
          </a:blip>
          <a:srcRect b="0" l="0" r="0" t="0"/>
          <a:stretch/>
        </p:blipFill>
        <p:spPr>
          <a:xfrm>
            <a:off x="9477824" y="6241313"/>
            <a:ext cx="2714171" cy="4134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pSp>
        <p:nvGrpSpPr>
          <p:cNvPr id="225" name="Google Shape;225;p9"/>
          <p:cNvGrpSpPr/>
          <p:nvPr/>
        </p:nvGrpSpPr>
        <p:grpSpPr>
          <a:xfrm>
            <a:off x="685800" y="1276905"/>
            <a:ext cx="10669588" cy="4582585"/>
            <a:chOff x="0" y="1558"/>
            <a:chExt cx="10669588" cy="4582585"/>
          </a:xfrm>
        </p:grpSpPr>
        <p:sp>
          <p:nvSpPr>
            <p:cNvPr id="226" name="Google Shape;226;p9"/>
            <p:cNvSpPr/>
            <p:nvPr/>
          </p:nvSpPr>
          <p:spPr>
            <a:xfrm>
              <a:off x="0" y="3761270"/>
              <a:ext cx="2667397" cy="822873"/>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9"/>
            <p:cNvSpPr txBox="1"/>
            <p:nvPr/>
          </p:nvSpPr>
          <p:spPr>
            <a:xfrm>
              <a:off x="0" y="3761270"/>
              <a:ext cx="2667397" cy="822873"/>
            </a:xfrm>
            <a:prstGeom prst="rect">
              <a:avLst/>
            </a:prstGeom>
            <a:noFill/>
            <a:ln>
              <a:noFill/>
            </a:ln>
          </p:spPr>
          <p:txBody>
            <a:bodyPr anchorCtr="0" anchor="ctr" bIns="206225" lIns="189700" spcFirstLastPara="1" rIns="189700" wrap="square" tIns="206225">
              <a:noAutofit/>
            </a:bodyPr>
            <a:lstStyle/>
            <a:p>
              <a:pPr indent="0" lvl="0" marL="0" marR="0" rtl="0" algn="ctr">
                <a:lnSpc>
                  <a:spcPct val="90000"/>
                </a:lnSpc>
                <a:spcBef>
                  <a:spcPts val="0"/>
                </a:spcBef>
                <a:spcAft>
                  <a:spcPts val="0"/>
                </a:spcAft>
                <a:buClr>
                  <a:schemeClr val="lt1"/>
                </a:buClr>
                <a:buSzPts val="2900"/>
                <a:buFont typeface="Calibri"/>
                <a:buNone/>
              </a:pPr>
              <a:r>
                <a:rPr lang="en-CA" sz="2900">
                  <a:solidFill>
                    <a:schemeClr val="lt1"/>
                  </a:solidFill>
                  <a:latin typeface="Calibri"/>
                  <a:ea typeface="Calibri"/>
                  <a:cs typeface="Calibri"/>
                  <a:sym typeface="Calibri"/>
                </a:rPr>
                <a:t>Trust</a:t>
              </a:r>
              <a:endParaRPr/>
            </a:p>
          </p:txBody>
        </p:sp>
        <p:sp>
          <p:nvSpPr>
            <p:cNvPr id="228" name="Google Shape;228;p9"/>
            <p:cNvSpPr/>
            <p:nvPr/>
          </p:nvSpPr>
          <p:spPr>
            <a:xfrm>
              <a:off x="2667397" y="3761270"/>
              <a:ext cx="8002191" cy="822873"/>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9"/>
            <p:cNvSpPr txBox="1"/>
            <p:nvPr/>
          </p:nvSpPr>
          <p:spPr>
            <a:xfrm>
              <a:off x="2667397" y="3761270"/>
              <a:ext cx="8002191" cy="822873"/>
            </a:xfrm>
            <a:prstGeom prst="rect">
              <a:avLst/>
            </a:prstGeom>
            <a:noFill/>
            <a:ln>
              <a:noFill/>
            </a:ln>
          </p:spPr>
          <p:txBody>
            <a:bodyPr anchorCtr="0" anchor="ctr" bIns="254000" lIns="162300" spcFirstLastPara="1" rIns="162300" wrap="square" tIns="254000">
              <a:noAutofit/>
            </a:bodyPr>
            <a:lstStyle/>
            <a:p>
              <a:pPr indent="0" lvl="0" marL="0" marR="0" rtl="0" algn="l">
                <a:lnSpc>
                  <a:spcPct val="90000"/>
                </a:lnSpc>
                <a:spcBef>
                  <a:spcPts val="0"/>
                </a:spcBef>
                <a:spcAft>
                  <a:spcPts val="0"/>
                </a:spcAft>
                <a:buClr>
                  <a:schemeClr val="dk1"/>
                </a:buClr>
                <a:buSzPts val="2000"/>
                <a:buFont typeface="Calibri"/>
                <a:buNone/>
              </a:pPr>
              <a:r>
                <a:rPr lang="en-CA" sz="2000">
                  <a:solidFill>
                    <a:schemeClr val="dk1"/>
                  </a:solidFill>
                  <a:latin typeface="Calibri"/>
                  <a:ea typeface="Calibri"/>
                  <a:cs typeface="Calibri"/>
                  <a:sym typeface="Calibri"/>
                </a:rPr>
                <a:t>Trust your intuition </a:t>
              </a:r>
              <a:endParaRPr/>
            </a:p>
          </p:txBody>
        </p:sp>
        <p:sp>
          <p:nvSpPr>
            <p:cNvPr id="230" name="Google Shape;230;p9"/>
            <p:cNvSpPr/>
            <p:nvPr/>
          </p:nvSpPr>
          <p:spPr>
            <a:xfrm rot="10800000">
              <a:off x="0" y="2508033"/>
              <a:ext cx="2667397" cy="1265580"/>
            </a:xfrm>
            <a:prstGeom prst="upArrowCallout">
              <a:avLst>
                <a:gd fmla="val 5000" name="adj1"/>
                <a:gd fmla="val 10000" name="adj2"/>
                <a:gd fmla="val 15000" name="adj3"/>
                <a:gd fmla="val 64977" name="adj4"/>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9"/>
            <p:cNvSpPr txBox="1"/>
            <p:nvPr/>
          </p:nvSpPr>
          <p:spPr>
            <a:xfrm>
              <a:off x="0" y="2508033"/>
              <a:ext cx="2667397" cy="822627"/>
            </a:xfrm>
            <a:prstGeom prst="rect">
              <a:avLst/>
            </a:prstGeom>
            <a:noFill/>
            <a:ln>
              <a:noFill/>
            </a:ln>
          </p:spPr>
          <p:txBody>
            <a:bodyPr anchorCtr="0" anchor="ctr" bIns="206225" lIns="189700" spcFirstLastPara="1" rIns="189700" wrap="square" tIns="206225">
              <a:noAutofit/>
            </a:bodyPr>
            <a:lstStyle/>
            <a:p>
              <a:pPr indent="0" lvl="0" marL="0" marR="0" rtl="0" algn="ctr">
                <a:lnSpc>
                  <a:spcPct val="90000"/>
                </a:lnSpc>
                <a:spcBef>
                  <a:spcPts val="0"/>
                </a:spcBef>
                <a:spcAft>
                  <a:spcPts val="0"/>
                </a:spcAft>
                <a:buClr>
                  <a:schemeClr val="lt1"/>
                </a:buClr>
                <a:buSzPts val="2900"/>
                <a:buFont typeface="Calibri"/>
                <a:buNone/>
              </a:pPr>
              <a:r>
                <a:rPr lang="en-CA" sz="2900">
                  <a:solidFill>
                    <a:schemeClr val="lt1"/>
                  </a:solidFill>
                  <a:latin typeface="Calibri"/>
                  <a:ea typeface="Calibri"/>
                  <a:cs typeface="Calibri"/>
                  <a:sym typeface="Calibri"/>
                </a:rPr>
                <a:t>Respond</a:t>
              </a:r>
              <a:endParaRPr/>
            </a:p>
          </p:txBody>
        </p:sp>
        <p:sp>
          <p:nvSpPr>
            <p:cNvPr id="232" name="Google Shape;232;p9"/>
            <p:cNvSpPr/>
            <p:nvPr/>
          </p:nvSpPr>
          <p:spPr>
            <a:xfrm>
              <a:off x="2667397" y="2508033"/>
              <a:ext cx="8002191" cy="822627"/>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9"/>
            <p:cNvSpPr txBox="1"/>
            <p:nvPr/>
          </p:nvSpPr>
          <p:spPr>
            <a:xfrm>
              <a:off x="2667397" y="2508033"/>
              <a:ext cx="8002191" cy="822627"/>
            </a:xfrm>
            <a:prstGeom prst="rect">
              <a:avLst/>
            </a:prstGeom>
            <a:noFill/>
            <a:ln>
              <a:noFill/>
            </a:ln>
          </p:spPr>
          <p:txBody>
            <a:bodyPr anchorCtr="0" anchor="ctr" bIns="254000" lIns="162300" spcFirstLastPara="1" rIns="162300" wrap="square" tIns="254000">
              <a:noAutofit/>
            </a:bodyPr>
            <a:lstStyle/>
            <a:p>
              <a:pPr indent="0" lvl="0" marL="0" marR="0" rtl="0" algn="l">
                <a:lnSpc>
                  <a:spcPct val="90000"/>
                </a:lnSpc>
                <a:spcBef>
                  <a:spcPts val="0"/>
                </a:spcBef>
                <a:spcAft>
                  <a:spcPts val="0"/>
                </a:spcAft>
                <a:buClr>
                  <a:schemeClr val="dk1"/>
                </a:buClr>
                <a:buSzPts val="2000"/>
                <a:buFont typeface="Calibri"/>
                <a:buNone/>
              </a:pPr>
              <a:r>
                <a:rPr lang="en-CA" sz="2000">
                  <a:solidFill>
                    <a:schemeClr val="dk1"/>
                  </a:solidFill>
                  <a:latin typeface="Calibri"/>
                  <a:ea typeface="Calibri"/>
                  <a:cs typeface="Calibri"/>
                  <a:sym typeface="Calibri"/>
                </a:rPr>
                <a:t>Respond sensitively and appropriately to a disclosure – do not minimize</a:t>
              </a:r>
              <a:endParaRPr/>
            </a:p>
          </p:txBody>
        </p:sp>
        <p:sp>
          <p:nvSpPr>
            <p:cNvPr id="234" name="Google Shape;234;p9"/>
            <p:cNvSpPr/>
            <p:nvPr/>
          </p:nvSpPr>
          <p:spPr>
            <a:xfrm rot="10800000">
              <a:off x="0" y="1254796"/>
              <a:ext cx="2667397" cy="1265580"/>
            </a:xfrm>
            <a:prstGeom prst="upArrowCallout">
              <a:avLst>
                <a:gd fmla="val 5000" name="adj1"/>
                <a:gd fmla="val 10000" name="adj2"/>
                <a:gd fmla="val 15000" name="adj3"/>
                <a:gd fmla="val 64977" name="adj4"/>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9"/>
            <p:cNvSpPr txBox="1"/>
            <p:nvPr/>
          </p:nvSpPr>
          <p:spPr>
            <a:xfrm>
              <a:off x="0" y="1254796"/>
              <a:ext cx="2667397" cy="822627"/>
            </a:xfrm>
            <a:prstGeom prst="rect">
              <a:avLst/>
            </a:prstGeom>
            <a:noFill/>
            <a:ln>
              <a:noFill/>
            </a:ln>
          </p:spPr>
          <p:txBody>
            <a:bodyPr anchorCtr="0" anchor="ctr" bIns="206225" lIns="189700" spcFirstLastPara="1" rIns="189700" wrap="square" tIns="206225">
              <a:noAutofit/>
            </a:bodyPr>
            <a:lstStyle/>
            <a:p>
              <a:pPr indent="0" lvl="0" marL="0" marR="0" rtl="0" algn="ctr">
                <a:lnSpc>
                  <a:spcPct val="90000"/>
                </a:lnSpc>
                <a:spcBef>
                  <a:spcPts val="0"/>
                </a:spcBef>
                <a:spcAft>
                  <a:spcPts val="0"/>
                </a:spcAft>
                <a:buClr>
                  <a:schemeClr val="lt1"/>
                </a:buClr>
                <a:buSzPts val="2900"/>
                <a:buFont typeface="Calibri"/>
                <a:buNone/>
              </a:pPr>
              <a:r>
                <a:rPr lang="en-CA" sz="2900">
                  <a:solidFill>
                    <a:schemeClr val="lt1"/>
                  </a:solidFill>
                  <a:latin typeface="Calibri"/>
                  <a:ea typeface="Calibri"/>
                  <a:cs typeface="Calibri"/>
                  <a:sym typeface="Calibri"/>
                </a:rPr>
                <a:t>Create</a:t>
              </a:r>
              <a:endParaRPr/>
            </a:p>
          </p:txBody>
        </p:sp>
        <p:sp>
          <p:nvSpPr>
            <p:cNvPr id="236" name="Google Shape;236;p9"/>
            <p:cNvSpPr/>
            <p:nvPr/>
          </p:nvSpPr>
          <p:spPr>
            <a:xfrm>
              <a:off x="2667397" y="1254796"/>
              <a:ext cx="8002191" cy="822627"/>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
            <p:cNvSpPr txBox="1"/>
            <p:nvPr/>
          </p:nvSpPr>
          <p:spPr>
            <a:xfrm>
              <a:off x="2667397" y="1254796"/>
              <a:ext cx="8002191" cy="822627"/>
            </a:xfrm>
            <a:prstGeom prst="rect">
              <a:avLst/>
            </a:prstGeom>
            <a:noFill/>
            <a:ln>
              <a:noFill/>
            </a:ln>
          </p:spPr>
          <p:txBody>
            <a:bodyPr anchorCtr="0" anchor="ctr" bIns="254000" lIns="162300" spcFirstLastPara="1" rIns="162300" wrap="square" tIns="254000">
              <a:noAutofit/>
            </a:bodyPr>
            <a:lstStyle/>
            <a:p>
              <a:pPr indent="0" lvl="0" marL="0" marR="0" rtl="0" algn="l">
                <a:lnSpc>
                  <a:spcPct val="90000"/>
                </a:lnSpc>
                <a:spcBef>
                  <a:spcPts val="0"/>
                </a:spcBef>
                <a:spcAft>
                  <a:spcPts val="0"/>
                </a:spcAft>
                <a:buClr>
                  <a:schemeClr val="dk1"/>
                </a:buClr>
                <a:buSzPts val="2000"/>
                <a:buFont typeface="Calibri"/>
                <a:buNone/>
              </a:pPr>
              <a:r>
                <a:rPr lang="en-CA" sz="2000">
                  <a:solidFill>
                    <a:schemeClr val="dk1"/>
                  </a:solidFill>
                  <a:latin typeface="Calibri"/>
                  <a:ea typeface="Calibri"/>
                  <a:cs typeface="Calibri"/>
                  <a:sym typeface="Calibri"/>
                </a:rPr>
                <a:t>Create a safe trusting environment free of fear, hostility and judgment</a:t>
              </a:r>
              <a:endParaRPr/>
            </a:p>
          </p:txBody>
        </p:sp>
        <p:sp>
          <p:nvSpPr>
            <p:cNvPr id="238" name="Google Shape;238;p9"/>
            <p:cNvSpPr/>
            <p:nvPr/>
          </p:nvSpPr>
          <p:spPr>
            <a:xfrm rot="10800000">
              <a:off x="0" y="1558"/>
              <a:ext cx="2667397" cy="1265580"/>
            </a:xfrm>
            <a:prstGeom prst="upArrowCallout">
              <a:avLst>
                <a:gd fmla="val 5000" name="adj1"/>
                <a:gd fmla="val 10000" name="adj2"/>
                <a:gd fmla="val 15000" name="adj3"/>
                <a:gd fmla="val 64977" name="adj4"/>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
            <p:cNvSpPr txBox="1"/>
            <p:nvPr/>
          </p:nvSpPr>
          <p:spPr>
            <a:xfrm>
              <a:off x="0" y="1558"/>
              <a:ext cx="2667397" cy="822627"/>
            </a:xfrm>
            <a:prstGeom prst="rect">
              <a:avLst/>
            </a:prstGeom>
            <a:noFill/>
            <a:ln>
              <a:noFill/>
            </a:ln>
          </p:spPr>
          <p:txBody>
            <a:bodyPr anchorCtr="0" anchor="ctr" bIns="206225" lIns="189700" spcFirstLastPara="1" rIns="189700" wrap="square" tIns="206225">
              <a:noAutofit/>
            </a:bodyPr>
            <a:lstStyle/>
            <a:p>
              <a:pPr indent="0" lvl="0" marL="0" marR="0" rtl="0" algn="ctr">
                <a:lnSpc>
                  <a:spcPct val="90000"/>
                </a:lnSpc>
                <a:spcBef>
                  <a:spcPts val="0"/>
                </a:spcBef>
                <a:spcAft>
                  <a:spcPts val="0"/>
                </a:spcAft>
                <a:buClr>
                  <a:schemeClr val="lt1"/>
                </a:buClr>
                <a:buSzPts val="2900"/>
                <a:buFont typeface="Calibri"/>
                <a:buNone/>
              </a:pPr>
              <a:r>
                <a:rPr lang="en-CA" sz="2900">
                  <a:solidFill>
                    <a:schemeClr val="lt1"/>
                  </a:solidFill>
                  <a:latin typeface="Calibri"/>
                  <a:ea typeface="Calibri"/>
                  <a:cs typeface="Calibri"/>
                  <a:sym typeface="Calibri"/>
                </a:rPr>
                <a:t>Address</a:t>
              </a:r>
              <a:endParaRPr/>
            </a:p>
          </p:txBody>
        </p:sp>
        <p:sp>
          <p:nvSpPr>
            <p:cNvPr id="240" name="Google Shape;240;p9"/>
            <p:cNvSpPr/>
            <p:nvPr/>
          </p:nvSpPr>
          <p:spPr>
            <a:xfrm>
              <a:off x="2667397" y="1558"/>
              <a:ext cx="8002191" cy="822627"/>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9"/>
            <p:cNvSpPr txBox="1"/>
            <p:nvPr/>
          </p:nvSpPr>
          <p:spPr>
            <a:xfrm>
              <a:off x="2667397" y="1558"/>
              <a:ext cx="8002191" cy="822627"/>
            </a:xfrm>
            <a:prstGeom prst="rect">
              <a:avLst/>
            </a:prstGeom>
            <a:noFill/>
            <a:ln>
              <a:noFill/>
            </a:ln>
          </p:spPr>
          <p:txBody>
            <a:bodyPr anchorCtr="0" anchor="ctr" bIns="254000" lIns="162300" spcFirstLastPara="1" rIns="162300" wrap="square" tIns="254000">
              <a:noAutofit/>
            </a:bodyPr>
            <a:lstStyle/>
            <a:p>
              <a:pPr indent="0" lvl="0" marL="0" marR="0" rtl="0" algn="l">
                <a:lnSpc>
                  <a:spcPct val="90000"/>
                </a:lnSpc>
                <a:spcBef>
                  <a:spcPts val="0"/>
                </a:spcBef>
                <a:spcAft>
                  <a:spcPts val="0"/>
                </a:spcAft>
                <a:buClr>
                  <a:schemeClr val="dk1"/>
                </a:buClr>
                <a:buSzPts val="2000"/>
                <a:buFont typeface="Calibri"/>
                <a:buNone/>
              </a:pPr>
              <a:r>
                <a:rPr lang="en-CA" sz="2000">
                  <a:solidFill>
                    <a:schemeClr val="dk1"/>
                  </a:solidFill>
                  <a:latin typeface="Calibri"/>
                  <a:ea typeface="Calibri"/>
                  <a:cs typeface="Calibri"/>
                  <a:sym typeface="Calibri"/>
                </a:rPr>
                <a:t>Address the uncomfortable nature to encourage the disclosure </a:t>
              </a:r>
              <a:endParaRPr/>
            </a:p>
          </p:txBody>
        </p:sp>
      </p:grpSp>
      <p:sp>
        <p:nvSpPr>
          <p:cNvPr id="242" name="Google Shape;242;p9"/>
          <p:cNvSpPr txBox="1"/>
          <p:nvPr>
            <p:ph type="title"/>
          </p:nvPr>
        </p:nvSpPr>
        <p:spPr>
          <a:xfrm>
            <a:off x="486507" y="-34029"/>
            <a:ext cx="10515600" cy="943169"/>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2F2F2"/>
              </a:buClr>
              <a:buSzPts val="2400"/>
              <a:buFont typeface="Calibri"/>
              <a:buNone/>
            </a:pPr>
            <a:r>
              <a:rPr lang="en-CA" sz="2800"/>
              <a:t>HOW TO RESPOND?</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0"/>
          <p:cNvSpPr txBox="1"/>
          <p:nvPr>
            <p:ph type="title"/>
          </p:nvPr>
        </p:nvSpPr>
        <p:spPr>
          <a:xfrm>
            <a:off x="486507" y="-34029"/>
            <a:ext cx="10515600" cy="943169"/>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2F2F2"/>
              </a:buClr>
              <a:buSzPts val="2400"/>
              <a:buFont typeface="Calibri"/>
              <a:buNone/>
            </a:pPr>
            <a:r>
              <a:rPr b="1" lang="en-CA" sz="3200"/>
              <a:t>WHAT TO DO?</a:t>
            </a:r>
            <a:endParaRPr/>
          </a:p>
        </p:txBody>
      </p:sp>
      <p:grpSp>
        <p:nvGrpSpPr>
          <p:cNvPr id="249" name="Google Shape;249;p10"/>
          <p:cNvGrpSpPr/>
          <p:nvPr/>
        </p:nvGrpSpPr>
        <p:grpSpPr>
          <a:xfrm>
            <a:off x="725530" y="1748721"/>
            <a:ext cx="10740938" cy="3962900"/>
            <a:chOff x="93445" y="500492"/>
            <a:chExt cx="10740938" cy="3962900"/>
          </a:xfrm>
        </p:grpSpPr>
        <p:sp>
          <p:nvSpPr>
            <p:cNvPr id="250" name="Google Shape;250;p10"/>
            <p:cNvSpPr/>
            <p:nvPr/>
          </p:nvSpPr>
          <p:spPr>
            <a:xfrm>
              <a:off x="718664" y="500492"/>
              <a:ext cx="1955812" cy="1955812"/>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0"/>
            <p:cNvSpPr/>
            <p:nvPr/>
          </p:nvSpPr>
          <p:spPr>
            <a:xfrm>
              <a:off x="1135476" y="917304"/>
              <a:ext cx="1122187" cy="112218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0"/>
            <p:cNvSpPr/>
            <p:nvPr/>
          </p:nvSpPr>
          <p:spPr>
            <a:xfrm>
              <a:off x="93445" y="3065492"/>
              <a:ext cx="3206250" cy="139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0"/>
            <p:cNvSpPr txBox="1"/>
            <p:nvPr/>
          </p:nvSpPr>
          <p:spPr>
            <a:xfrm>
              <a:off x="93445" y="3065492"/>
              <a:ext cx="3206250" cy="13979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rPr lang="en-CA" sz="2000" cap="none">
                  <a:solidFill>
                    <a:schemeClr val="dk1"/>
                  </a:solidFill>
                  <a:latin typeface="Calibri"/>
                  <a:ea typeface="Calibri"/>
                  <a:cs typeface="Calibri"/>
                  <a:sym typeface="Calibri"/>
                </a:rPr>
                <a:t>REMEMBER THE INVESTIGATION WILL BE UNCOMFORTABLE GIVEN THE NATURE.</a:t>
              </a:r>
              <a:endParaRPr/>
            </a:p>
          </p:txBody>
        </p:sp>
        <p:sp>
          <p:nvSpPr>
            <p:cNvPr id="254" name="Google Shape;254;p10"/>
            <p:cNvSpPr/>
            <p:nvPr/>
          </p:nvSpPr>
          <p:spPr>
            <a:xfrm>
              <a:off x="4486008" y="500492"/>
              <a:ext cx="1955812" cy="1955812"/>
            </a:xfrm>
            <a:prstGeom prst="ellipse">
              <a:avLst/>
            </a:prstGeom>
            <a:solidFill>
              <a:srgbClr val="C47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0"/>
            <p:cNvSpPr/>
            <p:nvPr/>
          </p:nvSpPr>
          <p:spPr>
            <a:xfrm>
              <a:off x="4902820" y="917304"/>
              <a:ext cx="1122187" cy="112218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0"/>
            <p:cNvSpPr/>
            <p:nvPr/>
          </p:nvSpPr>
          <p:spPr>
            <a:xfrm>
              <a:off x="3860789" y="3065492"/>
              <a:ext cx="3206250" cy="139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0"/>
            <p:cNvSpPr txBox="1"/>
            <p:nvPr/>
          </p:nvSpPr>
          <p:spPr>
            <a:xfrm>
              <a:off x="3860789" y="3065492"/>
              <a:ext cx="3206250" cy="13979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rPr lang="en-CA" sz="2000" cap="none">
                  <a:solidFill>
                    <a:schemeClr val="dk1"/>
                  </a:solidFill>
                  <a:latin typeface="Calibri"/>
                  <a:ea typeface="Calibri"/>
                  <a:cs typeface="Calibri"/>
                  <a:sym typeface="Calibri"/>
                </a:rPr>
                <a:t>ALTHOUGH THE PRODUCTION OF SUCH IMAGERY WILL LIKELY TAKE PLACE OUTSIDE OF SCHOOL, THESE ISSUES OFTEN MANIFEST IN OUR BUILDINGS. </a:t>
              </a:r>
              <a:endParaRPr/>
            </a:p>
          </p:txBody>
        </p:sp>
        <p:sp>
          <p:nvSpPr>
            <p:cNvPr id="258" name="Google Shape;258;p10"/>
            <p:cNvSpPr/>
            <p:nvPr/>
          </p:nvSpPr>
          <p:spPr>
            <a:xfrm>
              <a:off x="8253352" y="500492"/>
              <a:ext cx="1955812" cy="1955812"/>
            </a:xfrm>
            <a:prstGeom prst="ellipse">
              <a:avLst/>
            </a:prstGeom>
            <a:solidFill>
              <a:srgbClr val="A4A4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0"/>
            <p:cNvSpPr/>
            <p:nvPr/>
          </p:nvSpPr>
          <p:spPr>
            <a:xfrm>
              <a:off x="8670164" y="917304"/>
              <a:ext cx="1122187" cy="112218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0"/>
            <p:cNvSpPr/>
            <p:nvPr/>
          </p:nvSpPr>
          <p:spPr>
            <a:xfrm>
              <a:off x="7628133" y="3065492"/>
              <a:ext cx="3206250" cy="139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0"/>
            <p:cNvSpPr txBox="1"/>
            <p:nvPr/>
          </p:nvSpPr>
          <p:spPr>
            <a:xfrm>
              <a:off x="7628133" y="3065492"/>
              <a:ext cx="3206250" cy="13979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rPr lang="en-CA" sz="2000" cap="none">
                  <a:solidFill>
                    <a:schemeClr val="dk1"/>
                  </a:solidFill>
                  <a:latin typeface="Calibri"/>
                  <a:ea typeface="Calibri"/>
                  <a:cs typeface="Calibri"/>
                  <a:sym typeface="Calibri"/>
                </a:rPr>
                <a:t>SCHOOL STAFF NEED TO BE ABLE TO RESPOND SWIFTLY AND CONFIDENTLY TO ENSURE THAT STUDENTS ARE SUPPORTED AND EDUCATED.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1"/>
          <p:cNvSpPr txBox="1"/>
          <p:nvPr>
            <p:ph idx="1" type="body"/>
          </p:nvPr>
        </p:nvSpPr>
        <p:spPr>
          <a:xfrm>
            <a:off x="685800" y="1275347"/>
            <a:ext cx="10669588" cy="4585703"/>
          </a:xfrm>
          <a:prstGeom prst="rect">
            <a:avLst/>
          </a:prstGeom>
          <a:noFill/>
          <a:ln>
            <a:noFill/>
          </a:ln>
        </p:spPr>
        <p:txBody>
          <a:bodyPr anchorCtr="0" anchor="t" bIns="34275" lIns="68575" spcFirstLastPara="1" rIns="68575" wrap="square" tIns="34275">
            <a:normAutofit/>
          </a:bodyPr>
          <a:lstStyle/>
          <a:p>
            <a:pPr indent="-571486" lvl="0" marL="571486" rtl="0" algn="l">
              <a:lnSpc>
                <a:spcPct val="90000"/>
              </a:lnSpc>
              <a:spcBef>
                <a:spcPts val="1067"/>
              </a:spcBef>
              <a:spcAft>
                <a:spcPts val="0"/>
              </a:spcAft>
              <a:buClr>
                <a:schemeClr val="dk1"/>
              </a:buClr>
              <a:buSzPts val="1400"/>
              <a:buFont typeface="Arial"/>
              <a:buChar char="•"/>
            </a:pPr>
            <a:r>
              <a:rPr lang="en-CA" sz="2400">
                <a:latin typeface="Calibri"/>
                <a:ea typeface="Calibri"/>
                <a:cs typeface="Calibri"/>
                <a:sym typeface="Calibri"/>
              </a:rPr>
              <a:t>Child Youth Family Services Act: Section 125 (duty to report neglect or abuse)</a:t>
            </a:r>
            <a:endParaRPr sz="2400"/>
          </a:p>
          <a:p>
            <a:pPr indent="-571486" lvl="0" marL="571486" rtl="0" algn="l">
              <a:lnSpc>
                <a:spcPct val="90000"/>
              </a:lnSpc>
              <a:spcBef>
                <a:spcPts val="1067"/>
              </a:spcBef>
              <a:spcAft>
                <a:spcPts val="0"/>
              </a:spcAft>
              <a:buClr>
                <a:schemeClr val="dk1"/>
              </a:buClr>
              <a:buSzPts val="1400"/>
              <a:buFont typeface="Arial"/>
              <a:buChar char="•"/>
            </a:pPr>
            <a:r>
              <a:rPr lang="en-CA" sz="2400">
                <a:latin typeface="Calibri"/>
                <a:ea typeface="Calibri"/>
                <a:cs typeface="Calibri"/>
                <a:sym typeface="Calibri"/>
              </a:rPr>
              <a:t>Recognizes the pressures of relationships</a:t>
            </a:r>
            <a:endParaRPr sz="2400"/>
          </a:p>
          <a:p>
            <a:pPr indent="-571486" lvl="0" marL="571486" rtl="0" algn="l">
              <a:lnSpc>
                <a:spcPct val="90000"/>
              </a:lnSpc>
              <a:spcBef>
                <a:spcPts val="1067"/>
              </a:spcBef>
              <a:spcAft>
                <a:spcPts val="0"/>
              </a:spcAft>
              <a:buClr>
                <a:schemeClr val="dk1"/>
              </a:buClr>
              <a:buSzPts val="1400"/>
              <a:buFont typeface="Arial"/>
              <a:buChar char="•"/>
            </a:pPr>
            <a:r>
              <a:rPr lang="en-CA" sz="2400">
                <a:latin typeface="Calibri"/>
                <a:ea typeface="Calibri"/>
                <a:cs typeface="Calibri"/>
                <a:sym typeface="Calibri"/>
              </a:rPr>
              <a:t>Discuss issues of consent and trust at age appropriate levels</a:t>
            </a:r>
            <a:endParaRPr sz="2400"/>
          </a:p>
          <a:p>
            <a:pPr indent="-571486" lvl="0" marL="571486" rtl="0" algn="l">
              <a:lnSpc>
                <a:spcPct val="90000"/>
              </a:lnSpc>
              <a:spcBef>
                <a:spcPts val="1067"/>
              </a:spcBef>
              <a:spcAft>
                <a:spcPts val="0"/>
              </a:spcAft>
              <a:buClr>
                <a:schemeClr val="dk1"/>
              </a:buClr>
              <a:buSzPts val="1400"/>
              <a:buFont typeface="Arial"/>
              <a:buChar char="•"/>
            </a:pPr>
            <a:r>
              <a:rPr lang="en-CA" sz="2400">
                <a:latin typeface="Calibri"/>
                <a:ea typeface="Calibri"/>
                <a:cs typeface="Calibri"/>
                <a:sym typeface="Calibri"/>
              </a:rPr>
              <a:t>Appropriate and acceptable boundaries </a:t>
            </a:r>
            <a:endParaRPr sz="2400"/>
          </a:p>
          <a:p>
            <a:pPr indent="-571486" lvl="0" marL="571486" rtl="0" algn="l">
              <a:lnSpc>
                <a:spcPct val="90000"/>
              </a:lnSpc>
              <a:spcBef>
                <a:spcPts val="1067"/>
              </a:spcBef>
              <a:spcAft>
                <a:spcPts val="0"/>
              </a:spcAft>
              <a:buClr>
                <a:schemeClr val="dk1"/>
              </a:buClr>
              <a:buSzPts val="1400"/>
              <a:buFont typeface="Arial"/>
              <a:buChar char="•"/>
            </a:pPr>
            <a:r>
              <a:rPr lang="en-CA" sz="2400">
                <a:latin typeface="Calibri"/>
                <a:ea typeface="Calibri"/>
                <a:cs typeface="Calibri"/>
                <a:sym typeface="Calibri"/>
              </a:rPr>
              <a:t>Privacy component of digital citizenship</a:t>
            </a:r>
            <a:endParaRPr sz="2400"/>
          </a:p>
          <a:p>
            <a:pPr indent="-571486" lvl="0" marL="571486" rtl="0" algn="l">
              <a:lnSpc>
                <a:spcPct val="90000"/>
              </a:lnSpc>
              <a:spcBef>
                <a:spcPts val="1067"/>
              </a:spcBef>
              <a:spcAft>
                <a:spcPts val="0"/>
              </a:spcAft>
              <a:buClr>
                <a:schemeClr val="dk1"/>
              </a:buClr>
              <a:buSzPts val="1400"/>
              <a:buFont typeface="Arial"/>
              <a:buChar char="•"/>
            </a:pPr>
            <a:r>
              <a:rPr lang="en-CA" sz="2400">
                <a:latin typeface="Calibri"/>
                <a:ea typeface="Calibri"/>
                <a:cs typeface="Calibri"/>
                <a:sym typeface="Calibri"/>
              </a:rPr>
              <a:t>Know there will be fallout (could last a long time)</a:t>
            </a:r>
            <a:endParaRPr sz="2400"/>
          </a:p>
          <a:p>
            <a:pPr indent="-571486" lvl="0" marL="571486" rtl="0" algn="l">
              <a:lnSpc>
                <a:spcPct val="90000"/>
              </a:lnSpc>
              <a:spcBef>
                <a:spcPts val="1067"/>
              </a:spcBef>
              <a:spcAft>
                <a:spcPts val="0"/>
              </a:spcAft>
              <a:buClr>
                <a:schemeClr val="dk1"/>
              </a:buClr>
              <a:buSzPts val="1400"/>
              <a:buFont typeface="Arial"/>
              <a:buChar char="•"/>
            </a:pPr>
            <a:r>
              <a:rPr lang="en-CA" sz="2400">
                <a:latin typeface="Calibri"/>
                <a:ea typeface="Calibri"/>
                <a:cs typeface="Calibri"/>
                <a:sym typeface="Calibri"/>
              </a:rPr>
              <a:t>Reassurance</a:t>
            </a:r>
            <a:endParaRPr sz="2400"/>
          </a:p>
        </p:txBody>
      </p:sp>
      <p:sp>
        <p:nvSpPr>
          <p:cNvPr id="268" name="Google Shape;268;p11"/>
          <p:cNvSpPr txBox="1"/>
          <p:nvPr>
            <p:ph type="title"/>
          </p:nvPr>
        </p:nvSpPr>
        <p:spPr>
          <a:xfrm>
            <a:off x="486507" y="-34029"/>
            <a:ext cx="10515600" cy="943169"/>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2F2F2"/>
              </a:buClr>
              <a:buSzPts val="2400"/>
              <a:buFont typeface="Calibri"/>
              <a:buNone/>
            </a:pPr>
            <a:r>
              <a:rPr lang="en-CA"/>
              <a:t>School Staff Considerations </a:t>
            </a:r>
            <a:endParaRPr/>
          </a:p>
        </p:txBody>
      </p:sp>
      <p:pic>
        <p:nvPicPr>
          <p:cNvPr descr="A picture containing toy&#10;&#10;Description automatically generated" id="269" name="Google Shape;269;p11"/>
          <p:cNvPicPr preferRelativeResize="0"/>
          <p:nvPr/>
        </p:nvPicPr>
        <p:blipFill rotWithShape="1">
          <a:blip r:embed="rId3">
            <a:alphaModFix/>
          </a:blip>
          <a:srcRect b="0" l="0" r="0" t="18303"/>
          <a:stretch/>
        </p:blipFill>
        <p:spPr>
          <a:xfrm>
            <a:off x="7864363" y="2786744"/>
            <a:ext cx="4037352" cy="32983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2"/>
          <p:cNvSpPr txBox="1"/>
          <p:nvPr>
            <p:ph type="title"/>
          </p:nvPr>
        </p:nvSpPr>
        <p:spPr>
          <a:xfrm>
            <a:off x="486507" y="-34029"/>
            <a:ext cx="10515600" cy="943169"/>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2F2F2"/>
              </a:buClr>
              <a:buSzPts val="2400"/>
              <a:buFont typeface="Calibri"/>
              <a:buNone/>
            </a:pPr>
            <a:r>
              <a:rPr b="1" lang="en-CA" sz="3200">
                <a:latin typeface="Calibri"/>
                <a:ea typeface="Calibri"/>
                <a:cs typeface="Calibri"/>
                <a:sym typeface="Calibri"/>
              </a:rPr>
              <a:t>Additional Thoughts…</a:t>
            </a:r>
            <a:endParaRPr/>
          </a:p>
        </p:txBody>
      </p:sp>
      <p:grpSp>
        <p:nvGrpSpPr>
          <p:cNvPr id="276" name="Google Shape;276;p12"/>
          <p:cNvGrpSpPr/>
          <p:nvPr/>
        </p:nvGrpSpPr>
        <p:grpSpPr>
          <a:xfrm>
            <a:off x="842867" y="2005149"/>
            <a:ext cx="10509438" cy="3177271"/>
            <a:chOff x="3080" y="573914"/>
            <a:chExt cx="10509438" cy="3177271"/>
          </a:xfrm>
        </p:grpSpPr>
        <p:sp>
          <p:nvSpPr>
            <p:cNvPr id="277" name="Google Shape;277;p12"/>
            <p:cNvSpPr/>
            <p:nvPr/>
          </p:nvSpPr>
          <p:spPr>
            <a:xfrm>
              <a:off x="3080" y="573914"/>
              <a:ext cx="2444055" cy="1466433"/>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2"/>
            <p:cNvSpPr txBox="1"/>
            <p:nvPr/>
          </p:nvSpPr>
          <p:spPr>
            <a:xfrm>
              <a:off x="3080" y="573914"/>
              <a:ext cx="2444055" cy="146643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1" lang="en-CA" sz="2300">
                  <a:solidFill>
                    <a:schemeClr val="lt1"/>
                  </a:solidFill>
                  <a:latin typeface="Calibri"/>
                  <a:ea typeface="Calibri"/>
                  <a:cs typeface="Calibri"/>
                  <a:sym typeface="Calibri"/>
                </a:rPr>
                <a:t>Reach out to Community Agencies</a:t>
              </a:r>
              <a:endParaRPr sz="2300">
                <a:solidFill>
                  <a:schemeClr val="lt1"/>
                </a:solidFill>
                <a:latin typeface="Calibri"/>
                <a:ea typeface="Calibri"/>
                <a:cs typeface="Calibri"/>
                <a:sym typeface="Calibri"/>
              </a:endParaRPr>
            </a:p>
          </p:txBody>
        </p:sp>
        <p:sp>
          <p:nvSpPr>
            <p:cNvPr id="279" name="Google Shape;279;p12"/>
            <p:cNvSpPr/>
            <p:nvPr/>
          </p:nvSpPr>
          <p:spPr>
            <a:xfrm>
              <a:off x="2691541" y="573914"/>
              <a:ext cx="2444055" cy="1466433"/>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2"/>
            <p:cNvSpPr txBox="1"/>
            <p:nvPr/>
          </p:nvSpPr>
          <p:spPr>
            <a:xfrm>
              <a:off x="2691541" y="573914"/>
              <a:ext cx="2444055" cy="146643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1" lang="en-CA" sz="2300">
                  <a:solidFill>
                    <a:schemeClr val="lt1"/>
                  </a:solidFill>
                  <a:latin typeface="Calibri"/>
                  <a:ea typeface="Calibri"/>
                  <a:cs typeface="Calibri"/>
                  <a:sym typeface="Calibri"/>
                </a:rPr>
                <a:t>Look for Curriculum Connections</a:t>
              </a:r>
              <a:endParaRPr sz="2300">
                <a:solidFill>
                  <a:schemeClr val="lt1"/>
                </a:solidFill>
                <a:latin typeface="Calibri"/>
                <a:ea typeface="Calibri"/>
                <a:cs typeface="Calibri"/>
                <a:sym typeface="Calibri"/>
              </a:endParaRPr>
            </a:p>
          </p:txBody>
        </p:sp>
        <p:sp>
          <p:nvSpPr>
            <p:cNvPr id="281" name="Google Shape;281;p12"/>
            <p:cNvSpPr/>
            <p:nvPr/>
          </p:nvSpPr>
          <p:spPr>
            <a:xfrm>
              <a:off x="5380002" y="573914"/>
              <a:ext cx="2444055" cy="1466433"/>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2"/>
            <p:cNvSpPr txBox="1"/>
            <p:nvPr/>
          </p:nvSpPr>
          <p:spPr>
            <a:xfrm>
              <a:off x="5380002" y="573914"/>
              <a:ext cx="2444055" cy="146643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1" lang="en-CA" sz="2300">
                  <a:solidFill>
                    <a:schemeClr val="lt1"/>
                  </a:solidFill>
                  <a:latin typeface="Calibri"/>
                  <a:ea typeface="Calibri"/>
                  <a:cs typeface="Calibri"/>
                  <a:sym typeface="Calibri"/>
                </a:rPr>
                <a:t>Establish Social Justice-Like Clubs</a:t>
              </a:r>
              <a:endParaRPr sz="2300">
                <a:solidFill>
                  <a:schemeClr val="lt1"/>
                </a:solidFill>
                <a:latin typeface="Calibri"/>
                <a:ea typeface="Calibri"/>
                <a:cs typeface="Calibri"/>
                <a:sym typeface="Calibri"/>
              </a:endParaRPr>
            </a:p>
          </p:txBody>
        </p:sp>
        <p:sp>
          <p:nvSpPr>
            <p:cNvPr id="283" name="Google Shape;283;p12"/>
            <p:cNvSpPr/>
            <p:nvPr/>
          </p:nvSpPr>
          <p:spPr>
            <a:xfrm>
              <a:off x="8068463" y="573914"/>
              <a:ext cx="2444055" cy="1466433"/>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2"/>
            <p:cNvSpPr txBox="1"/>
            <p:nvPr/>
          </p:nvSpPr>
          <p:spPr>
            <a:xfrm>
              <a:off x="8068463" y="573914"/>
              <a:ext cx="2444055" cy="146643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1" lang="en-CA" sz="2300">
                  <a:solidFill>
                    <a:schemeClr val="lt1"/>
                  </a:solidFill>
                  <a:latin typeface="Calibri"/>
                  <a:ea typeface="Calibri"/>
                  <a:cs typeface="Calibri"/>
                  <a:sym typeface="Calibri"/>
                </a:rPr>
                <a:t>Recognize Months/Days</a:t>
              </a:r>
              <a:r>
                <a:rPr b="1" lang="en-CA" sz="1800">
                  <a:solidFill>
                    <a:schemeClr val="lt1"/>
                  </a:solidFill>
                  <a:latin typeface="Calibri"/>
                  <a:ea typeface="Calibri"/>
                  <a:cs typeface="Calibri"/>
                  <a:sym typeface="Calibri"/>
                </a:rPr>
                <a:t> (November Bully Awareness Month and Prevention Week)</a:t>
              </a:r>
              <a:endParaRPr sz="1800">
                <a:solidFill>
                  <a:schemeClr val="lt1"/>
                </a:solidFill>
                <a:latin typeface="Calibri"/>
                <a:ea typeface="Calibri"/>
                <a:cs typeface="Calibri"/>
                <a:sym typeface="Calibri"/>
              </a:endParaRPr>
            </a:p>
          </p:txBody>
        </p:sp>
        <p:sp>
          <p:nvSpPr>
            <p:cNvPr id="285" name="Google Shape;285;p12"/>
            <p:cNvSpPr/>
            <p:nvPr/>
          </p:nvSpPr>
          <p:spPr>
            <a:xfrm>
              <a:off x="3080" y="2284752"/>
              <a:ext cx="2444055" cy="1466433"/>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2"/>
            <p:cNvSpPr txBox="1"/>
            <p:nvPr/>
          </p:nvSpPr>
          <p:spPr>
            <a:xfrm>
              <a:off x="3080" y="2284752"/>
              <a:ext cx="2444055" cy="146643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1" lang="en-CA" sz="2300">
                  <a:solidFill>
                    <a:schemeClr val="lt1"/>
                  </a:solidFill>
                  <a:latin typeface="Calibri"/>
                  <a:ea typeface="Calibri"/>
                  <a:cs typeface="Calibri"/>
                  <a:sym typeface="Calibri"/>
                </a:rPr>
                <a:t>Invite Guest Speakers</a:t>
              </a:r>
              <a:endParaRPr sz="2300">
                <a:solidFill>
                  <a:schemeClr val="lt1"/>
                </a:solidFill>
                <a:latin typeface="Calibri"/>
                <a:ea typeface="Calibri"/>
                <a:cs typeface="Calibri"/>
                <a:sym typeface="Calibri"/>
              </a:endParaRPr>
            </a:p>
          </p:txBody>
        </p:sp>
        <p:sp>
          <p:nvSpPr>
            <p:cNvPr id="287" name="Google Shape;287;p12"/>
            <p:cNvSpPr/>
            <p:nvPr/>
          </p:nvSpPr>
          <p:spPr>
            <a:xfrm>
              <a:off x="2691541" y="2284752"/>
              <a:ext cx="2444055" cy="1466433"/>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2"/>
            <p:cNvSpPr txBox="1"/>
            <p:nvPr/>
          </p:nvSpPr>
          <p:spPr>
            <a:xfrm>
              <a:off x="2691541" y="2284752"/>
              <a:ext cx="2444055" cy="146643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1" lang="en-CA" sz="2300">
                  <a:solidFill>
                    <a:schemeClr val="lt1"/>
                  </a:solidFill>
                  <a:latin typeface="Calibri"/>
                  <a:ea typeface="Calibri"/>
                  <a:cs typeface="Calibri"/>
                  <a:sym typeface="Calibri"/>
                </a:rPr>
                <a:t>Nurture Digital Citizenship</a:t>
              </a:r>
              <a:endParaRPr sz="2300">
                <a:solidFill>
                  <a:schemeClr val="lt1"/>
                </a:solidFill>
                <a:latin typeface="Calibri"/>
                <a:ea typeface="Calibri"/>
                <a:cs typeface="Calibri"/>
                <a:sym typeface="Calibri"/>
              </a:endParaRPr>
            </a:p>
          </p:txBody>
        </p:sp>
        <p:sp>
          <p:nvSpPr>
            <p:cNvPr id="289" name="Google Shape;289;p12"/>
            <p:cNvSpPr/>
            <p:nvPr/>
          </p:nvSpPr>
          <p:spPr>
            <a:xfrm>
              <a:off x="5380002" y="2284752"/>
              <a:ext cx="2444055" cy="1466433"/>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2"/>
            <p:cNvSpPr txBox="1"/>
            <p:nvPr/>
          </p:nvSpPr>
          <p:spPr>
            <a:xfrm>
              <a:off x="5380002" y="2284752"/>
              <a:ext cx="2444055" cy="146643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1" lang="en-CA" sz="2300">
                  <a:solidFill>
                    <a:schemeClr val="lt1"/>
                  </a:solidFill>
                  <a:latin typeface="Calibri"/>
                  <a:ea typeface="Calibri"/>
                  <a:cs typeface="Calibri"/>
                  <a:sym typeface="Calibri"/>
                </a:rPr>
                <a:t>Foster Trusting School Climate</a:t>
              </a:r>
              <a:endParaRPr sz="2300">
                <a:solidFill>
                  <a:schemeClr val="lt1"/>
                </a:solidFill>
                <a:latin typeface="Calibri"/>
                <a:ea typeface="Calibri"/>
                <a:cs typeface="Calibri"/>
                <a:sym typeface="Calibri"/>
              </a:endParaRPr>
            </a:p>
          </p:txBody>
        </p:sp>
        <p:sp>
          <p:nvSpPr>
            <p:cNvPr id="291" name="Google Shape;291;p12"/>
            <p:cNvSpPr/>
            <p:nvPr/>
          </p:nvSpPr>
          <p:spPr>
            <a:xfrm>
              <a:off x="8068463" y="2284752"/>
              <a:ext cx="2444055" cy="1466433"/>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2"/>
            <p:cNvSpPr txBox="1"/>
            <p:nvPr/>
          </p:nvSpPr>
          <p:spPr>
            <a:xfrm>
              <a:off x="8068463" y="2284752"/>
              <a:ext cx="2444055" cy="1466433"/>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1" lang="en-CA" sz="2300">
                  <a:solidFill>
                    <a:schemeClr val="lt1"/>
                  </a:solidFill>
                  <a:latin typeface="Calibri"/>
                  <a:ea typeface="Calibri"/>
                  <a:cs typeface="Calibri"/>
                  <a:sym typeface="Calibri"/>
                </a:rPr>
                <a:t>Consider adding questions to school climate student surveys</a:t>
              </a:r>
              <a:endParaRPr sz="2300">
                <a:solidFill>
                  <a:schemeClr val="lt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5"/>
          <p:cNvSpPr txBox="1"/>
          <p:nvPr/>
        </p:nvSpPr>
        <p:spPr>
          <a:xfrm>
            <a:off x="4533901" y="1449887"/>
            <a:ext cx="3058800" cy="5847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3200"/>
              <a:buFont typeface="Calibri"/>
              <a:buNone/>
            </a:pPr>
            <a:r>
              <a:rPr lang="en-CA" sz="3200">
                <a:solidFill>
                  <a:schemeClr val="lt1"/>
                </a:solidFill>
                <a:latin typeface="Calibri"/>
                <a:ea typeface="Calibri"/>
                <a:cs typeface="Calibri"/>
                <a:sym typeface="Calibri"/>
              </a:rPr>
              <a:t>OUR MISSION</a:t>
            </a:r>
            <a:endParaRPr sz="1467">
              <a:solidFill>
                <a:schemeClr val="dk1"/>
              </a:solidFill>
              <a:latin typeface="Calibri"/>
              <a:ea typeface="Calibri"/>
              <a:cs typeface="Calibri"/>
              <a:sym typeface="Calibri"/>
            </a:endParaRPr>
          </a:p>
        </p:txBody>
      </p:sp>
      <p:sp>
        <p:nvSpPr>
          <p:cNvPr id="299" name="Google Shape;299;p15"/>
          <p:cNvSpPr/>
          <p:nvPr/>
        </p:nvSpPr>
        <p:spPr>
          <a:xfrm>
            <a:off x="7732597" y="0"/>
            <a:ext cx="4479200" cy="6569315"/>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467"/>
              <a:buFont typeface="Calibri"/>
              <a:buNone/>
            </a:pPr>
            <a:r>
              <a:t/>
            </a:r>
            <a:endParaRPr sz="1467">
              <a:solidFill>
                <a:schemeClr val="lt1"/>
              </a:solidFill>
              <a:latin typeface="Calibri"/>
              <a:ea typeface="Calibri"/>
              <a:cs typeface="Calibri"/>
              <a:sym typeface="Calibri"/>
            </a:endParaRPr>
          </a:p>
        </p:txBody>
      </p:sp>
      <p:sp>
        <p:nvSpPr>
          <p:cNvPr id="300" name="Google Shape;300;p15"/>
          <p:cNvSpPr txBox="1"/>
          <p:nvPr/>
        </p:nvSpPr>
        <p:spPr>
          <a:xfrm>
            <a:off x="8681197" y="1949925"/>
            <a:ext cx="2582000" cy="25548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2667"/>
              <a:buFont typeface="Calibri"/>
              <a:buNone/>
            </a:pPr>
            <a:r>
              <a:rPr lang="en-CA" sz="2667" u="sng">
                <a:solidFill>
                  <a:schemeClr val="lt1"/>
                </a:solidFill>
                <a:latin typeface="Calibri"/>
                <a:ea typeface="Calibri"/>
                <a:cs typeface="Calibri"/>
                <a:sym typeface="Calibri"/>
                <a:hlinkClick r:id="rId3">
                  <a:extLst>
                    <a:ext uri="{A12FA001-AC4F-418D-AE19-62706E023703}">
                      <ahyp:hlinkClr val="tx"/>
                    </a:ext>
                  </a:extLst>
                </a:hlinkClick>
              </a:rPr>
              <a:t>@adfo</a:t>
            </a:r>
            <a:endParaRPr sz="2667">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2667"/>
              <a:buFont typeface="Calibri"/>
              <a:buNone/>
            </a:pPr>
            <a:r>
              <a:t/>
            </a:r>
            <a:endParaRPr sz="2667">
              <a:solidFill>
                <a:schemeClr val="lt1"/>
              </a:solidFill>
              <a:latin typeface="Calibri"/>
              <a:ea typeface="Calibri"/>
              <a:cs typeface="Calibri"/>
              <a:sym typeface="Calibri"/>
            </a:endParaRPr>
          </a:p>
          <a:p>
            <a:pPr indent="0" lvl="0" marL="0" marR="0" rtl="0" algn="l">
              <a:spcBef>
                <a:spcPts val="0"/>
              </a:spcBef>
              <a:spcAft>
                <a:spcPts val="0"/>
              </a:spcAft>
              <a:buClr>
                <a:schemeClr val="lt1"/>
              </a:buClr>
              <a:buSzPts val="2667"/>
              <a:buFont typeface="Calibri"/>
              <a:buNone/>
            </a:pPr>
            <a:r>
              <a:rPr lang="en-CA" sz="2667" u="sng">
                <a:solidFill>
                  <a:schemeClr val="lt1"/>
                </a:solidFill>
                <a:latin typeface="Calibri"/>
                <a:ea typeface="Calibri"/>
                <a:cs typeface="Calibri"/>
                <a:sym typeface="Calibri"/>
                <a:hlinkClick r:id="rId4">
                  <a:extLst>
                    <a:ext uri="{A12FA001-AC4F-418D-AE19-62706E023703}">
                      <ahyp:hlinkClr val="tx"/>
                    </a:ext>
                  </a:extLst>
                </a:hlinkClick>
              </a:rPr>
              <a:t>@CPCOofficial</a:t>
            </a:r>
            <a:endParaRPr sz="2667">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2667"/>
              <a:buFont typeface="Calibri"/>
              <a:buNone/>
            </a:pPr>
            <a:r>
              <a:t/>
            </a:r>
            <a:endParaRPr sz="2667">
              <a:solidFill>
                <a:schemeClr val="lt1"/>
              </a:solidFill>
              <a:latin typeface="Calibri"/>
              <a:ea typeface="Calibri"/>
              <a:cs typeface="Calibri"/>
              <a:sym typeface="Calibri"/>
            </a:endParaRPr>
          </a:p>
          <a:p>
            <a:pPr indent="0" lvl="0" marL="0" marR="0" rtl="0" algn="l">
              <a:spcBef>
                <a:spcPts val="0"/>
              </a:spcBef>
              <a:spcAft>
                <a:spcPts val="0"/>
              </a:spcAft>
              <a:buClr>
                <a:schemeClr val="lt1"/>
              </a:buClr>
              <a:buSzPts val="2667"/>
              <a:buFont typeface="Calibri"/>
              <a:buNone/>
            </a:pPr>
            <a:r>
              <a:rPr lang="en-CA" sz="2667" u="sng">
                <a:solidFill>
                  <a:schemeClr val="lt1"/>
                </a:solidFill>
                <a:latin typeface="Calibri"/>
                <a:ea typeface="Calibri"/>
                <a:cs typeface="Calibri"/>
                <a:sym typeface="Calibri"/>
                <a:hlinkClick r:id="rId5">
                  <a:extLst>
                    <a:ext uri="{A12FA001-AC4F-418D-AE19-62706E023703}">
                      <ahyp:hlinkClr val="tx"/>
                    </a:ext>
                  </a:extLst>
                </a:hlinkClick>
              </a:rPr>
              <a:t>@OPCouncil</a:t>
            </a:r>
            <a:endParaRPr sz="2667">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2667"/>
              <a:buFont typeface="Calibri"/>
              <a:buNone/>
            </a:pPr>
            <a:r>
              <a:t/>
            </a:r>
            <a:endParaRPr sz="2667">
              <a:solidFill>
                <a:schemeClr val="lt1"/>
              </a:solidFill>
              <a:latin typeface="Calibri"/>
              <a:ea typeface="Calibri"/>
              <a:cs typeface="Calibri"/>
              <a:sym typeface="Calibri"/>
            </a:endParaRPr>
          </a:p>
        </p:txBody>
      </p:sp>
      <p:sp>
        <p:nvSpPr>
          <p:cNvPr id="301" name="Google Shape;301;p15"/>
          <p:cNvSpPr/>
          <p:nvPr/>
        </p:nvSpPr>
        <p:spPr>
          <a:xfrm>
            <a:off x="14597" y="1025257"/>
            <a:ext cx="7718000" cy="5586800"/>
          </a:xfrm>
          <a:prstGeom prst="rect">
            <a:avLst/>
          </a:prstGeom>
          <a:solidFill>
            <a:srgbClr val="0070A8"/>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467"/>
              <a:buFont typeface="Calibri"/>
              <a:buNone/>
            </a:pPr>
            <a:r>
              <a:t/>
            </a:r>
            <a:endParaRPr sz="1467">
              <a:solidFill>
                <a:schemeClr val="lt1"/>
              </a:solidFill>
              <a:latin typeface="Calibri"/>
              <a:ea typeface="Calibri"/>
              <a:cs typeface="Calibri"/>
              <a:sym typeface="Calibri"/>
            </a:endParaRPr>
          </a:p>
        </p:txBody>
      </p:sp>
      <p:sp>
        <p:nvSpPr>
          <p:cNvPr id="302" name="Google Shape;302;p15"/>
          <p:cNvSpPr txBox="1"/>
          <p:nvPr/>
        </p:nvSpPr>
        <p:spPr>
          <a:xfrm>
            <a:off x="678951" y="2273345"/>
            <a:ext cx="3058800" cy="5847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3200"/>
              <a:buFont typeface="Calibri"/>
              <a:buNone/>
            </a:pPr>
            <a:r>
              <a:rPr lang="en-CA" sz="3200">
                <a:solidFill>
                  <a:schemeClr val="lt1"/>
                </a:solidFill>
                <a:latin typeface="Calibri"/>
                <a:ea typeface="Calibri"/>
                <a:cs typeface="Calibri"/>
                <a:sym typeface="Calibri"/>
              </a:rPr>
              <a:t>CONTACT US</a:t>
            </a:r>
            <a:endParaRPr sz="1467">
              <a:solidFill>
                <a:schemeClr val="dk1"/>
              </a:solidFill>
              <a:latin typeface="Calibri"/>
              <a:ea typeface="Calibri"/>
              <a:cs typeface="Calibri"/>
              <a:sym typeface="Calibri"/>
            </a:endParaRPr>
          </a:p>
        </p:txBody>
      </p:sp>
      <p:sp>
        <p:nvSpPr>
          <p:cNvPr id="303" name="Google Shape;303;p15"/>
          <p:cNvSpPr txBox="1"/>
          <p:nvPr/>
        </p:nvSpPr>
        <p:spPr>
          <a:xfrm>
            <a:off x="734572" y="3016092"/>
            <a:ext cx="6806000" cy="3785611"/>
          </a:xfrm>
          <a:prstGeom prst="rect">
            <a:avLst/>
          </a:prstGeom>
          <a:noFill/>
          <a:ln>
            <a:noFill/>
          </a:ln>
        </p:spPr>
        <p:txBody>
          <a:bodyPr anchorCtr="0" anchor="t" bIns="45700" lIns="91425" spcFirstLastPara="1" rIns="91425" wrap="square" tIns="45700">
            <a:spAutoFit/>
          </a:bodyPr>
          <a:lstStyle/>
          <a:p>
            <a:pPr indent="-287859" lvl="0" marL="287859" marR="0" rtl="0" algn="l">
              <a:lnSpc>
                <a:spcPct val="150000"/>
              </a:lnSpc>
              <a:spcBef>
                <a:spcPts val="0"/>
              </a:spcBef>
              <a:spcAft>
                <a:spcPts val="0"/>
              </a:spcAft>
              <a:buClr>
                <a:schemeClr val="lt1"/>
              </a:buClr>
              <a:buSzPts val="2400"/>
              <a:buFont typeface="Arial"/>
              <a:buChar char="•"/>
            </a:pPr>
            <a:r>
              <a:rPr lang="en-CA" sz="3200">
                <a:solidFill>
                  <a:schemeClr val="lt1"/>
                </a:solidFill>
                <a:latin typeface="Calibri"/>
                <a:ea typeface="Calibri"/>
                <a:cs typeface="Calibri"/>
                <a:sym typeface="Calibri"/>
              </a:rPr>
              <a:t>ADFO </a:t>
            </a:r>
            <a:r>
              <a:rPr lang="en-CA" sz="3200" u="sng">
                <a:solidFill>
                  <a:schemeClr val="lt1"/>
                </a:solidFill>
                <a:latin typeface="Calibri"/>
                <a:ea typeface="Calibri"/>
                <a:cs typeface="Calibri"/>
                <a:sym typeface="Calibri"/>
                <a:hlinkClick r:id="rId6">
                  <a:extLst>
                    <a:ext uri="{A12FA001-AC4F-418D-AE19-62706E023703}">
                      <ahyp:hlinkClr val="tx"/>
                    </a:ext>
                  </a:extLst>
                </a:hlinkClick>
              </a:rPr>
              <a:t>www.adfo.org</a:t>
            </a:r>
            <a:endParaRPr sz="3200">
              <a:solidFill>
                <a:schemeClr val="lt1"/>
              </a:solidFill>
              <a:latin typeface="Calibri"/>
              <a:ea typeface="Calibri"/>
              <a:cs typeface="Calibri"/>
              <a:sym typeface="Calibri"/>
            </a:endParaRPr>
          </a:p>
          <a:p>
            <a:pPr indent="-287859" lvl="0" marL="287859" marR="0" rtl="0" algn="l">
              <a:lnSpc>
                <a:spcPct val="150000"/>
              </a:lnSpc>
              <a:spcBef>
                <a:spcPts val="0"/>
              </a:spcBef>
              <a:spcAft>
                <a:spcPts val="0"/>
              </a:spcAft>
              <a:buClr>
                <a:schemeClr val="lt1"/>
              </a:buClr>
              <a:buSzPts val="2400"/>
              <a:buFont typeface="Arial"/>
              <a:buChar char="•"/>
            </a:pPr>
            <a:r>
              <a:rPr lang="en-CA" sz="3200">
                <a:solidFill>
                  <a:schemeClr val="lt1"/>
                </a:solidFill>
                <a:latin typeface="Calibri"/>
                <a:ea typeface="Calibri"/>
                <a:cs typeface="Calibri"/>
                <a:sym typeface="Calibri"/>
              </a:rPr>
              <a:t>CPCO </a:t>
            </a:r>
            <a:r>
              <a:rPr lang="en-CA" sz="3200" u="sng">
                <a:solidFill>
                  <a:schemeClr val="lt1"/>
                </a:solidFill>
                <a:latin typeface="Calibri"/>
                <a:ea typeface="Calibri"/>
                <a:cs typeface="Calibri"/>
                <a:sym typeface="Calibri"/>
                <a:hlinkClick r:id="rId7">
                  <a:extLst>
                    <a:ext uri="{A12FA001-AC4F-418D-AE19-62706E023703}">
                      <ahyp:hlinkClr val="tx"/>
                    </a:ext>
                  </a:extLst>
                </a:hlinkClick>
              </a:rPr>
              <a:t>www.cpco.on.ca</a:t>
            </a:r>
            <a:endParaRPr sz="3200">
              <a:solidFill>
                <a:schemeClr val="lt1"/>
              </a:solidFill>
              <a:latin typeface="Calibri"/>
              <a:ea typeface="Calibri"/>
              <a:cs typeface="Calibri"/>
              <a:sym typeface="Calibri"/>
            </a:endParaRPr>
          </a:p>
          <a:p>
            <a:pPr indent="-287859" lvl="0" marL="287859" marR="0" rtl="0" algn="l">
              <a:lnSpc>
                <a:spcPct val="150000"/>
              </a:lnSpc>
              <a:spcBef>
                <a:spcPts val="0"/>
              </a:spcBef>
              <a:spcAft>
                <a:spcPts val="0"/>
              </a:spcAft>
              <a:buClr>
                <a:schemeClr val="lt1"/>
              </a:buClr>
              <a:buSzPts val="2400"/>
              <a:buFont typeface="Arial"/>
              <a:buChar char="•"/>
            </a:pPr>
            <a:r>
              <a:rPr lang="en-CA" sz="3200">
                <a:solidFill>
                  <a:schemeClr val="lt1"/>
                </a:solidFill>
                <a:latin typeface="Calibri"/>
                <a:ea typeface="Calibri"/>
                <a:cs typeface="Calibri"/>
                <a:sym typeface="Calibri"/>
              </a:rPr>
              <a:t>OPC </a:t>
            </a:r>
            <a:r>
              <a:rPr lang="en-CA" sz="3200" u="sng">
                <a:solidFill>
                  <a:schemeClr val="lt1"/>
                </a:solidFill>
                <a:latin typeface="Calibri"/>
                <a:ea typeface="Calibri"/>
                <a:cs typeface="Calibri"/>
                <a:sym typeface="Calibri"/>
                <a:hlinkClick r:id="rId8">
                  <a:extLst>
                    <a:ext uri="{A12FA001-AC4F-418D-AE19-62706E023703}">
                      <ahyp:hlinkClr val="tx"/>
                    </a:ext>
                  </a:extLst>
                </a:hlinkClick>
              </a:rPr>
              <a:t>www.principals.ca</a:t>
            </a:r>
            <a:br>
              <a:rPr lang="en-CA" sz="3200">
                <a:solidFill>
                  <a:schemeClr val="lt1"/>
                </a:solidFill>
                <a:latin typeface="Calibri"/>
                <a:ea typeface="Calibri"/>
                <a:cs typeface="Calibri"/>
                <a:sym typeface="Calibri"/>
              </a:rPr>
            </a:br>
            <a:endParaRPr sz="3200">
              <a:solidFill>
                <a:schemeClr val="lt1"/>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3200"/>
              <a:buFont typeface="Calibri"/>
              <a:buNone/>
            </a:pPr>
            <a:r>
              <a:t/>
            </a:r>
            <a:endParaRPr sz="3200">
              <a:solidFill>
                <a:schemeClr val="dk1"/>
              </a:solidFill>
              <a:latin typeface="Calibri"/>
              <a:ea typeface="Calibri"/>
              <a:cs typeface="Calibri"/>
              <a:sym typeface="Calibri"/>
            </a:endParaRPr>
          </a:p>
        </p:txBody>
      </p:sp>
      <p:pic>
        <p:nvPicPr>
          <p:cNvPr id="304" name="Google Shape;304;p15"/>
          <p:cNvPicPr preferRelativeResize="0"/>
          <p:nvPr/>
        </p:nvPicPr>
        <p:blipFill rotWithShape="1">
          <a:blip r:embed="rId9">
            <a:alphaModFix/>
          </a:blip>
          <a:srcRect b="0" l="0" r="0" t="0"/>
          <a:stretch/>
        </p:blipFill>
        <p:spPr>
          <a:xfrm>
            <a:off x="9077584" y="1209867"/>
            <a:ext cx="547797" cy="547797"/>
          </a:xfrm>
          <a:prstGeom prst="rect">
            <a:avLst/>
          </a:prstGeom>
          <a:noFill/>
          <a:ln>
            <a:noFill/>
          </a:ln>
        </p:spPr>
      </p:pic>
      <p:pic>
        <p:nvPicPr>
          <p:cNvPr id="305" name="Google Shape;305;p15"/>
          <p:cNvPicPr preferRelativeResize="0"/>
          <p:nvPr/>
        </p:nvPicPr>
        <p:blipFill rotWithShape="1">
          <a:blip r:embed="rId10">
            <a:alphaModFix/>
          </a:blip>
          <a:srcRect b="0" l="0" r="0" t="0"/>
          <a:stretch/>
        </p:blipFill>
        <p:spPr>
          <a:xfrm>
            <a:off x="0" y="6654800"/>
            <a:ext cx="12191995" cy="203200"/>
          </a:xfrm>
          <a:prstGeom prst="rect">
            <a:avLst/>
          </a:prstGeom>
          <a:noFill/>
          <a:ln>
            <a:noFill/>
          </a:ln>
        </p:spPr>
      </p:pic>
      <p:pic>
        <p:nvPicPr>
          <p:cNvPr id="306" name="Google Shape;306;p15"/>
          <p:cNvPicPr preferRelativeResize="0"/>
          <p:nvPr/>
        </p:nvPicPr>
        <p:blipFill rotWithShape="1">
          <a:blip r:embed="rId11">
            <a:alphaModFix/>
          </a:blip>
          <a:srcRect b="0" l="36740" r="0" t="-19832"/>
          <a:stretch/>
        </p:blipFill>
        <p:spPr>
          <a:xfrm>
            <a:off x="-1" y="975091"/>
            <a:ext cx="7712769" cy="316823"/>
          </a:xfrm>
          <a:prstGeom prst="rect">
            <a:avLst/>
          </a:prstGeom>
          <a:noFill/>
          <a:ln>
            <a:noFill/>
          </a:ln>
        </p:spPr>
      </p:pic>
      <p:pic>
        <p:nvPicPr>
          <p:cNvPr descr="A close up of a logo&#10;&#10;Description automatically generated" id="307" name="Google Shape;307;p15"/>
          <p:cNvPicPr preferRelativeResize="0"/>
          <p:nvPr/>
        </p:nvPicPr>
        <p:blipFill rotWithShape="1">
          <a:blip r:embed="rId12">
            <a:alphaModFix/>
          </a:blip>
          <a:srcRect b="0" l="0" r="0" t="0"/>
          <a:stretch/>
        </p:blipFill>
        <p:spPr>
          <a:xfrm>
            <a:off x="578965" y="45308"/>
            <a:ext cx="6317615" cy="9624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
          <p:cNvPicPr preferRelativeResize="0"/>
          <p:nvPr/>
        </p:nvPicPr>
        <p:blipFill rotWithShape="1">
          <a:blip r:embed="rId3">
            <a:alphaModFix/>
          </a:blip>
          <a:srcRect b="0" l="0" r="0" t="0"/>
          <a:stretch/>
        </p:blipFill>
        <p:spPr>
          <a:xfrm>
            <a:off x="0" y="6654800"/>
            <a:ext cx="12191995" cy="203200"/>
          </a:xfrm>
          <a:prstGeom prst="rect">
            <a:avLst/>
          </a:prstGeom>
          <a:noFill/>
          <a:ln>
            <a:noFill/>
          </a:ln>
        </p:spPr>
      </p:pic>
      <p:pic>
        <p:nvPicPr>
          <p:cNvPr id="120" name="Google Shape;120;p1"/>
          <p:cNvPicPr preferRelativeResize="0"/>
          <p:nvPr/>
        </p:nvPicPr>
        <p:blipFill rotWithShape="1">
          <a:blip r:embed="rId4">
            <a:alphaModFix/>
          </a:blip>
          <a:srcRect b="0" l="0" r="0" t="0"/>
          <a:stretch/>
        </p:blipFill>
        <p:spPr>
          <a:xfrm>
            <a:off x="1754833" y="1933767"/>
            <a:ext cx="8682319" cy="1337847"/>
          </a:xfrm>
          <a:prstGeom prst="rect">
            <a:avLst/>
          </a:prstGeom>
          <a:noFill/>
          <a:ln>
            <a:noFill/>
          </a:ln>
        </p:spPr>
      </p:pic>
      <p:pic>
        <p:nvPicPr>
          <p:cNvPr id="121" name="Google Shape;121;p1"/>
          <p:cNvPicPr preferRelativeResize="0"/>
          <p:nvPr/>
        </p:nvPicPr>
        <p:blipFill rotWithShape="1">
          <a:blip r:embed="rId5">
            <a:alphaModFix/>
          </a:blip>
          <a:srcRect b="0" l="0" r="0" t="0"/>
          <a:stretch/>
        </p:blipFill>
        <p:spPr>
          <a:xfrm>
            <a:off x="3251660" y="3704202"/>
            <a:ext cx="1597491" cy="1759717"/>
          </a:xfrm>
          <a:prstGeom prst="rect">
            <a:avLst/>
          </a:prstGeom>
          <a:noFill/>
          <a:ln>
            <a:noFill/>
          </a:ln>
        </p:spPr>
      </p:pic>
      <p:sp>
        <p:nvSpPr>
          <p:cNvPr id="122" name="Google Shape;122;p1"/>
          <p:cNvSpPr txBox="1"/>
          <p:nvPr/>
        </p:nvSpPr>
        <p:spPr>
          <a:xfrm>
            <a:off x="6481999" y="3589620"/>
            <a:ext cx="4293200" cy="3796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67"/>
              <a:buFont typeface="Calibri"/>
              <a:buNone/>
            </a:pPr>
            <a:r>
              <a:rPr b="0" i="0" lang="en-CA" sz="1867" u="none" cap="none" strike="noStrike">
                <a:solidFill>
                  <a:schemeClr val="dk1"/>
                </a:solidFill>
                <a:latin typeface="Calibri"/>
                <a:ea typeface="Calibri"/>
                <a:cs typeface="Calibri"/>
                <a:sym typeface="Calibri"/>
              </a:rPr>
              <a:t>Funding provided by: </a:t>
            </a:r>
            <a:endParaRPr b="0" i="0" sz="1467" u="none" cap="none" strike="noStrike">
              <a:solidFill>
                <a:schemeClr val="dk1"/>
              </a:solidFill>
              <a:latin typeface="Calibri"/>
              <a:ea typeface="Calibri"/>
              <a:cs typeface="Calibri"/>
              <a:sym typeface="Calibri"/>
            </a:endParaRPr>
          </a:p>
        </p:txBody>
      </p:sp>
      <p:pic>
        <p:nvPicPr>
          <p:cNvPr descr="Screen Shot 2020-05-27 at 1.18.49 PM.png" id="123" name="Google Shape;123;p1"/>
          <p:cNvPicPr preferRelativeResize="0"/>
          <p:nvPr/>
        </p:nvPicPr>
        <p:blipFill rotWithShape="1">
          <a:blip r:embed="rId6">
            <a:alphaModFix/>
          </a:blip>
          <a:srcRect b="0" l="0" r="0" t="0"/>
          <a:stretch/>
        </p:blipFill>
        <p:spPr>
          <a:xfrm>
            <a:off x="6482010" y="4058831"/>
            <a:ext cx="3236143" cy="1006415"/>
          </a:xfrm>
          <a:prstGeom prst="rect">
            <a:avLst/>
          </a:prstGeom>
          <a:noFill/>
          <a:ln>
            <a:noFill/>
          </a:ln>
        </p:spPr>
      </p:pic>
      <p:sp>
        <p:nvSpPr>
          <p:cNvPr id="124" name="Google Shape;124;p1"/>
          <p:cNvSpPr txBox="1"/>
          <p:nvPr>
            <p:ph type="title"/>
          </p:nvPr>
        </p:nvSpPr>
        <p:spPr>
          <a:xfrm>
            <a:off x="486507" y="-34029"/>
            <a:ext cx="10515600" cy="9431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1067"/>
              <a:buFont typeface="Calibri"/>
              <a:buNone/>
            </a:pPr>
            <a:r>
              <a:rPr lang="en-CA">
                <a:solidFill>
                  <a:srgbClr val="FFFFFF"/>
                </a:solidFill>
              </a:rPr>
              <a:t>Our Partners</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
          <p:cNvSpPr txBox="1"/>
          <p:nvPr>
            <p:ph type="title"/>
          </p:nvPr>
        </p:nvSpPr>
        <p:spPr>
          <a:xfrm>
            <a:off x="486507" y="-34029"/>
            <a:ext cx="10515600" cy="9431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700"/>
              <a:buFont typeface="Calibri"/>
              <a:buNone/>
            </a:pPr>
            <a:r>
              <a:rPr lang="en-CA">
                <a:solidFill>
                  <a:srgbClr val="FFFFFF"/>
                </a:solidFill>
              </a:rPr>
              <a:t>Reactive Placemat Tool</a:t>
            </a:r>
            <a:endParaRPr>
              <a:solidFill>
                <a:srgbClr val="FFFFFF"/>
              </a:solidFill>
            </a:endParaRPr>
          </a:p>
        </p:txBody>
      </p:sp>
      <p:sp>
        <p:nvSpPr>
          <p:cNvPr id="130" name="Google Shape;130;p2"/>
          <p:cNvSpPr txBox="1"/>
          <p:nvPr/>
        </p:nvSpPr>
        <p:spPr>
          <a:xfrm>
            <a:off x="486508" y="5568642"/>
            <a:ext cx="11827708" cy="502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030A0"/>
              </a:buClr>
              <a:buSzPts val="2667"/>
              <a:buFont typeface="Calibri"/>
              <a:buNone/>
            </a:pPr>
            <a:r>
              <a:rPr b="1" i="0" lang="en-CA" sz="2667" u="none" cap="none" strike="noStrike">
                <a:solidFill>
                  <a:srgbClr val="7030A0"/>
                </a:solidFill>
                <a:latin typeface="Calibri"/>
                <a:ea typeface="Calibri"/>
                <a:cs typeface="Calibri"/>
                <a:sym typeface="Calibri"/>
              </a:rPr>
              <a:t>Part 2 Reactive Tool </a:t>
            </a:r>
            <a:r>
              <a:rPr b="0" i="0" lang="en-CA" sz="2667" u="none" cap="none" strike="noStrike">
                <a:solidFill>
                  <a:srgbClr val="7030A0"/>
                </a:solidFill>
                <a:latin typeface="Calibri"/>
                <a:ea typeface="Calibri"/>
                <a:cs typeface="Calibri"/>
                <a:sym typeface="Calibri"/>
              </a:rPr>
              <a:t>– thought matrix for administrators to respond to an incident</a:t>
            </a:r>
            <a:endParaRPr b="0" i="0" sz="1800" u="none" cap="none" strike="noStrike">
              <a:solidFill>
                <a:schemeClr val="dk1"/>
              </a:solidFill>
              <a:latin typeface="Calibri"/>
              <a:ea typeface="Calibri"/>
              <a:cs typeface="Calibri"/>
              <a:sym typeface="Calibri"/>
            </a:endParaRPr>
          </a:p>
        </p:txBody>
      </p:sp>
      <p:sp>
        <p:nvSpPr>
          <p:cNvPr id="131" name="Google Shape;131;p2"/>
          <p:cNvSpPr/>
          <p:nvPr/>
        </p:nvSpPr>
        <p:spPr>
          <a:xfrm>
            <a:off x="486507" y="2790753"/>
            <a:ext cx="2056904" cy="1276493"/>
          </a:xfrm>
          <a:prstGeom prst="rightArrow">
            <a:avLst>
              <a:gd fmla="val 50000" name="adj1"/>
              <a:gd fmla="val 50000" name="adj2"/>
            </a:avLst>
          </a:prstGeom>
          <a:solidFill>
            <a:srgbClr val="7030A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p:txBody>
      </p:sp>
      <p:pic>
        <p:nvPicPr>
          <p:cNvPr id="132" name="Google Shape;132;p2"/>
          <p:cNvPicPr preferRelativeResize="0"/>
          <p:nvPr/>
        </p:nvPicPr>
        <p:blipFill rotWithShape="1">
          <a:blip r:embed="rId3">
            <a:alphaModFix/>
          </a:blip>
          <a:srcRect b="1565" l="2930" r="2414" t="1721"/>
          <a:stretch/>
        </p:blipFill>
        <p:spPr>
          <a:xfrm>
            <a:off x="3305908" y="1294229"/>
            <a:ext cx="6865034" cy="42744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fd134c20f9_2_5"/>
          <p:cNvSpPr txBox="1"/>
          <p:nvPr>
            <p:ph idx="1" type="body"/>
          </p:nvPr>
        </p:nvSpPr>
        <p:spPr>
          <a:xfrm>
            <a:off x="685800" y="1275347"/>
            <a:ext cx="10669500" cy="4585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39" name="Google Shape;139;gfd134c20f9_2_5"/>
          <p:cNvPicPr preferRelativeResize="0"/>
          <p:nvPr/>
        </p:nvPicPr>
        <p:blipFill>
          <a:blip r:embed="rId3">
            <a:alphaModFix/>
          </a:blip>
          <a:stretch>
            <a:fillRect/>
          </a:stretch>
        </p:blipFill>
        <p:spPr>
          <a:xfrm>
            <a:off x="0" y="909175"/>
            <a:ext cx="12192000" cy="5948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3"/>
          <p:cNvSpPr/>
          <p:nvPr/>
        </p:nvSpPr>
        <p:spPr>
          <a:xfrm>
            <a:off x="1" y="0"/>
            <a:ext cx="608211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5" name="Google Shape;145;p3"/>
          <p:cNvSpPr/>
          <p:nvPr/>
        </p:nvSpPr>
        <p:spPr>
          <a:xfrm>
            <a:off x="1" y="0"/>
            <a:ext cx="12191998" cy="6858000"/>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6" name="Google Shape;146;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7" name="Google Shape;147;p3"/>
          <p:cNvSpPr txBox="1"/>
          <p:nvPr>
            <p:ph type="title"/>
          </p:nvPr>
        </p:nvSpPr>
        <p:spPr>
          <a:xfrm>
            <a:off x="640079" y="2053641"/>
            <a:ext cx="3669161" cy="27600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700"/>
              <a:buFont typeface="Calibri"/>
              <a:buNone/>
            </a:pPr>
            <a:r>
              <a:rPr lang="en-CA" sz="2800">
                <a:solidFill>
                  <a:srgbClr val="FFFFFF"/>
                </a:solidFill>
                <a:latin typeface="Calibri"/>
                <a:ea typeface="Calibri"/>
                <a:cs typeface="Calibri"/>
                <a:sym typeface="Calibri"/>
              </a:rPr>
              <a:t>General Guiding Questions for Administrators</a:t>
            </a:r>
            <a:endParaRPr/>
          </a:p>
        </p:txBody>
      </p:sp>
      <p:sp>
        <p:nvSpPr>
          <p:cNvPr id="148" name="Google Shape;148;p3"/>
          <p:cNvSpPr txBox="1"/>
          <p:nvPr>
            <p:ph idx="1" type="body"/>
          </p:nvPr>
        </p:nvSpPr>
        <p:spPr>
          <a:xfrm>
            <a:off x="6090574" y="801866"/>
            <a:ext cx="5306084" cy="523063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400"/>
              <a:buNone/>
            </a:pPr>
            <a:r>
              <a:rPr lang="en-CA" sz="2400">
                <a:solidFill>
                  <a:srgbClr val="000000"/>
                </a:solidFill>
              </a:rPr>
              <a:t>Administrative Process:</a:t>
            </a:r>
            <a:endParaRPr sz="2400">
              <a:solidFill>
                <a:srgbClr val="000000"/>
              </a:solidFill>
            </a:endParaRPr>
          </a:p>
          <a:p>
            <a:pPr indent="152400" lvl="0" marL="0" marR="0" rtl="0" algn="l">
              <a:lnSpc>
                <a:spcPct val="90000"/>
              </a:lnSpc>
              <a:spcBef>
                <a:spcPts val="600"/>
              </a:spcBef>
              <a:spcAft>
                <a:spcPts val="0"/>
              </a:spcAft>
              <a:buClr>
                <a:schemeClr val="dk1"/>
              </a:buClr>
              <a:buSzPts val="2400"/>
              <a:buNone/>
            </a:pPr>
            <a:r>
              <a:t/>
            </a:r>
            <a:endParaRPr sz="2400">
              <a:solidFill>
                <a:srgbClr val="000000"/>
              </a:solidFill>
            </a:endParaRPr>
          </a:p>
          <a:p>
            <a:pPr indent="-228600" lvl="0" marL="457189" marR="0" rtl="0" algn="l">
              <a:lnSpc>
                <a:spcPct val="90000"/>
              </a:lnSpc>
              <a:spcBef>
                <a:spcPts val="600"/>
              </a:spcBef>
              <a:spcAft>
                <a:spcPts val="0"/>
              </a:spcAft>
              <a:buClr>
                <a:schemeClr val="dk1"/>
              </a:buClr>
              <a:buSzPts val="2667"/>
              <a:buChar char="•"/>
            </a:pPr>
            <a:r>
              <a:rPr lang="en-CA" sz="2400">
                <a:solidFill>
                  <a:srgbClr val="000000"/>
                </a:solidFill>
              </a:rPr>
              <a:t>Identify what has happened.</a:t>
            </a:r>
            <a:endParaRPr sz="2400">
              <a:solidFill>
                <a:srgbClr val="000000"/>
              </a:solidFill>
            </a:endParaRPr>
          </a:p>
          <a:p>
            <a:pPr indent="-228600" lvl="0" marL="457189" marR="0" rtl="0" algn="l">
              <a:lnSpc>
                <a:spcPct val="90000"/>
              </a:lnSpc>
              <a:spcBef>
                <a:spcPts val="600"/>
              </a:spcBef>
              <a:spcAft>
                <a:spcPts val="0"/>
              </a:spcAft>
              <a:buClr>
                <a:schemeClr val="dk1"/>
              </a:buClr>
              <a:buSzPts val="2667"/>
              <a:buChar char="•"/>
            </a:pPr>
            <a:r>
              <a:rPr lang="en-CA" sz="2400">
                <a:solidFill>
                  <a:srgbClr val="000000"/>
                </a:solidFill>
              </a:rPr>
              <a:t>Determine if this is a school and/or criminal investigation.</a:t>
            </a:r>
            <a:endParaRPr sz="2400">
              <a:solidFill>
                <a:srgbClr val="000000"/>
              </a:solidFill>
            </a:endParaRPr>
          </a:p>
          <a:p>
            <a:pPr indent="-228600" lvl="0" marL="457189" marR="0" rtl="0" algn="l">
              <a:lnSpc>
                <a:spcPct val="90000"/>
              </a:lnSpc>
              <a:spcBef>
                <a:spcPts val="600"/>
              </a:spcBef>
              <a:spcAft>
                <a:spcPts val="0"/>
              </a:spcAft>
              <a:buClr>
                <a:schemeClr val="dk1"/>
              </a:buClr>
              <a:buSzPts val="2667"/>
              <a:buChar char="•"/>
            </a:pPr>
            <a:r>
              <a:rPr lang="en-CA" sz="2400">
                <a:solidFill>
                  <a:srgbClr val="000000"/>
                </a:solidFill>
              </a:rPr>
              <a:t>What needs to be done (immediate, short-term, long-term)?</a:t>
            </a:r>
            <a:endParaRPr sz="2400">
              <a:solidFill>
                <a:srgbClr val="000000"/>
              </a:solidFill>
            </a:endParaRPr>
          </a:p>
          <a:p>
            <a:pPr indent="-228600" lvl="0" marL="457189" marR="0" rtl="0" algn="l">
              <a:lnSpc>
                <a:spcPct val="90000"/>
              </a:lnSpc>
              <a:spcBef>
                <a:spcPts val="600"/>
              </a:spcBef>
              <a:spcAft>
                <a:spcPts val="0"/>
              </a:spcAft>
              <a:buClr>
                <a:schemeClr val="dk1"/>
              </a:buClr>
              <a:buSzPts val="2667"/>
              <a:buChar char="•"/>
            </a:pPr>
            <a:r>
              <a:rPr lang="en-CA" sz="2400">
                <a:solidFill>
                  <a:srgbClr val="000000"/>
                </a:solidFill>
              </a:rPr>
              <a:t>Who needs to be notified?</a:t>
            </a:r>
            <a:endParaRPr sz="2400">
              <a:solidFill>
                <a:srgbClr val="000000"/>
              </a:solidFill>
            </a:endParaRPr>
          </a:p>
          <a:p>
            <a:pPr indent="-228600" lvl="0" marL="457189" marR="0" rtl="0" algn="l">
              <a:lnSpc>
                <a:spcPct val="90000"/>
              </a:lnSpc>
              <a:spcBef>
                <a:spcPts val="600"/>
              </a:spcBef>
              <a:spcAft>
                <a:spcPts val="0"/>
              </a:spcAft>
              <a:buClr>
                <a:schemeClr val="dk1"/>
              </a:buClr>
              <a:buSzPts val="2667"/>
              <a:buChar char="•"/>
            </a:pPr>
            <a:r>
              <a:rPr lang="en-CA" sz="2400">
                <a:solidFill>
                  <a:srgbClr val="000000"/>
                </a:solidFill>
              </a:rPr>
              <a:t>What is the potential for escalation?</a:t>
            </a:r>
            <a:endParaRPr sz="2400">
              <a:solidFill>
                <a:srgbClr val="000000"/>
              </a:solidFill>
            </a:endParaRPr>
          </a:p>
          <a:p>
            <a:pPr indent="-59245" lvl="0" marL="457189" marR="0" rtl="0" algn="l">
              <a:lnSpc>
                <a:spcPct val="90000"/>
              </a:lnSpc>
              <a:spcBef>
                <a:spcPts val="600"/>
              </a:spcBef>
              <a:spcAft>
                <a:spcPts val="0"/>
              </a:spcAft>
              <a:buClr>
                <a:schemeClr val="dk1"/>
              </a:buClr>
              <a:buSzPts val="2667"/>
              <a:buNone/>
            </a:pPr>
            <a:r>
              <a:t/>
            </a:r>
            <a:endParaRPr sz="2400">
              <a:solidFill>
                <a:srgbClr val="000000"/>
              </a:solidFill>
            </a:endParaRPr>
          </a:p>
          <a:p>
            <a:pPr indent="-228600" lvl="0" marL="457189" marR="0" rtl="0" algn="l">
              <a:lnSpc>
                <a:spcPct val="90000"/>
              </a:lnSpc>
              <a:spcBef>
                <a:spcPts val="600"/>
              </a:spcBef>
              <a:spcAft>
                <a:spcPts val="0"/>
              </a:spcAft>
              <a:buClr>
                <a:schemeClr val="dk1"/>
              </a:buClr>
              <a:buSzPts val="2667"/>
              <a:buChar char="•"/>
            </a:pPr>
            <a:r>
              <a:rPr lang="en-CA" sz="2400">
                <a:solidFill>
                  <a:srgbClr val="000000"/>
                </a:solidFill>
              </a:rPr>
              <a:t>What is the role of the school staff?</a:t>
            </a:r>
            <a:endParaRPr sz="2400">
              <a:solidFill>
                <a:srgbClr val="000000"/>
              </a:solidFill>
            </a:endParaRPr>
          </a:p>
          <a:p>
            <a:pPr indent="-59245" lvl="0" marL="457189" marR="0" rtl="0" algn="l">
              <a:lnSpc>
                <a:spcPct val="90000"/>
              </a:lnSpc>
              <a:spcBef>
                <a:spcPts val="600"/>
              </a:spcBef>
              <a:spcAft>
                <a:spcPts val="0"/>
              </a:spcAft>
              <a:buClr>
                <a:schemeClr val="dk1"/>
              </a:buClr>
              <a:buSzPts val="2667"/>
              <a:buNone/>
            </a:pPr>
            <a:r>
              <a:t/>
            </a:r>
            <a:endParaRPr sz="2400">
              <a:solidFill>
                <a:srgbClr val="000000"/>
              </a:solidFill>
            </a:endParaRPr>
          </a:p>
        </p:txBody>
      </p:sp>
      <p:pic>
        <p:nvPicPr>
          <p:cNvPr id="149" name="Google Shape;149;p3"/>
          <p:cNvPicPr preferRelativeResize="0"/>
          <p:nvPr/>
        </p:nvPicPr>
        <p:blipFill rotWithShape="1">
          <a:blip r:embed="rId4">
            <a:alphaModFix/>
          </a:blip>
          <a:srcRect b="0" l="0" r="0" t="0"/>
          <a:stretch/>
        </p:blipFill>
        <p:spPr>
          <a:xfrm>
            <a:off x="13893" y="6664180"/>
            <a:ext cx="12191995" cy="203200"/>
          </a:xfrm>
          <a:prstGeom prst="rect">
            <a:avLst/>
          </a:prstGeom>
          <a:noFill/>
          <a:ln>
            <a:noFill/>
          </a:ln>
        </p:spPr>
      </p:pic>
      <p:pic>
        <p:nvPicPr>
          <p:cNvPr id="150" name="Google Shape;150;p3"/>
          <p:cNvPicPr preferRelativeResize="0"/>
          <p:nvPr/>
        </p:nvPicPr>
        <p:blipFill rotWithShape="1">
          <a:blip r:embed="rId5">
            <a:alphaModFix/>
          </a:blip>
          <a:srcRect b="0" l="0" r="0" t="0"/>
          <a:stretch/>
        </p:blipFill>
        <p:spPr>
          <a:xfrm>
            <a:off x="9477824" y="6241313"/>
            <a:ext cx="2714171" cy="4134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4"/>
          <p:cNvSpPr/>
          <p:nvPr/>
        </p:nvSpPr>
        <p:spPr>
          <a:xfrm>
            <a:off x="638175" y="0"/>
            <a:ext cx="3248025" cy="3400426"/>
          </a:xfrm>
          <a:prstGeom prst="flowChartDocumen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7" name="Google Shape;157;p4"/>
          <p:cNvSpPr txBox="1"/>
          <p:nvPr>
            <p:ph type="title"/>
          </p:nvPr>
        </p:nvSpPr>
        <p:spPr>
          <a:xfrm>
            <a:off x="838200" y="171162"/>
            <a:ext cx="2840182" cy="237114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2F2F2"/>
              </a:buClr>
              <a:buSzPts val="2400"/>
              <a:buFont typeface="Calibri"/>
              <a:buNone/>
            </a:pPr>
            <a:r>
              <a:rPr lang="en-CA">
                <a:solidFill>
                  <a:srgbClr val="FFFFFF"/>
                </a:solidFill>
                <a:latin typeface="Calibri"/>
                <a:ea typeface="Calibri"/>
                <a:cs typeface="Calibri"/>
                <a:sym typeface="Calibri"/>
              </a:rPr>
              <a:t>Administrator RESPONSE: Immediate</a:t>
            </a:r>
            <a:endParaRPr/>
          </a:p>
        </p:txBody>
      </p:sp>
      <p:grpSp>
        <p:nvGrpSpPr>
          <p:cNvPr id="158" name="Google Shape;158;p4"/>
          <p:cNvGrpSpPr/>
          <p:nvPr/>
        </p:nvGrpSpPr>
        <p:grpSpPr>
          <a:xfrm>
            <a:off x="4886992" y="1113495"/>
            <a:ext cx="6666833" cy="5308380"/>
            <a:chOff x="0" y="72769"/>
            <a:chExt cx="6666833" cy="5308380"/>
          </a:xfrm>
        </p:grpSpPr>
        <p:sp>
          <p:nvSpPr>
            <p:cNvPr id="159" name="Google Shape;159;p4"/>
            <p:cNvSpPr/>
            <p:nvPr/>
          </p:nvSpPr>
          <p:spPr>
            <a:xfrm>
              <a:off x="0" y="72769"/>
              <a:ext cx="6666833" cy="671580"/>
            </a:xfrm>
            <a:prstGeom prst="roundRect">
              <a:avLst>
                <a:gd fmla="val 16667" name="adj"/>
              </a:avLst>
            </a:prstGeom>
            <a:gradFill>
              <a:gsLst>
                <a:gs pos="0">
                  <a:srgbClr val="6EA5DA"/>
                </a:gs>
                <a:gs pos="50000">
                  <a:srgbClr val="529BDA"/>
                </a:gs>
                <a:gs pos="100000">
                  <a:srgbClr val="4188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txBox="1"/>
            <p:nvPr/>
          </p:nvSpPr>
          <p:spPr>
            <a:xfrm>
              <a:off x="32784" y="105553"/>
              <a:ext cx="6601265" cy="606012"/>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Calibri"/>
                <a:buNone/>
              </a:pPr>
              <a:r>
                <a:rPr b="0" i="0" lang="en-CA" sz="2800" u="none" cap="none" strike="noStrike">
                  <a:solidFill>
                    <a:schemeClr val="lt1"/>
                  </a:solidFill>
                  <a:latin typeface="Calibri"/>
                  <a:ea typeface="Calibri"/>
                  <a:cs typeface="Calibri"/>
                  <a:sym typeface="Calibri"/>
                </a:rPr>
                <a:t>Administrator Considerations:</a:t>
              </a:r>
              <a:endParaRPr b="0" i="0" sz="2800" u="none" cap="none" strike="noStrike">
                <a:solidFill>
                  <a:schemeClr val="lt1"/>
                </a:solidFill>
                <a:latin typeface="Calibri"/>
                <a:ea typeface="Calibri"/>
                <a:cs typeface="Calibri"/>
                <a:sym typeface="Calibri"/>
              </a:endParaRPr>
            </a:p>
          </p:txBody>
        </p:sp>
        <p:sp>
          <p:nvSpPr>
            <p:cNvPr id="161" name="Google Shape;161;p4"/>
            <p:cNvSpPr/>
            <p:nvPr/>
          </p:nvSpPr>
          <p:spPr>
            <a:xfrm>
              <a:off x="0" y="744349"/>
              <a:ext cx="6666833" cy="463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txBox="1"/>
            <p:nvPr/>
          </p:nvSpPr>
          <p:spPr>
            <a:xfrm>
              <a:off x="0" y="744349"/>
              <a:ext cx="6666833" cy="4636800"/>
            </a:xfrm>
            <a:prstGeom prst="rect">
              <a:avLst/>
            </a:prstGeom>
            <a:noFill/>
            <a:ln>
              <a:noFill/>
            </a:ln>
          </p:spPr>
          <p:txBody>
            <a:bodyPr anchorCtr="0" anchor="t" bIns="35550" lIns="211650" spcFirstLastPara="1" rIns="199125" wrap="square" tIns="35550">
              <a:noAutofit/>
            </a:bodyPr>
            <a:lstStyle/>
            <a:p>
              <a:pPr indent="-228600" lvl="1" marL="228600" marR="0" rtl="0" algn="l">
                <a:lnSpc>
                  <a:spcPct val="90000"/>
                </a:lnSpc>
                <a:spcBef>
                  <a:spcPts val="0"/>
                </a:spcBef>
                <a:spcAft>
                  <a:spcPts val="0"/>
                </a:spcAft>
                <a:buClr>
                  <a:schemeClr val="dk1"/>
                </a:buClr>
                <a:buSzPts val="2200"/>
                <a:buFont typeface="Calibri"/>
                <a:buChar char="•"/>
              </a:pPr>
              <a:r>
                <a:rPr b="0" i="0" lang="en-CA" sz="2200" u="none" cap="none" strike="noStrike">
                  <a:solidFill>
                    <a:schemeClr val="dk1"/>
                  </a:solidFill>
                  <a:latin typeface="Calibri"/>
                  <a:ea typeface="Calibri"/>
                  <a:cs typeface="Calibri"/>
                  <a:sym typeface="Calibri"/>
                </a:rPr>
                <a:t>Are student(s) in need of immediate support and/or protection?</a:t>
              </a:r>
              <a:endParaRPr b="0" i="0" sz="2200" u="none" cap="none" strike="noStrike">
                <a:solidFill>
                  <a:schemeClr val="dk1"/>
                </a:solidFill>
                <a:latin typeface="Calibri"/>
                <a:ea typeface="Calibri"/>
                <a:cs typeface="Calibri"/>
                <a:sym typeface="Calibri"/>
              </a:endParaRPr>
            </a:p>
            <a:p>
              <a:pPr indent="-228600" lvl="1" marL="228600" marR="0" rtl="0" algn="l">
                <a:lnSpc>
                  <a:spcPct val="90000"/>
                </a:lnSpc>
                <a:spcBef>
                  <a:spcPts val="440"/>
                </a:spcBef>
                <a:spcAft>
                  <a:spcPts val="0"/>
                </a:spcAft>
                <a:buClr>
                  <a:schemeClr val="dk1"/>
                </a:buClr>
                <a:buSzPts val="2200"/>
                <a:buFont typeface="Calibri"/>
                <a:buChar char="•"/>
              </a:pPr>
              <a:r>
                <a:rPr b="0" i="0" lang="en-CA" sz="2200" u="none" cap="none" strike="noStrike">
                  <a:solidFill>
                    <a:schemeClr val="dk1"/>
                  </a:solidFill>
                  <a:latin typeface="Calibri"/>
                  <a:ea typeface="Calibri"/>
                  <a:cs typeface="Calibri"/>
                  <a:sym typeface="Calibri"/>
                </a:rPr>
                <a:t>Criminality?</a:t>
              </a:r>
              <a:endParaRPr b="0" i="0" sz="2200" u="none" cap="none" strike="noStrike">
                <a:solidFill>
                  <a:schemeClr val="dk1"/>
                </a:solidFill>
                <a:latin typeface="Calibri"/>
                <a:ea typeface="Calibri"/>
                <a:cs typeface="Calibri"/>
                <a:sym typeface="Calibri"/>
              </a:endParaRPr>
            </a:p>
            <a:p>
              <a:pPr indent="-228600" lvl="1" marL="228600" marR="0" rtl="0" algn="l">
                <a:lnSpc>
                  <a:spcPct val="90000"/>
                </a:lnSpc>
                <a:spcBef>
                  <a:spcPts val="440"/>
                </a:spcBef>
                <a:spcAft>
                  <a:spcPts val="0"/>
                </a:spcAft>
                <a:buClr>
                  <a:schemeClr val="dk1"/>
                </a:buClr>
                <a:buSzPts val="2200"/>
                <a:buFont typeface="Calibri"/>
                <a:buChar char="•"/>
              </a:pPr>
              <a:r>
                <a:rPr b="0" i="0" lang="en-CA" sz="2200" u="none" cap="none" strike="noStrike">
                  <a:solidFill>
                    <a:schemeClr val="dk1"/>
                  </a:solidFill>
                  <a:latin typeface="Calibri"/>
                  <a:ea typeface="Calibri"/>
                  <a:cs typeface="Calibri"/>
                  <a:sym typeface="Calibri"/>
                </a:rPr>
                <a:t>Consent?</a:t>
              </a:r>
              <a:endParaRPr b="0" i="0" sz="2200" u="none" cap="none" strike="noStrike">
                <a:solidFill>
                  <a:schemeClr val="dk1"/>
                </a:solidFill>
                <a:latin typeface="Calibri"/>
                <a:ea typeface="Calibri"/>
                <a:cs typeface="Calibri"/>
                <a:sym typeface="Calibri"/>
              </a:endParaRPr>
            </a:p>
            <a:p>
              <a:pPr indent="-228600" lvl="1" marL="228600" marR="0" rtl="0" algn="l">
                <a:lnSpc>
                  <a:spcPct val="90000"/>
                </a:lnSpc>
                <a:spcBef>
                  <a:spcPts val="440"/>
                </a:spcBef>
                <a:spcAft>
                  <a:spcPts val="0"/>
                </a:spcAft>
                <a:buClr>
                  <a:schemeClr val="dk1"/>
                </a:buClr>
                <a:buSzPts val="2200"/>
                <a:buFont typeface="Calibri"/>
                <a:buChar char="•"/>
              </a:pPr>
              <a:r>
                <a:rPr b="0" i="0" lang="en-CA" sz="2200" u="none" cap="none" strike="noStrike">
                  <a:solidFill>
                    <a:schemeClr val="dk1"/>
                  </a:solidFill>
                  <a:latin typeface="Calibri"/>
                  <a:ea typeface="Calibri"/>
                  <a:cs typeface="Calibri"/>
                  <a:sym typeface="Calibri"/>
                </a:rPr>
                <a:t>Who was involved? </a:t>
              </a:r>
              <a:endParaRPr b="0" i="0" sz="2200" u="none" cap="none" strike="noStrike">
                <a:solidFill>
                  <a:schemeClr val="dk1"/>
                </a:solidFill>
                <a:latin typeface="Calibri"/>
                <a:ea typeface="Calibri"/>
                <a:cs typeface="Calibri"/>
                <a:sym typeface="Calibri"/>
              </a:endParaRPr>
            </a:p>
            <a:p>
              <a:pPr indent="-228600" lvl="1" marL="228600" marR="0" rtl="0" algn="l">
                <a:lnSpc>
                  <a:spcPct val="90000"/>
                </a:lnSpc>
                <a:spcBef>
                  <a:spcPts val="440"/>
                </a:spcBef>
                <a:spcAft>
                  <a:spcPts val="0"/>
                </a:spcAft>
                <a:buClr>
                  <a:schemeClr val="dk1"/>
                </a:buClr>
                <a:buSzPts val="2200"/>
                <a:buFont typeface="Calibri"/>
                <a:buChar char="•"/>
              </a:pPr>
              <a:r>
                <a:rPr b="0" i="0" lang="en-CA" sz="2200" u="none" cap="none" strike="noStrike">
                  <a:solidFill>
                    <a:schemeClr val="dk1"/>
                  </a:solidFill>
                  <a:latin typeface="Calibri"/>
                  <a:ea typeface="Calibri"/>
                  <a:cs typeface="Calibri"/>
                  <a:sym typeface="Calibri"/>
                </a:rPr>
                <a:t>What transpired? </a:t>
              </a:r>
              <a:endParaRPr b="0" i="0" sz="2200" u="none" cap="none" strike="noStrike">
                <a:solidFill>
                  <a:schemeClr val="dk1"/>
                </a:solidFill>
                <a:latin typeface="Calibri"/>
                <a:ea typeface="Calibri"/>
                <a:cs typeface="Calibri"/>
                <a:sym typeface="Calibri"/>
              </a:endParaRPr>
            </a:p>
            <a:p>
              <a:pPr indent="-228600" lvl="1" marL="228600" marR="0" rtl="0" algn="l">
                <a:lnSpc>
                  <a:spcPct val="90000"/>
                </a:lnSpc>
                <a:spcBef>
                  <a:spcPts val="440"/>
                </a:spcBef>
                <a:spcAft>
                  <a:spcPts val="0"/>
                </a:spcAft>
                <a:buClr>
                  <a:schemeClr val="dk1"/>
                </a:buClr>
                <a:buSzPts val="2200"/>
                <a:buFont typeface="Calibri"/>
                <a:buChar char="•"/>
              </a:pPr>
              <a:r>
                <a:rPr b="0" i="0" lang="en-CA" sz="2200" u="none" cap="none" strike="noStrike">
                  <a:solidFill>
                    <a:schemeClr val="dk1"/>
                  </a:solidFill>
                  <a:latin typeface="Calibri"/>
                  <a:ea typeface="Calibri"/>
                  <a:cs typeface="Calibri"/>
                  <a:sym typeface="Calibri"/>
                </a:rPr>
                <a:t>Was the incident captured/recorded, if so how?  Does it involve self or others? </a:t>
              </a:r>
              <a:endParaRPr b="0" i="0" sz="2200" u="none" cap="none" strike="noStrike">
                <a:solidFill>
                  <a:schemeClr val="dk1"/>
                </a:solidFill>
                <a:latin typeface="Calibri"/>
                <a:ea typeface="Calibri"/>
                <a:cs typeface="Calibri"/>
                <a:sym typeface="Calibri"/>
              </a:endParaRPr>
            </a:p>
            <a:p>
              <a:pPr indent="-228600" lvl="1" marL="228600" marR="0" rtl="0" algn="l">
                <a:lnSpc>
                  <a:spcPct val="90000"/>
                </a:lnSpc>
                <a:spcBef>
                  <a:spcPts val="440"/>
                </a:spcBef>
                <a:spcAft>
                  <a:spcPts val="0"/>
                </a:spcAft>
                <a:buClr>
                  <a:schemeClr val="dk1"/>
                </a:buClr>
                <a:buSzPts val="2200"/>
                <a:buFont typeface="Calibri"/>
                <a:buChar char="•"/>
              </a:pPr>
              <a:r>
                <a:rPr b="0" i="0" lang="en-CA" sz="2200" u="none" cap="none" strike="noStrike">
                  <a:solidFill>
                    <a:schemeClr val="dk1"/>
                  </a:solidFill>
                  <a:latin typeface="Calibri"/>
                  <a:ea typeface="Calibri"/>
                  <a:cs typeface="Calibri"/>
                  <a:sym typeface="Calibri"/>
                </a:rPr>
                <a:t>Was the recorded incident distributed, if so how? To whom?</a:t>
              </a:r>
              <a:endParaRPr b="0" i="0" sz="2200" u="none" cap="none" strike="noStrike">
                <a:solidFill>
                  <a:schemeClr val="dk1"/>
                </a:solidFill>
                <a:latin typeface="Calibri"/>
                <a:ea typeface="Calibri"/>
                <a:cs typeface="Calibri"/>
                <a:sym typeface="Calibri"/>
              </a:endParaRPr>
            </a:p>
            <a:p>
              <a:pPr indent="-228600" lvl="1" marL="228600" marR="0" rtl="0" algn="l">
                <a:lnSpc>
                  <a:spcPct val="90000"/>
                </a:lnSpc>
                <a:spcBef>
                  <a:spcPts val="440"/>
                </a:spcBef>
                <a:spcAft>
                  <a:spcPts val="0"/>
                </a:spcAft>
                <a:buClr>
                  <a:schemeClr val="dk1"/>
                </a:buClr>
                <a:buSzPts val="2200"/>
                <a:buFont typeface="Calibri"/>
                <a:buChar char="•"/>
              </a:pPr>
              <a:r>
                <a:rPr b="0" i="0" lang="en-CA" sz="2200" u="none" cap="none" strike="noStrike">
                  <a:solidFill>
                    <a:schemeClr val="dk1"/>
                  </a:solidFill>
                  <a:latin typeface="Calibri"/>
                  <a:ea typeface="Calibri"/>
                  <a:cs typeface="Calibri"/>
                  <a:sym typeface="Calibri"/>
                </a:rPr>
                <a:t>How widely was the image shared? Containment? Are there more schools involved?</a:t>
              </a:r>
              <a:endParaRPr b="0" i="0" sz="2200" u="none" cap="none" strike="noStrike">
                <a:solidFill>
                  <a:schemeClr val="dk1"/>
                </a:solidFill>
                <a:latin typeface="Calibri"/>
                <a:ea typeface="Calibri"/>
                <a:cs typeface="Calibri"/>
                <a:sym typeface="Calibri"/>
              </a:endParaRPr>
            </a:p>
            <a:p>
              <a:pPr indent="-228600" lvl="1" marL="228600" marR="0" rtl="0" algn="l">
                <a:lnSpc>
                  <a:spcPct val="90000"/>
                </a:lnSpc>
                <a:spcBef>
                  <a:spcPts val="440"/>
                </a:spcBef>
                <a:spcAft>
                  <a:spcPts val="0"/>
                </a:spcAft>
                <a:buClr>
                  <a:schemeClr val="dk1"/>
                </a:buClr>
                <a:buSzPts val="2200"/>
                <a:buFont typeface="Calibri"/>
                <a:buChar char="•"/>
              </a:pPr>
              <a:r>
                <a:rPr b="0" i="0" lang="en-CA" sz="2200" u="none" cap="none" strike="noStrike">
                  <a:solidFill>
                    <a:schemeClr val="dk1"/>
                  </a:solidFill>
                  <a:latin typeface="Calibri"/>
                  <a:ea typeface="Calibri"/>
                  <a:cs typeface="Calibri"/>
                  <a:sym typeface="Calibri"/>
                </a:rPr>
                <a:t>Securing evidence (see Best Practices)</a:t>
              </a:r>
              <a:endParaRPr b="0" i="0" sz="2200" u="none" cap="none" strike="noStrike">
                <a:solidFill>
                  <a:schemeClr val="dk1"/>
                </a:solidFill>
                <a:latin typeface="Calibri"/>
                <a:ea typeface="Calibri"/>
                <a:cs typeface="Calibri"/>
                <a:sym typeface="Calibri"/>
              </a:endParaRPr>
            </a:p>
          </p:txBody>
        </p:sp>
      </p:grpSp>
      <p:pic>
        <p:nvPicPr>
          <p:cNvPr descr="A picture containing text&#10;&#10;Description automatically generated" id="163" name="Google Shape;163;p4"/>
          <p:cNvPicPr preferRelativeResize="0"/>
          <p:nvPr/>
        </p:nvPicPr>
        <p:blipFill rotWithShape="1">
          <a:blip r:embed="rId3">
            <a:alphaModFix/>
          </a:blip>
          <a:srcRect b="0" l="0" r="0" t="0"/>
          <a:stretch/>
        </p:blipFill>
        <p:spPr>
          <a:xfrm>
            <a:off x="547461" y="3535465"/>
            <a:ext cx="4011107" cy="28307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descr="title" id="168" name="Google Shape;168;p5"/>
          <p:cNvSpPr txBox="1"/>
          <p:nvPr>
            <p:ph type="title"/>
          </p:nvPr>
        </p:nvSpPr>
        <p:spPr>
          <a:xfrm>
            <a:off x="481013" y="3752849"/>
            <a:ext cx="3290887" cy="24526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Calibri"/>
              <a:buNone/>
            </a:pPr>
            <a:r>
              <a:rPr lang="en-CA" sz="6000">
                <a:solidFill>
                  <a:schemeClr val="dk1"/>
                </a:solidFill>
              </a:rPr>
              <a:t>SEXTING</a:t>
            </a:r>
            <a:endParaRPr/>
          </a:p>
        </p:txBody>
      </p:sp>
      <p:pic>
        <p:nvPicPr>
          <p:cNvPr id="169" name="Google Shape;169;p5"/>
          <p:cNvPicPr preferRelativeResize="0"/>
          <p:nvPr/>
        </p:nvPicPr>
        <p:blipFill rotWithShape="1">
          <a:blip r:embed="rId3">
            <a:alphaModFix/>
          </a:blip>
          <a:srcRect b="37286" l="0" r="0" t="17118"/>
          <a:stretch/>
        </p:blipFill>
        <p:spPr>
          <a:xfrm>
            <a:off x="20" y="10"/>
            <a:ext cx="12191980" cy="3710603"/>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grpSp>
        <p:nvGrpSpPr>
          <p:cNvPr id="170" name="Google Shape;170;p5"/>
          <p:cNvGrpSpPr/>
          <p:nvPr/>
        </p:nvGrpSpPr>
        <p:grpSpPr>
          <a:xfrm>
            <a:off x="4223982" y="3752850"/>
            <a:ext cx="7485413" cy="2452686"/>
            <a:chOff x="0" y="0"/>
            <a:chExt cx="7485413" cy="2452686"/>
          </a:xfrm>
        </p:grpSpPr>
        <p:cxnSp>
          <p:nvCxnSpPr>
            <p:cNvPr id="171" name="Google Shape;171;p5"/>
            <p:cNvCxnSpPr/>
            <p:nvPr/>
          </p:nvCxnSpPr>
          <p:spPr>
            <a:xfrm>
              <a:off x="0" y="0"/>
              <a:ext cx="7485413" cy="0"/>
            </a:xfrm>
            <a:prstGeom prst="straightConnector1">
              <a:avLst/>
            </a:prstGeom>
            <a:gradFill>
              <a:gsLst>
                <a:gs pos="0">
                  <a:srgbClr val="F08B54"/>
                </a:gs>
                <a:gs pos="50000">
                  <a:srgbClr val="F67A26"/>
                </a:gs>
                <a:gs pos="100000">
                  <a:srgbClr val="E36A18"/>
                </a:gs>
              </a:gsLst>
              <a:lin ang="5400000" scaled="0"/>
            </a:gradFill>
            <a:ln cap="flat" cmpd="sng" w="9525">
              <a:solidFill>
                <a:schemeClr val="accent2"/>
              </a:solidFill>
              <a:prstDash val="solid"/>
              <a:miter lim="800000"/>
              <a:headEnd len="sm" w="sm" type="none"/>
              <a:tailEnd len="sm" w="sm" type="none"/>
            </a:ln>
            <a:effectLst>
              <a:outerShdw blurRad="57150" rotWithShape="0" algn="ctr" dir="5400000" dist="19050">
                <a:srgbClr val="000000">
                  <a:alpha val="62745"/>
                </a:srgbClr>
              </a:outerShdw>
            </a:effectLst>
          </p:spPr>
        </p:cxnSp>
        <p:sp>
          <p:nvSpPr>
            <p:cNvPr id="172" name="Google Shape;172;p5"/>
            <p:cNvSpPr/>
            <p:nvPr/>
          </p:nvSpPr>
          <p:spPr>
            <a:xfrm>
              <a:off x="0" y="0"/>
              <a:ext cx="7485413" cy="12263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5"/>
            <p:cNvSpPr txBox="1"/>
            <p:nvPr/>
          </p:nvSpPr>
          <p:spPr>
            <a:xfrm>
              <a:off x="0" y="0"/>
              <a:ext cx="7485413" cy="1226343"/>
            </a:xfrm>
            <a:prstGeom prst="rect">
              <a:avLst/>
            </a:prstGeom>
            <a:noFill/>
            <a:ln>
              <a:noFill/>
            </a:ln>
          </p:spPr>
          <p:txBody>
            <a:bodyPr anchorCtr="0" anchor="t" bIns="213350" lIns="213350" spcFirstLastPara="1" rIns="213350" wrap="square" tIns="213350">
              <a:noAutofit/>
            </a:bodyPr>
            <a:lstStyle/>
            <a:p>
              <a:pPr indent="0" lvl="0" marL="0" marR="0" rtl="0" algn="l">
                <a:lnSpc>
                  <a:spcPct val="90000"/>
                </a:lnSpc>
                <a:spcBef>
                  <a:spcPts val="0"/>
                </a:spcBef>
                <a:spcAft>
                  <a:spcPts val="0"/>
                </a:spcAft>
                <a:buClr>
                  <a:schemeClr val="dk1"/>
                </a:buClr>
                <a:buSzPts val="5600"/>
                <a:buFont typeface="Calibri"/>
                <a:buNone/>
              </a:pPr>
              <a:r>
                <a:rPr b="1" i="0" lang="en-CA" sz="5600" u="none" cap="none" strike="noStrike">
                  <a:solidFill>
                    <a:schemeClr val="dk1"/>
                  </a:solidFill>
                  <a:latin typeface="Calibri"/>
                  <a:ea typeface="Calibri"/>
                  <a:cs typeface="Calibri"/>
                  <a:sym typeface="Calibri"/>
                </a:rPr>
                <a:t>What is it?</a:t>
              </a:r>
              <a:endParaRPr b="0" i="0" sz="5600" u="none" cap="none" strike="noStrike">
                <a:solidFill>
                  <a:schemeClr val="dk1"/>
                </a:solidFill>
                <a:latin typeface="Calibri"/>
                <a:ea typeface="Calibri"/>
                <a:cs typeface="Calibri"/>
                <a:sym typeface="Calibri"/>
              </a:endParaRPr>
            </a:p>
          </p:txBody>
        </p:sp>
        <p:cxnSp>
          <p:nvCxnSpPr>
            <p:cNvPr id="174" name="Google Shape;174;p5"/>
            <p:cNvCxnSpPr/>
            <p:nvPr/>
          </p:nvCxnSpPr>
          <p:spPr>
            <a:xfrm>
              <a:off x="0" y="1226343"/>
              <a:ext cx="7485413" cy="0"/>
            </a:xfrm>
            <a:prstGeom prst="straightConnector1">
              <a:avLst/>
            </a:prstGeom>
            <a:gradFill>
              <a:gsLst>
                <a:gs pos="0">
                  <a:srgbClr val="AFAFAF"/>
                </a:gs>
                <a:gs pos="50000">
                  <a:schemeClr val="accent3"/>
                </a:gs>
                <a:gs pos="100000">
                  <a:srgbClr val="919191"/>
                </a:gs>
              </a:gsLst>
              <a:lin ang="5400000" scaled="0"/>
            </a:gradFill>
            <a:ln cap="flat" cmpd="sng" w="9525">
              <a:solidFill>
                <a:schemeClr val="accent3"/>
              </a:solidFill>
              <a:prstDash val="solid"/>
              <a:miter lim="800000"/>
              <a:headEnd len="sm" w="sm" type="none"/>
              <a:tailEnd len="sm" w="sm" type="none"/>
            </a:ln>
            <a:effectLst>
              <a:outerShdw blurRad="57150" rotWithShape="0" algn="ctr" dir="5400000" dist="19050">
                <a:srgbClr val="000000">
                  <a:alpha val="62745"/>
                </a:srgbClr>
              </a:outerShdw>
            </a:effectLst>
          </p:spPr>
        </p:cxnSp>
        <p:sp>
          <p:nvSpPr>
            <p:cNvPr id="175" name="Google Shape;175;p5"/>
            <p:cNvSpPr/>
            <p:nvPr/>
          </p:nvSpPr>
          <p:spPr>
            <a:xfrm>
              <a:off x="0" y="1226343"/>
              <a:ext cx="7485413" cy="12263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txBox="1"/>
            <p:nvPr/>
          </p:nvSpPr>
          <p:spPr>
            <a:xfrm>
              <a:off x="0" y="1226343"/>
              <a:ext cx="7485413" cy="1226343"/>
            </a:xfrm>
            <a:prstGeom prst="rect">
              <a:avLst/>
            </a:prstGeom>
            <a:noFill/>
            <a:ln>
              <a:noFill/>
            </a:ln>
          </p:spPr>
          <p:txBody>
            <a:bodyPr anchorCtr="0" anchor="t" bIns="213350" lIns="213350" spcFirstLastPara="1" rIns="213350" wrap="square" tIns="213350">
              <a:noAutofit/>
            </a:bodyPr>
            <a:lstStyle/>
            <a:p>
              <a:pPr indent="0" lvl="0" marL="0" marR="0" rtl="0" algn="l">
                <a:lnSpc>
                  <a:spcPct val="90000"/>
                </a:lnSpc>
                <a:spcBef>
                  <a:spcPts val="0"/>
                </a:spcBef>
                <a:spcAft>
                  <a:spcPts val="0"/>
                </a:spcAft>
                <a:buClr>
                  <a:schemeClr val="dk1"/>
                </a:buClr>
                <a:buSzPts val="5600"/>
                <a:buFont typeface="Calibri"/>
                <a:buNone/>
              </a:pPr>
              <a:r>
                <a:rPr b="1" i="0" lang="en-CA" sz="5600" u="none" cap="none" strike="noStrike">
                  <a:solidFill>
                    <a:schemeClr val="dk1"/>
                  </a:solidFill>
                  <a:latin typeface="Calibri"/>
                  <a:ea typeface="Calibri"/>
                  <a:cs typeface="Calibri"/>
                  <a:sym typeface="Calibri"/>
                </a:rPr>
                <a:t>How do you define it?</a:t>
              </a:r>
              <a:endParaRPr b="0" i="0" sz="5600" u="none" cap="none" strike="noStrike">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p6"/>
          <p:cNvSpPr txBox="1"/>
          <p:nvPr>
            <p:ph type="title"/>
          </p:nvPr>
        </p:nvSpPr>
        <p:spPr>
          <a:xfrm>
            <a:off x="360439" y="0"/>
            <a:ext cx="7274075" cy="9411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2F2F2"/>
              </a:buClr>
              <a:buSzPts val="2400"/>
              <a:buFont typeface="Calibri"/>
              <a:buNone/>
            </a:pPr>
            <a:r>
              <a:rPr lang="en-CA">
                <a:solidFill>
                  <a:schemeClr val="lt1"/>
                </a:solidFill>
                <a:latin typeface="Calibri"/>
                <a:ea typeface="Calibri"/>
                <a:cs typeface="Calibri"/>
                <a:sym typeface="Calibri"/>
              </a:rPr>
              <a:t>Administrator RESPONSE: Short Term</a:t>
            </a:r>
            <a:endParaRPr/>
          </a:p>
        </p:txBody>
      </p:sp>
      <p:grpSp>
        <p:nvGrpSpPr>
          <p:cNvPr id="183" name="Google Shape;183;p6"/>
          <p:cNvGrpSpPr/>
          <p:nvPr/>
        </p:nvGrpSpPr>
        <p:grpSpPr>
          <a:xfrm>
            <a:off x="838200" y="1404711"/>
            <a:ext cx="10515600" cy="4298341"/>
            <a:chOff x="0" y="0"/>
            <a:chExt cx="10515600" cy="4298341"/>
          </a:xfrm>
        </p:grpSpPr>
        <p:sp>
          <p:nvSpPr>
            <p:cNvPr id="184" name="Google Shape;184;p6"/>
            <p:cNvSpPr/>
            <p:nvPr/>
          </p:nvSpPr>
          <p:spPr>
            <a:xfrm>
              <a:off x="0" y="0"/>
              <a:ext cx="10515600" cy="935415"/>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6"/>
            <p:cNvSpPr txBox="1"/>
            <p:nvPr/>
          </p:nvSpPr>
          <p:spPr>
            <a:xfrm>
              <a:off x="45663" y="45663"/>
              <a:ext cx="10424274" cy="844089"/>
            </a:xfrm>
            <a:prstGeom prst="rect">
              <a:avLst/>
            </a:prstGeom>
            <a:noFill/>
            <a:ln>
              <a:noFill/>
            </a:ln>
          </p:spPr>
          <p:txBody>
            <a:bodyPr anchorCtr="0" anchor="ctr" bIns="148575" lIns="148575" spcFirstLastPara="1" rIns="148575" wrap="square" tIns="148575">
              <a:noAutofit/>
            </a:bodyPr>
            <a:lstStyle/>
            <a:p>
              <a:pPr indent="0" lvl="0" marL="0" marR="0" rtl="0" algn="l">
                <a:lnSpc>
                  <a:spcPct val="90000"/>
                </a:lnSpc>
                <a:spcBef>
                  <a:spcPts val="0"/>
                </a:spcBef>
                <a:spcAft>
                  <a:spcPts val="0"/>
                </a:spcAft>
                <a:buClr>
                  <a:schemeClr val="lt1"/>
                </a:buClr>
                <a:buSzPts val="3900"/>
                <a:buFont typeface="Calibri"/>
                <a:buNone/>
              </a:pPr>
              <a:r>
                <a:rPr b="0" i="0" lang="en-CA" sz="3900" u="none" cap="none" strike="noStrike">
                  <a:solidFill>
                    <a:schemeClr val="lt1"/>
                  </a:solidFill>
                  <a:latin typeface="Calibri"/>
                  <a:ea typeface="Calibri"/>
                  <a:cs typeface="Calibri"/>
                  <a:sym typeface="Calibri"/>
                </a:rPr>
                <a:t>Administrator Considerations:</a:t>
              </a:r>
              <a:endParaRPr b="0" i="0" sz="3900" u="none" cap="none" strike="noStrike">
                <a:solidFill>
                  <a:schemeClr val="lt1"/>
                </a:solidFill>
                <a:latin typeface="Calibri"/>
                <a:ea typeface="Calibri"/>
                <a:cs typeface="Calibri"/>
                <a:sym typeface="Calibri"/>
              </a:endParaRPr>
            </a:p>
          </p:txBody>
        </p:sp>
        <p:sp>
          <p:nvSpPr>
            <p:cNvPr id="186" name="Google Shape;186;p6"/>
            <p:cNvSpPr/>
            <p:nvPr/>
          </p:nvSpPr>
          <p:spPr>
            <a:xfrm>
              <a:off x="0" y="988411"/>
              <a:ext cx="10515600" cy="33099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txBox="1"/>
            <p:nvPr/>
          </p:nvSpPr>
          <p:spPr>
            <a:xfrm>
              <a:off x="0" y="988411"/>
              <a:ext cx="10515600" cy="3309930"/>
            </a:xfrm>
            <a:prstGeom prst="rect">
              <a:avLst/>
            </a:prstGeom>
            <a:noFill/>
            <a:ln>
              <a:noFill/>
            </a:ln>
          </p:spPr>
          <p:txBody>
            <a:bodyPr anchorCtr="0" anchor="t" bIns="49525" lIns="333850" spcFirstLastPara="1" rIns="277350" wrap="square" tIns="49525">
              <a:noAutofit/>
            </a:bodyPr>
            <a:lstStyle/>
            <a:p>
              <a:pPr indent="-285750" lvl="1" marL="285750" marR="0" rtl="0" algn="l">
                <a:lnSpc>
                  <a:spcPct val="90000"/>
                </a:lnSpc>
                <a:spcBef>
                  <a:spcPts val="0"/>
                </a:spcBef>
                <a:spcAft>
                  <a:spcPts val="0"/>
                </a:spcAft>
                <a:buClr>
                  <a:schemeClr val="dk1"/>
                </a:buClr>
                <a:buSzPts val="3000"/>
                <a:buFont typeface="Calibri"/>
                <a:buChar char="•"/>
              </a:pPr>
              <a:r>
                <a:rPr b="0" i="0" lang="en-CA" sz="3000" u="none" cap="none" strike="noStrike">
                  <a:solidFill>
                    <a:schemeClr val="dk1"/>
                  </a:solidFill>
                  <a:latin typeface="Calibri"/>
                  <a:ea typeface="Calibri"/>
                  <a:cs typeface="Calibri"/>
                  <a:sym typeface="Calibri"/>
                </a:rPr>
                <a:t>Who needs to be notified? </a:t>
              </a:r>
              <a:endParaRPr b="0" i="0" sz="3000" u="none" cap="none" strike="noStrike">
                <a:solidFill>
                  <a:schemeClr val="dk1"/>
                </a:solidFill>
                <a:latin typeface="Calibri"/>
                <a:ea typeface="Calibri"/>
                <a:cs typeface="Calibri"/>
                <a:sym typeface="Calibri"/>
              </a:endParaRPr>
            </a:p>
            <a:p>
              <a:pPr indent="-285750" lvl="1" marL="285750" marR="0" rtl="0" algn="l">
                <a:lnSpc>
                  <a:spcPct val="90000"/>
                </a:lnSpc>
                <a:spcBef>
                  <a:spcPts val="600"/>
                </a:spcBef>
                <a:spcAft>
                  <a:spcPts val="0"/>
                </a:spcAft>
                <a:buClr>
                  <a:schemeClr val="dk1"/>
                </a:buClr>
                <a:buSzPts val="3000"/>
                <a:buFont typeface="Calibri"/>
                <a:buChar char="•"/>
              </a:pPr>
              <a:r>
                <a:rPr b="0" i="0" lang="en-CA" sz="3000" u="none" cap="none" strike="noStrike">
                  <a:solidFill>
                    <a:schemeClr val="dk1"/>
                  </a:solidFill>
                  <a:latin typeface="Calibri"/>
                  <a:ea typeface="Calibri"/>
                  <a:cs typeface="Calibri"/>
                  <a:sym typeface="Calibri"/>
                </a:rPr>
                <a:t>Supports available (PSW, Child Youth Worker, Catholic Children’s Aid Society, Guidance/Student Success, Victim Services, Chaplain, Community Agencies, Public Health, School-Based Mental Health Team)</a:t>
              </a:r>
              <a:endParaRPr b="0" i="0" sz="3000" u="none" cap="none" strike="noStrike">
                <a:solidFill>
                  <a:schemeClr val="dk1"/>
                </a:solidFill>
                <a:latin typeface="Calibri"/>
                <a:ea typeface="Calibri"/>
                <a:cs typeface="Calibri"/>
                <a:sym typeface="Calibri"/>
              </a:endParaRPr>
            </a:p>
            <a:p>
              <a:pPr indent="-285750" lvl="1" marL="285750" marR="0" rtl="0" algn="l">
                <a:lnSpc>
                  <a:spcPct val="90000"/>
                </a:lnSpc>
                <a:spcBef>
                  <a:spcPts val="600"/>
                </a:spcBef>
                <a:spcAft>
                  <a:spcPts val="0"/>
                </a:spcAft>
                <a:buClr>
                  <a:schemeClr val="dk1"/>
                </a:buClr>
                <a:buSzPts val="3000"/>
                <a:buFont typeface="Calibri"/>
                <a:buChar char="•"/>
              </a:pPr>
              <a:r>
                <a:rPr b="0" i="0" lang="en-CA" sz="3000" u="none" cap="none" strike="noStrike">
                  <a:solidFill>
                    <a:schemeClr val="dk1"/>
                  </a:solidFill>
                  <a:latin typeface="Calibri"/>
                  <a:ea typeface="Calibri"/>
                  <a:cs typeface="Calibri"/>
                  <a:sym typeface="Calibri"/>
                </a:rPr>
                <a:t>Complete documentation</a:t>
              </a:r>
              <a:endParaRPr b="0" i="0" sz="3000" u="none" cap="none" strike="noStrike">
                <a:solidFill>
                  <a:schemeClr val="dk1"/>
                </a:solidFill>
                <a:latin typeface="Calibri"/>
                <a:ea typeface="Calibri"/>
                <a:cs typeface="Calibri"/>
                <a:sym typeface="Calibri"/>
              </a:endParaRPr>
            </a:p>
            <a:p>
              <a:pPr indent="-285750" lvl="1" marL="285750" marR="0" rtl="0" algn="l">
                <a:lnSpc>
                  <a:spcPct val="90000"/>
                </a:lnSpc>
                <a:spcBef>
                  <a:spcPts val="600"/>
                </a:spcBef>
                <a:spcAft>
                  <a:spcPts val="0"/>
                </a:spcAft>
                <a:buClr>
                  <a:schemeClr val="dk1"/>
                </a:buClr>
                <a:buSzPts val="3000"/>
                <a:buFont typeface="Calibri"/>
                <a:buChar char="•"/>
              </a:pPr>
              <a:r>
                <a:rPr b="0" i="0" lang="en-CA" sz="3000" u="none" cap="none" strike="noStrike">
                  <a:solidFill>
                    <a:schemeClr val="dk1"/>
                  </a:solidFill>
                  <a:latin typeface="Calibri"/>
                  <a:ea typeface="Calibri"/>
                  <a:cs typeface="Calibri"/>
                  <a:sym typeface="Calibri"/>
                </a:rPr>
                <a:t>Consequences (discipline, support and re-entry if necessary)</a:t>
              </a:r>
              <a:endParaRPr b="0" i="0" sz="3000" u="none" cap="none" strike="noStrike">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4" name="Google Shape;194;p7"/>
          <p:cNvSpPr/>
          <p:nvPr/>
        </p:nvSpPr>
        <p:spPr>
          <a:xfrm flipH="1" rot="5400000">
            <a:off x="-1417539" y="1417538"/>
            <a:ext cx="6875818" cy="4040744"/>
          </a:xfrm>
          <a:prstGeom prst="rect">
            <a:avLst/>
          </a:prstGeom>
          <a:gradFill>
            <a:gsLst>
              <a:gs pos="0">
                <a:srgbClr val="000000"/>
              </a:gs>
              <a:gs pos="100000">
                <a:srgbClr val="2F5496"/>
              </a:gs>
            </a:gsLst>
            <a:lin ang="18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5" name="Google Shape;195;p7"/>
          <p:cNvSpPr/>
          <p:nvPr/>
        </p:nvSpPr>
        <p:spPr>
          <a:xfrm rot="-5400000">
            <a:off x="-158495" y="2660473"/>
            <a:ext cx="4355594" cy="4038603"/>
          </a:xfrm>
          <a:prstGeom prst="rect">
            <a:avLst/>
          </a:prstGeom>
          <a:gradFill>
            <a:gsLst>
              <a:gs pos="0">
                <a:srgbClr val="4472C4">
                  <a:alpha val="49803"/>
                </a:srgbClr>
              </a:gs>
              <a:gs pos="100000">
                <a:srgbClr val="1F3864">
                  <a:alpha val="0"/>
                </a:srgbClr>
              </a:gs>
            </a:gsLst>
            <a:lin ang="11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6" name="Google Shape;196;p7"/>
          <p:cNvSpPr/>
          <p:nvPr/>
        </p:nvSpPr>
        <p:spPr>
          <a:xfrm flipH="1" rot="-5400000">
            <a:off x="-1180882" y="1638085"/>
            <a:ext cx="6857572" cy="3581401"/>
          </a:xfrm>
          <a:prstGeom prst="rect">
            <a:avLst/>
          </a:prstGeom>
          <a:gradFill>
            <a:gsLst>
              <a:gs pos="0">
                <a:srgbClr val="000000">
                  <a:alpha val="58823"/>
                </a:srgbClr>
              </a:gs>
              <a:gs pos="69000">
                <a:srgbClr val="4472C4">
                  <a:alpha val="0"/>
                </a:srgbClr>
              </a:gs>
              <a:gs pos="100000">
                <a:srgbClr val="4472C4">
                  <a:alpha val="0"/>
                </a:srgbClr>
              </a:gs>
            </a:gsLst>
            <a:lin ang="13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7" name="Google Shape;197;p7"/>
          <p:cNvSpPr/>
          <p:nvPr/>
        </p:nvSpPr>
        <p:spPr>
          <a:xfrm rot="6097846">
            <a:off x="-747355" y="1201312"/>
            <a:ext cx="4808302" cy="4088666"/>
          </a:xfrm>
          <a:custGeom>
            <a:rect b="b" l="l" r="r" t="t"/>
            <a:pathLst>
              <a:path extrusionOk="0" h="4088666" w="4808302">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8DA9DB">
                  <a:alpha val="0"/>
                </a:srgbClr>
              </a:gs>
              <a:gs pos="39000">
                <a:srgbClr val="8DA9DB">
                  <a:alpha val="0"/>
                </a:srgbClr>
              </a:gs>
              <a:gs pos="100000">
                <a:srgbClr val="2F5496">
                  <a:alpha val="25882"/>
                </a:srgbClr>
              </a:gs>
            </a:gsLst>
            <a:lin ang="18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8" name="Google Shape;198;p7"/>
          <p:cNvSpPr txBox="1"/>
          <p:nvPr>
            <p:ph type="title"/>
          </p:nvPr>
        </p:nvSpPr>
        <p:spPr>
          <a:xfrm>
            <a:off x="660041" y="2767106"/>
            <a:ext cx="2880828" cy="307190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2F2F2"/>
              </a:buClr>
              <a:buSzPts val="2400"/>
              <a:buFont typeface="Calibri"/>
              <a:buNone/>
            </a:pPr>
            <a:r>
              <a:rPr lang="en-CA" sz="3700">
                <a:solidFill>
                  <a:srgbClr val="FFFFFF"/>
                </a:solidFill>
                <a:latin typeface="Calibri"/>
                <a:ea typeface="Calibri"/>
                <a:cs typeface="Calibri"/>
                <a:sym typeface="Calibri"/>
              </a:rPr>
              <a:t>Administrator RESPONSE: Long Term</a:t>
            </a:r>
            <a:endParaRPr/>
          </a:p>
        </p:txBody>
      </p:sp>
      <p:grpSp>
        <p:nvGrpSpPr>
          <p:cNvPr id="199" name="Google Shape;199;p7"/>
          <p:cNvGrpSpPr/>
          <p:nvPr/>
        </p:nvGrpSpPr>
        <p:grpSpPr>
          <a:xfrm>
            <a:off x="5093208" y="861083"/>
            <a:ext cx="6263640" cy="5023305"/>
            <a:chOff x="0" y="240691"/>
            <a:chExt cx="6263640" cy="5023305"/>
          </a:xfrm>
        </p:grpSpPr>
        <p:sp>
          <p:nvSpPr>
            <p:cNvPr id="200" name="Google Shape;200;p7"/>
            <p:cNvSpPr/>
            <p:nvPr/>
          </p:nvSpPr>
          <p:spPr>
            <a:xfrm>
              <a:off x="0" y="240691"/>
              <a:ext cx="6263640" cy="887445"/>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txBox="1"/>
            <p:nvPr/>
          </p:nvSpPr>
          <p:spPr>
            <a:xfrm>
              <a:off x="43321" y="284012"/>
              <a:ext cx="6176998" cy="800803"/>
            </a:xfrm>
            <a:prstGeom prst="rect">
              <a:avLst/>
            </a:prstGeom>
            <a:noFill/>
            <a:ln>
              <a:noFill/>
            </a:ln>
          </p:spPr>
          <p:txBody>
            <a:bodyPr anchorCtr="0" anchor="ctr" bIns="140950" lIns="140950" spcFirstLastPara="1" rIns="140950" wrap="square" tIns="140950">
              <a:noAutofit/>
            </a:bodyPr>
            <a:lstStyle/>
            <a:p>
              <a:pPr indent="0" lvl="0" marL="0" marR="0" rtl="0" algn="l">
                <a:lnSpc>
                  <a:spcPct val="90000"/>
                </a:lnSpc>
                <a:spcBef>
                  <a:spcPts val="0"/>
                </a:spcBef>
                <a:spcAft>
                  <a:spcPts val="0"/>
                </a:spcAft>
                <a:buClr>
                  <a:schemeClr val="lt1"/>
                </a:buClr>
                <a:buSzPts val="3700"/>
                <a:buFont typeface="Calibri"/>
                <a:buNone/>
              </a:pPr>
              <a:r>
                <a:rPr b="0" i="0" lang="en-CA" sz="3700" u="none" cap="none" strike="noStrike">
                  <a:solidFill>
                    <a:schemeClr val="lt1"/>
                  </a:solidFill>
                  <a:latin typeface="Calibri"/>
                  <a:ea typeface="Calibri"/>
                  <a:cs typeface="Calibri"/>
                  <a:sym typeface="Calibri"/>
                </a:rPr>
                <a:t>Administrator Considerations:</a:t>
              </a:r>
              <a:endParaRPr b="0" i="0" sz="3700" u="none" cap="none" strike="noStrike">
                <a:solidFill>
                  <a:schemeClr val="lt1"/>
                </a:solidFill>
                <a:latin typeface="Calibri"/>
                <a:ea typeface="Calibri"/>
                <a:cs typeface="Calibri"/>
                <a:sym typeface="Calibri"/>
              </a:endParaRPr>
            </a:p>
          </p:txBody>
        </p:sp>
        <p:sp>
          <p:nvSpPr>
            <p:cNvPr id="202" name="Google Shape;202;p7"/>
            <p:cNvSpPr/>
            <p:nvPr/>
          </p:nvSpPr>
          <p:spPr>
            <a:xfrm>
              <a:off x="0" y="1128136"/>
              <a:ext cx="6263640" cy="41358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txBox="1"/>
            <p:nvPr/>
          </p:nvSpPr>
          <p:spPr>
            <a:xfrm>
              <a:off x="0" y="1128136"/>
              <a:ext cx="6263640" cy="4135860"/>
            </a:xfrm>
            <a:prstGeom prst="rect">
              <a:avLst/>
            </a:prstGeom>
            <a:noFill/>
            <a:ln>
              <a:noFill/>
            </a:ln>
          </p:spPr>
          <p:txBody>
            <a:bodyPr anchorCtr="0" anchor="t" bIns="46975" lIns="198850" spcFirstLastPara="1" rIns="263125" wrap="square" tIns="46975">
              <a:noAutofit/>
            </a:bodyPr>
            <a:lstStyle/>
            <a:p>
              <a:pPr indent="-285750" lvl="1" marL="285750" marR="0" rtl="0" algn="l">
                <a:lnSpc>
                  <a:spcPct val="90000"/>
                </a:lnSpc>
                <a:spcBef>
                  <a:spcPts val="0"/>
                </a:spcBef>
                <a:spcAft>
                  <a:spcPts val="0"/>
                </a:spcAft>
                <a:buClr>
                  <a:schemeClr val="dk1"/>
                </a:buClr>
                <a:buSzPts val="2900"/>
                <a:buFont typeface="Calibri"/>
                <a:buChar char="•"/>
              </a:pPr>
              <a:r>
                <a:rPr b="0" i="0" lang="en-CA" sz="2900" u="none" cap="none" strike="noStrike">
                  <a:solidFill>
                    <a:schemeClr val="dk1"/>
                  </a:solidFill>
                  <a:latin typeface="Calibri"/>
                  <a:ea typeface="Calibri"/>
                  <a:cs typeface="Calibri"/>
                  <a:sym typeface="Calibri"/>
                </a:rPr>
                <a:t>Staff meeting</a:t>
              </a:r>
              <a:endParaRPr b="0" i="0" sz="2900" u="none" cap="none" strike="noStrike">
                <a:solidFill>
                  <a:schemeClr val="dk1"/>
                </a:solidFill>
                <a:latin typeface="Calibri"/>
                <a:ea typeface="Calibri"/>
                <a:cs typeface="Calibri"/>
                <a:sym typeface="Calibri"/>
              </a:endParaRPr>
            </a:p>
            <a:p>
              <a:pPr indent="-285750" lvl="1" marL="285750" marR="0" rtl="0" algn="l">
                <a:lnSpc>
                  <a:spcPct val="90000"/>
                </a:lnSpc>
                <a:spcBef>
                  <a:spcPts val="580"/>
                </a:spcBef>
                <a:spcAft>
                  <a:spcPts val="0"/>
                </a:spcAft>
                <a:buClr>
                  <a:schemeClr val="dk1"/>
                </a:buClr>
                <a:buSzPts val="2900"/>
                <a:buFont typeface="Calibri"/>
                <a:buChar char="•"/>
              </a:pPr>
              <a:r>
                <a:rPr b="0" i="0" lang="en-CA" sz="2900" u="none" cap="none" strike="noStrike">
                  <a:solidFill>
                    <a:schemeClr val="dk1"/>
                  </a:solidFill>
                  <a:latin typeface="Calibri"/>
                  <a:ea typeface="Calibri"/>
                  <a:cs typeface="Calibri"/>
                  <a:sym typeface="Calibri"/>
                </a:rPr>
                <a:t>Review content of staff and student agenda and current board practice and process</a:t>
              </a:r>
              <a:endParaRPr b="0" i="0" sz="2900" u="none" cap="none" strike="noStrike">
                <a:solidFill>
                  <a:schemeClr val="dk1"/>
                </a:solidFill>
                <a:latin typeface="Calibri"/>
                <a:ea typeface="Calibri"/>
                <a:cs typeface="Calibri"/>
                <a:sym typeface="Calibri"/>
              </a:endParaRPr>
            </a:p>
            <a:p>
              <a:pPr indent="-285750" lvl="1" marL="285750" marR="0" rtl="0" algn="l">
                <a:lnSpc>
                  <a:spcPct val="90000"/>
                </a:lnSpc>
                <a:spcBef>
                  <a:spcPts val="580"/>
                </a:spcBef>
                <a:spcAft>
                  <a:spcPts val="0"/>
                </a:spcAft>
                <a:buClr>
                  <a:schemeClr val="dk1"/>
                </a:buClr>
                <a:buSzPts val="2900"/>
                <a:buFont typeface="Calibri"/>
                <a:buChar char="•"/>
              </a:pPr>
              <a:r>
                <a:rPr b="0" i="0" lang="en-CA" sz="2900" u="none" cap="none" strike="noStrike">
                  <a:solidFill>
                    <a:schemeClr val="dk1"/>
                  </a:solidFill>
                  <a:latin typeface="Calibri"/>
                  <a:ea typeface="Calibri"/>
                  <a:cs typeface="Calibri"/>
                  <a:sym typeface="Calibri"/>
                </a:rPr>
                <a:t>Plan professional development for staff, students and school council</a:t>
              </a:r>
              <a:endParaRPr b="0" i="0" sz="2900" u="none" cap="none" strike="noStrike">
                <a:solidFill>
                  <a:schemeClr val="dk1"/>
                </a:solidFill>
                <a:latin typeface="Calibri"/>
                <a:ea typeface="Calibri"/>
                <a:cs typeface="Calibri"/>
                <a:sym typeface="Calibri"/>
              </a:endParaRPr>
            </a:p>
            <a:p>
              <a:pPr indent="-285750" lvl="1" marL="285750" marR="0" rtl="0" algn="l">
                <a:lnSpc>
                  <a:spcPct val="90000"/>
                </a:lnSpc>
                <a:spcBef>
                  <a:spcPts val="580"/>
                </a:spcBef>
                <a:spcAft>
                  <a:spcPts val="0"/>
                </a:spcAft>
                <a:buClr>
                  <a:schemeClr val="dk1"/>
                </a:buClr>
                <a:buSzPts val="2900"/>
                <a:buFont typeface="Calibri"/>
                <a:buChar char="•"/>
              </a:pPr>
              <a:r>
                <a:rPr b="0" i="0" lang="en-CA" sz="2900" u="none" cap="none" strike="noStrike">
                  <a:solidFill>
                    <a:schemeClr val="dk1"/>
                  </a:solidFill>
                  <a:latin typeface="Calibri"/>
                  <a:ea typeface="Calibri"/>
                  <a:cs typeface="Calibri"/>
                  <a:sym typeface="Calibri"/>
                </a:rPr>
                <a:t>Investigate other proactive measures</a:t>
              </a:r>
              <a:endParaRPr b="0" i="0" sz="2900" u="none" cap="none" strike="noStrike">
                <a:solidFill>
                  <a:schemeClr val="dk1"/>
                </a:solidFill>
                <a:latin typeface="Calibri"/>
                <a:ea typeface="Calibri"/>
                <a:cs typeface="Calibri"/>
                <a:sym typeface="Calibri"/>
              </a:endParaRPr>
            </a:p>
            <a:p>
              <a:pPr indent="-285750" lvl="1" marL="285750" marR="0" rtl="0" algn="l">
                <a:lnSpc>
                  <a:spcPct val="90000"/>
                </a:lnSpc>
                <a:spcBef>
                  <a:spcPts val="580"/>
                </a:spcBef>
                <a:spcAft>
                  <a:spcPts val="0"/>
                </a:spcAft>
                <a:buClr>
                  <a:schemeClr val="dk1"/>
                </a:buClr>
                <a:buSzPts val="2900"/>
                <a:buFont typeface="Calibri"/>
                <a:buChar char="•"/>
              </a:pPr>
              <a:r>
                <a:rPr b="0" i="0" lang="en-CA" sz="2900" u="none" cap="none" strike="noStrike">
                  <a:solidFill>
                    <a:schemeClr val="dk1"/>
                  </a:solidFill>
                  <a:latin typeface="Calibri"/>
                  <a:ea typeface="Calibri"/>
                  <a:cs typeface="Calibri"/>
                  <a:sym typeface="Calibri"/>
                </a:rPr>
                <a:t>Community and Parent outreach</a:t>
              </a:r>
              <a:endParaRPr b="0" i="0" sz="2900" u="none" cap="none" strike="noStrike">
                <a:solidFill>
                  <a:schemeClr val="dk1"/>
                </a:solidFill>
                <a:latin typeface="Calibri"/>
                <a:ea typeface="Calibri"/>
                <a:cs typeface="Calibri"/>
                <a:sym typeface="Calibri"/>
              </a:endParaRPr>
            </a:p>
          </p:txBody>
        </p:sp>
      </p:grpSp>
      <p:pic>
        <p:nvPicPr>
          <p:cNvPr id="204" name="Google Shape;204;p7"/>
          <p:cNvPicPr preferRelativeResize="0"/>
          <p:nvPr/>
        </p:nvPicPr>
        <p:blipFill rotWithShape="1">
          <a:blip r:embed="rId3">
            <a:alphaModFix/>
          </a:blip>
          <a:srcRect b="0" l="0" r="0" t="0"/>
          <a:stretch/>
        </p:blipFill>
        <p:spPr>
          <a:xfrm>
            <a:off x="10247086" y="6386986"/>
            <a:ext cx="1944914" cy="296295"/>
          </a:xfrm>
          <a:prstGeom prst="rect">
            <a:avLst/>
          </a:prstGeom>
          <a:noFill/>
          <a:ln>
            <a:noFill/>
          </a:ln>
        </p:spPr>
      </p:pic>
      <p:pic>
        <p:nvPicPr>
          <p:cNvPr id="205" name="Google Shape;205;p7"/>
          <p:cNvPicPr preferRelativeResize="0"/>
          <p:nvPr/>
        </p:nvPicPr>
        <p:blipFill rotWithShape="1">
          <a:blip r:embed="rId4">
            <a:alphaModFix/>
          </a:blip>
          <a:srcRect b="23226" l="1205" r="5561" t="26452"/>
          <a:stretch/>
        </p:blipFill>
        <p:spPr>
          <a:xfrm>
            <a:off x="4038604" y="6718978"/>
            <a:ext cx="8153384" cy="13902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ll_Orgs_Template_Dec2019 (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2021-02-18T16:32:49Z</dcterms:created>
  <dc:creator>Jan Murphy</dc:creator>
</cp:coreProperties>
</file>