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embeddedFontLst>
    <p:embeddedFont>
      <p:font typeface="Roboto"/>
      <p:regular r:id="rId33"/>
      <p:bold r:id="rId34"/>
      <p:italic r:id="rId35"/>
      <p:boldItalic r:id="rId36"/>
    </p:embeddedFont>
    <p:embeddedFont>
      <p:font typeface="Montserrat"/>
      <p:regular r:id="rId37"/>
      <p:bold r:id="rId38"/>
      <p:italic r:id="rId39"/>
      <p:boldItalic r:id="rId40"/>
    </p:embeddedFont>
    <p:embeddedFont>
      <p:font typeface="Arial Black"/>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g94sU+XVDEp9gDIx+DHC/4WX47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ArialBlack-regular.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oboto-italic.fntdata"/><Relationship Id="rId12" Type="http://schemas.openxmlformats.org/officeDocument/2006/relationships/slide" Target="slides/slide8.xml"/><Relationship Id="rId34" Type="http://schemas.openxmlformats.org/officeDocument/2006/relationships/font" Target="fonts/Roboto-bold.fntdata"/><Relationship Id="rId15" Type="http://schemas.openxmlformats.org/officeDocument/2006/relationships/slide" Target="slides/slide11.xml"/><Relationship Id="rId37" Type="http://schemas.openxmlformats.org/officeDocument/2006/relationships/font" Target="fonts/Montserrat-regular.fntdata"/><Relationship Id="rId14" Type="http://schemas.openxmlformats.org/officeDocument/2006/relationships/slide" Target="slides/slide10.xml"/><Relationship Id="rId36" Type="http://schemas.openxmlformats.org/officeDocument/2006/relationships/font" Target="fonts/Roboto-boldItalic.fntdata"/><Relationship Id="rId17" Type="http://schemas.openxmlformats.org/officeDocument/2006/relationships/slide" Target="slides/slide13.xml"/><Relationship Id="rId39" Type="http://schemas.openxmlformats.org/officeDocument/2006/relationships/font" Target="fonts/Montserrat-italic.fntdata"/><Relationship Id="rId16" Type="http://schemas.openxmlformats.org/officeDocument/2006/relationships/slide" Target="slides/slide12.xml"/><Relationship Id="rId38" Type="http://schemas.openxmlformats.org/officeDocument/2006/relationships/font" Target="fonts/Montserrat-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Veuillez choisir les diapos qui répondent le mieux à vos besoins.  </a:t>
            </a:r>
            <a:endParaRPr/>
          </a:p>
        </p:txBody>
      </p:sp>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c0139c189e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CA"/>
              <a:t>Les définitions suivantes visent l’adoption d’un langage commun entre les différents secteurs, notamment les services policiers, le milieu de l’éducation, les services sociaux et les entreprises de multimédias, en vue de promouvoir la sécurité et le bien-être des enfants et des jeunes.</a:t>
            </a:r>
            <a:endParaRPr sz="1100"/>
          </a:p>
        </p:txBody>
      </p:sp>
      <p:sp>
        <p:nvSpPr>
          <p:cNvPr id="192" name="Google Shape;192;gc0139c189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c0139c189e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c0139c189e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c375af5cb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Le job le plus difficile mais valorisant sur la planète. </a:t>
            </a:r>
            <a:endParaRPr/>
          </a:p>
        </p:txBody>
      </p:sp>
      <p:sp>
        <p:nvSpPr>
          <p:cNvPr id="208" name="Google Shape;208;gc375af5cb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be8f13856b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Activité suggérée: Revoir les questions sur la diapo, faire un partage des réponses. Sonder le terrain à savoir ce que les parents connaissent au sujet des jeux, des applications et les médias sociaux. </a:t>
            </a:r>
            <a:endParaRPr/>
          </a:p>
        </p:txBody>
      </p:sp>
      <p:sp>
        <p:nvSpPr>
          <p:cNvPr id="218" name="Google Shape;218;gbe8f13856b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c165601fc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CA"/>
              <a:t>Activités suggérées: Avec un partenaire ou en petit groupe, identifier les comportements et les attitudes qui viennent à l’idée lorsqu’on fait face à un incident de cyberviolence ou de cyberintimidation. Faire un retour en grand groupe.</a:t>
            </a:r>
            <a:endParaRPr/>
          </a:p>
        </p:txBody>
      </p:sp>
      <p:sp>
        <p:nvSpPr>
          <p:cNvPr id="227" name="Google Shape;227;gc165601fc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be8f13856b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CA"/>
              <a:t>Activité suggérée: Pouvez-vous identifier des attitudes et comportements qu’on peut observer ou des indices qu’un enfant est victime de cyberviolence?  Faire un retour en grand groupe.  Ces signes ne veulent pas pour autant dire que le problème est lié à la cyberviolence, mais un changement de comportement peut indiquer un problème et devrait être exploré. </a:t>
            </a:r>
            <a:endParaRPr/>
          </a:p>
        </p:txBody>
      </p:sp>
      <p:sp>
        <p:nvSpPr>
          <p:cNvPr id="236" name="Google Shape;236;gbe8f13856b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c082c20f9e_0_3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CA"/>
              <a:t>Voici des commentaires et suggestions que nous avons recueillis suite à des échanges avec des collègues.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45" name="Google Shape;245;gc082c20f9e_0_3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c082c20f9e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CA"/>
              <a:t>Activité suggérée: Quels messages sont diffusés sur le sujet de la cybersécurité? Quelles sont les sources d’information et sont-elles fiables?  En faisant une réflexion personnelle, puis-je me fixer un objectif personnel face au sujet? (p. ex., établir des règles, lesquelles, conséquences…; demander de voir la liste d’amis Facebook de mon enfant et questionner; demander à mon enfant de me montrer les paramètres de sécurité, etc.)  </a:t>
            </a:r>
            <a:endParaRPr/>
          </a:p>
        </p:txBody>
      </p:sp>
      <p:sp>
        <p:nvSpPr>
          <p:cNvPr id="253" name="Google Shape;253;gc082c20f9e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be8f13856b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CA"/>
              <a:t>Activité suggérée: Demander aux parents ce qu’ils pensent que l’ensemble des parents devraient savoir au sujet de la cybersécurité et comment l’information pourrait être diffusée.  Faire un retour sur les pratiques de communication afin d’identifier quelles sont les meilleures façons de communiquer.  (lettres, communiqués, médias sociaux…)</a:t>
            </a:r>
            <a:endParaRPr/>
          </a:p>
        </p:txBody>
      </p:sp>
      <p:sp>
        <p:nvSpPr>
          <p:cNvPr id="263" name="Google Shape;263;gbe8f13856b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c378322d1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L’information est tirée du site ‘Canadian Centre for Child Protection’  Une communication ouverte est essentielle.</a:t>
            </a:r>
            <a:endParaRPr/>
          </a:p>
        </p:txBody>
      </p:sp>
      <p:sp>
        <p:nvSpPr>
          <p:cNvPr id="272" name="Google Shape;272;gc378322d1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fba9abf1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Ce projet, subventionné par le Ministère de l’Éducation, est le résultat d’un partenariat entre les associations de directions ADFO-CPCO-OPC et les services aux victimes de Toronto.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14" name="Google Shape;114;gbfba9abf1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c0c5a03115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CA"/>
              <a:t>Activités suggérées: Revoir le devoir de signaler (la responsabilité du citoyen numérique). Définir ce qu’est une relation saine et malsaine, identifier les comportements et les attitudes.  Etc.</a:t>
            </a:r>
            <a:br>
              <a:rPr lang="en-CA"/>
            </a:br>
            <a:endParaRPr/>
          </a:p>
          <a:p>
            <a:pPr indent="0" lvl="0" marL="0" rtl="0" algn="l">
              <a:lnSpc>
                <a:spcPct val="100000"/>
              </a:lnSpc>
              <a:spcBef>
                <a:spcPts val="0"/>
              </a:spcBef>
              <a:spcAft>
                <a:spcPts val="0"/>
              </a:spcAft>
              <a:buSzPts val="1400"/>
              <a:buNone/>
            </a:pPr>
            <a:r>
              <a:t/>
            </a:r>
            <a:endParaRPr/>
          </a:p>
        </p:txBody>
      </p:sp>
      <p:sp>
        <p:nvSpPr>
          <p:cNvPr id="289" name="Google Shape;289;gc0c5a03115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c378322d1b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lang="en-CA"/>
              <a:t>Les enfants devraient savoir que l’historique peut être récupéré, donc on peut voir les sites qu’ils ont visité.  </a:t>
            </a:r>
            <a:endParaRPr/>
          </a:p>
          <a:p>
            <a:pPr indent="0" lvl="0" marL="0" rtl="0" algn="l">
              <a:spcBef>
                <a:spcPts val="0"/>
              </a:spcBef>
              <a:spcAft>
                <a:spcPts val="0"/>
              </a:spcAft>
              <a:buClr>
                <a:schemeClr val="dk1"/>
              </a:buClr>
              <a:buSzPts val="1200"/>
              <a:buFont typeface="Calibri"/>
              <a:buNone/>
            </a:pPr>
            <a:r>
              <a:rPr lang="en-CA"/>
              <a:t>N’oubliez pas qu’en faisant une recherche, ce que vous trouvez pourrait également être vu par vos amis, votre famille, votre employeur, etc.</a:t>
            </a:r>
            <a:endParaRPr/>
          </a:p>
        </p:txBody>
      </p:sp>
      <p:sp>
        <p:nvSpPr>
          <p:cNvPr id="297" name="Google Shape;297;gc378322d1b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be8f13856b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Activité suggérée: Vous pouvez faire un bilan des ressources qui sont disponibles dans votre région. Demander aux parents de se renseigner puis revenir sur le sujet à la prochaine rencontre.</a:t>
            </a:r>
            <a:endParaRPr/>
          </a:p>
        </p:txBody>
      </p:sp>
      <p:sp>
        <p:nvSpPr>
          <p:cNvPr id="309" name="Google Shape;309;gbe8f13856b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c0c5a0311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Activité suggérée: En groupe ou individuellement, explorer l’information retrouvée sur le site afin de renseigner les participantes et participants. On pourrait assigner la recherche (chacun choisit un site) puis en reparler à une prochaine rencontre. </a:t>
            </a:r>
            <a:endParaRPr/>
          </a:p>
        </p:txBody>
      </p:sp>
      <p:sp>
        <p:nvSpPr>
          <p:cNvPr id="320" name="Google Shape;320;gc0c5a0311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c082c20f9e_0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Activité suggérée: Individuellement ou en groupe, vérifier le contenu des guides. Prendre connaissance des paramètres de sécurité.  On pourrait également faire une activité ensemble, chacun utilise son appareil personnel et suivre les étapes ensemble pour régler les paramètres de sécurité. </a:t>
            </a:r>
            <a:endParaRPr/>
          </a:p>
        </p:txBody>
      </p:sp>
      <p:sp>
        <p:nvSpPr>
          <p:cNvPr id="329" name="Google Shape;329;gc082c20f9e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c378322d1b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Nous vous offrons ces ressources et nous vous encourageons à observer vos enfants, les écouter et leur parler. (La direction peut retrouver les ressources sur le siteweb  de l’ADFO.)</a:t>
            </a:r>
            <a:endParaRPr/>
          </a:p>
        </p:txBody>
      </p:sp>
      <p:sp>
        <p:nvSpPr>
          <p:cNvPr id="338" name="Google Shape;338;gc378322d1b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cca069bca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Nous vous offrons ces ressources et nous vous encourageons à observer vos enfants, les écouter et leur parler. (La direction peut retrouver les ressources sur le siteweb  de l’ADFO.)</a:t>
            </a:r>
            <a:endParaRPr/>
          </a:p>
        </p:txBody>
      </p:sp>
      <p:sp>
        <p:nvSpPr>
          <p:cNvPr id="347" name="Google Shape;347;gcca069bca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f100b81388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Nous vous offrons ces ressources et nous vous encourageons à observer vos enfants, les écouter et leur parler. (La direction peut retrouver les ressources sur le siteweb  de l’ADFO.)</a:t>
            </a:r>
            <a:endParaRPr/>
          </a:p>
        </p:txBody>
      </p:sp>
      <p:sp>
        <p:nvSpPr>
          <p:cNvPr id="357" name="Google Shape;357;gf100b81388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0: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Calibri"/>
              <a:ea typeface="Calibri"/>
              <a:cs typeface="Calibri"/>
              <a:sym typeface="Calibri"/>
            </a:endParaRPr>
          </a:p>
        </p:txBody>
      </p:sp>
      <p:sp>
        <p:nvSpPr>
          <p:cNvPr id="369" name="Google Shape;369;p10:notes"/>
          <p:cNvSpPr txBox="1"/>
          <p:nvPr>
            <p:ph idx="12" type="sldNum"/>
          </p:nvPr>
        </p:nvSpPr>
        <p:spPr>
          <a:xfrm>
            <a:off x="3884613" y="8685213"/>
            <a:ext cx="2971800" cy="458787"/>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CA">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e8f13856b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En planifiant votre rencontre avec les parents (conseil d’école ou autre), vous pouvez choisir quelles diapos présenter.</a:t>
            </a:r>
            <a:endParaRPr/>
          </a:p>
        </p:txBody>
      </p:sp>
      <p:sp>
        <p:nvSpPr>
          <p:cNvPr id="124" name="Google Shape;124;gbe8f13856b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082c20f9e_0_1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Voici l’outil créé pour les directions et directions adjointes: le côté proactive vise à aider la direction dans sa planification alors que le côté réactif offre des pistes à suivre lorsqu’un incident survient. </a:t>
            </a:r>
            <a:endParaRPr/>
          </a:p>
        </p:txBody>
      </p:sp>
      <p:sp>
        <p:nvSpPr>
          <p:cNvPr id="132" name="Google Shape;132;gc082c20f9e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c378322d1b_0_2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Voici quelques statistiques démontrant pourquoi c’est important.</a:t>
            </a:r>
            <a:endParaRPr/>
          </a:p>
        </p:txBody>
      </p:sp>
      <p:sp>
        <p:nvSpPr>
          <p:cNvPr id="140" name="Google Shape;140;gc378322d1b_0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bcb249b075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En faisant une petite recherche en ligne, on peut retrouver des articles qui peuvent être utilisés pour démarrer une discussion, faire une étude de cas… bref, on constate que la cybersécurité est un sujet ‘populaire’ qui, on soupçonne, a pris de l’ampleur suite à l’enseignement virtuel et l’apprentissage en ligne. </a:t>
            </a:r>
            <a:endParaRPr/>
          </a:p>
        </p:txBody>
      </p:sp>
      <p:sp>
        <p:nvSpPr>
          <p:cNvPr id="149" name="Google Shape;149;gbcb249b075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c8d67b67d5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Les deux prochaines diapos présentent la position du gouvernement, une reconnaissance du problème et des initiatives pour lutter contre.</a:t>
            </a:r>
            <a:endParaRPr/>
          </a:p>
        </p:txBody>
      </p:sp>
      <p:sp>
        <p:nvSpPr>
          <p:cNvPr id="166" name="Google Shape;166;gc8d67b67d5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c8d67b67d5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Le programme-cadre d’éducation physique et santé inclut maintenant un contenu d’apprentissage obligatoire sur la sécurité en ligne. </a:t>
            </a:r>
            <a:endParaRPr/>
          </a:p>
        </p:txBody>
      </p:sp>
      <p:sp>
        <p:nvSpPr>
          <p:cNvPr id="175" name="Google Shape;175;gc8d67b67d5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bcb249b075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CA" sz="1100">
                <a:latin typeface="Arial"/>
                <a:ea typeface="Arial"/>
                <a:cs typeface="Arial"/>
                <a:sym typeface="Arial"/>
              </a:rPr>
              <a:t>ACTIVITÉS SUGGÉRÉES:   Qu’est-ce que la cyberviolence et qu’est-ce que la cyberintimidation? (quelles sont nos connaissances initiales sur le sujet) Quelle est la différence entre ces deux termes?  * </a:t>
            </a:r>
            <a:r>
              <a:rPr i="1" lang="en-CA" sz="1100">
                <a:latin typeface="Arial"/>
                <a:ea typeface="Arial"/>
                <a:cs typeface="Arial"/>
                <a:sym typeface="Arial"/>
              </a:rPr>
              <a:t>Les définitions visent l’adoption d’un langage commun.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CA" sz="1100">
                <a:latin typeface="Arial"/>
                <a:ea typeface="Arial"/>
                <a:cs typeface="Arial"/>
                <a:sym typeface="Arial"/>
              </a:rPr>
              <a:t>Vous pouvez utiliser les deux prochaines diapos pour présenter la suite des définitions.</a:t>
            </a:r>
            <a:endParaRPr/>
          </a:p>
          <a:p>
            <a:pPr indent="0" lvl="0" marL="0" rtl="0" algn="l">
              <a:lnSpc>
                <a:spcPct val="100000"/>
              </a:lnSpc>
              <a:spcBef>
                <a:spcPts val="0"/>
              </a:spcBef>
              <a:spcAft>
                <a:spcPts val="0"/>
              </a:spcAft>
              <a:buSzPts val="1400"/>
              <a:buNone/>
            </a:pPr>
            <a:r>
              <a:t/>
            </a:r>
            <a:endParaRPr/>
          </a:p>
        </p:txBody>
      </p:sp>
      <p:sp>
        <p:nvSpPr>
          <p:cNvPr id="183" name="Google Shape;183;gbcb249b075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2.png"/><Relationship Id="rId8"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5" name="Shape 15"/>
        <p:cNvGrpSpPr/>
        <p:nvPr/>
      </p:nvGrpSpPr>
      <p:grpSpPr>
        <a:xfrm>
          <a:off x="0" y="0"/>
          <a:ext cx="0" cy="0"/>
          <a:chOff x="0" y="0"/>
          <a:chExt cx="0" cy="0"/>
        </a:xfrm>
      </p:grpSpPr>
      <p:sp>
        <p:nvSpPr>
          <p:cNvPr id="16" name="Google Shape;16;p17"/>
          <p:cNvSpPr txBox="1"/>
          <p:nvPr>
            <p:ph idx="1" type="body"/>
          </p:nvPr>
        </p:nvSpPr>
        <p:spPr>
          <a:xfrm>
            <a:off x="839788" y="124802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 name="Google Shape;17;p17"/>
          <p:cNvSpPr txBox="1"/>
          <p:nvPr>
            <p:ph idx="2" type="body"/>
          </p:nvPr>
        </p:nvSpPr>
        <p:spPr>
          <a:xfrm>
            <a:off x="839788" y="207193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7"/>
          <p:cNvSpPr txBox="1"/>
          <p:nvPr>
            <p:ph idx="3" type="body"/>
          </p:nvPr>
        </p:nvSpPr>
        <p:spPr>
          <a:xfrm>
            <a:off x="6172200" y="124802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 name="Google Shape;19;p17"/>
          <p:cNvSpPr txBox="1"/>
          <p:nvPr>
            <p:ph idx="4" type="body"/>
          </p:nvPr>
        </p:nvSpPr>
        <p:spPr>
          <a:xfrm>
            <a:off x="6172200" y="207193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7"/>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1" name="Google Shape;21;p17"/>
          <p:cNvPicPr preferRelativeResize="0"/>
          <p:nvPr/>
        </p:nvPicPr>
        <p:blipFill rotWithShape="1">
          <a:blip r:embed="rId2">
            <a:alphaModFix/>
          </a:blip>
          <a:srcRect b="0" l="0" r="0" t="0"/>
          <a:stretch/>
        </p:blipFill>
        <p:spPr>
          <a:xfrm>
            <a:off x="0" y="-32549"/>
            <a:ext cx="12192000" cy="941689"/>
          </a:xfrm>
          <a:prstGeom prst="rect">
            <a:avLst/>
          </a:prstGeom>
          <a:noFill/>
          <a:ln>
            <a:noFill/>
          </a:ln>
        </p:spPr>
      </p:pic>
      <p:sp>
        <p:nvSpPr>
          <p:cNvPr id="22" name="Google Shape;22;p17"/>
          <p:cNvSpPr txBox="1"/>
          <p:nvPr>
            <p:ph type="title"/>
          </p:nvPr>
        </p:nvSpPr>
        <p:spPr>
          <a:xfrm>
            <a:off x="486507" y="-34029"/>
            <a:ext cx="10515600" cy="9431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2F2F2"/>
              </a:buClr>
              <a:buSzPts val="3200"/>
              <a:buFont typeface="Calibri"/>
              <a:buNone/>
              <a:defRPr b="1" sz="3200">
                <a:solidFill>
                  <a:srgbClr val="F2F2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68" name="Shape 68"/>
        <p:cNvGrpSpPr/>
        <p:nvPr/>
      </p:nvGrpSpPr>
      <p:grpSpPr>
        <a:xfrm>
          <a:off x="0" y="0"/>
          <a:ext cx="0" cy="0"/>
          <a:chOff x="0" y="0"/>
          <a:chExt cx="0" cy="0"/>
        </a:xfrm>
      </p:grpSpPr>
      <p:sp>
        <p:nvSpPr>
          <p:cNvPr id="69" name="Google Shape;69;p21"/>
          <p:cNvSpPr/>
          <p:nvPr>
            <p:ph idx="2" type="pic"/>
          </p:nvPr>
        </p:nvSpPr>
        <p:spPr>
          <a:xfrm>
            <a:off x="-19817" y="909139"/>
            <a:ext cx="5044409" cy="572811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21"/>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1"/>
          <p:cNvSpPr/>
          <p:nvPr/>
        </p:nvSpPr>
        <p:spPr>
          <a:xfrm>
            <a:off x="0" y="5026941"/>
            <a:ext cx="5044409" cy="1610309"/>
          </a:xfrm>
          <a:prstGeom prst="rect">
            <a:avLst/>
          </a:prstGeom>
          <a:solidFill>
            <a:srgbClr val="2E75B6">
              <a:alpha val="8039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2" name="Google Shape;72;p21"/>
          <p:cNvPicPr preferRelativeResize="0"/>
          <p:nvPr/>
        </p:nvPicPr>
        <p:blipFill rotWithShape="1">
          <a:blip r:embed="rId2">
            <a:alphaModFix/>
          </a:blip>
          <a:srcRect b="0" l="0" r="0" t="0"/>
          <a:stretch/>
        </p:blipFill>
        <p:spPr>
          <a:xfrm>
            <a:off x="0" y="-32549"/>
            <a:ext cx="12192000" cy="941689"/>
          </a:xfrm>
          <a:prstGeom prst="rect">
            <a:avLst/>
          </a:prstGeom>
          <a:noFill/>
          <a:ln>
            <a:noFill/>
          </a:ln>
        </p:spPr>
      </p:pic>
      <p:sp>
        <p:nvSpPr>
          <p:cNvPr id="73" name="Google Shape;73;p21"/>
          <p:cNvSpPr txBox="1"/>
          <p:nvPr>
            <p:ph idx="1" type="body"/>
          </p:nvPr>
        </p:nvSpPr>
        <p:spPr>
          <a:xfrm>
            <a:off x="5614736" y="1205744"/>
            <a:ext cx="6196260" cy="47619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1"/>
          <p:cNvSpPr txBox="1"/>
          <p:nvPr>
            <p:ph idx="3" type="body"/>
          </p:nvPr>
        </p:nvSpPr>
        <p:spPr>
          <a:xfrm>
            <a:off x="513352" y="5309476"/>
            <a:ext cx="4190996" cy="9626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5" name="Google Shape;75;p21"/>
          <p:cNvSpPr txBox="1"/>
          <p:nvPr>
            <p:ph type="title"/>
          </p:nvPr>
        </p:nvSpPr>
        <p:spPr>
          <a:xfrm>
            <a:off x="486507" y="-34029"/>
            <a:ext cx="10515600" cy="9431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2F2F2"/>
              </a:buClr>
              <a:buSzPts val="3200"/>
              <a:buFont typeface="Calibri"/>
              <a:buNone/>
              <a:defRPr b="1" sz="3200">
                <a:solidFill>
                  <a:srgbClr val="F2F2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500"/>
                                        <p:tgtEl>
                                          <p:spTgt spid="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6" name="Shape 76"/>
        <p:cNvGrpSpPr/>
        <p:nvPr/>
      </p:nvGrpSpPr>
      <p:grpSpPr>
        <a:xfrm>
          <a:off x="0" y="0"/>
          <a:ext cx="0" cy="0"/>
          <a:chOff x="0" y="0"/>
          <a:chExt cx="0" cy="0"/>
        </a:xfrm>
      </p:grpSpPr>
      <p:sp>
        <p:nvSpPr>
          <p:cNvPr id="77" name="Google Shape;77;p22"/>
          <p:cNvSpPr txBox="1"/>
          <p:nvPr>
            <p:ph idx="1" type="body"/>
          </p:nvPr>
        </p:nvSpPr>
        <p:spPr>
          <a:xfrm>
            <a:off x="685800" y="1275347"/>
            <a:ext cx="10669588" cy="4585703"/>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22"/>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9" name="Google Shape;79;p22"/>
          <p:cNvPicPr preferRelativeResize="0"/>
          <p:nvPr/>
        </p:nvPicPr>
        <p:blipFill rotWithShape="1">
          <a:blip r:embed="rId2">
            <a:alphaModFix/>
          </a:blip>
          <a:srcRect b="0" l="0" r="0" t="0"/>
          <a:stretch/>
        </p:blipFill>
        <p:spPr>
          <a:xfrm>
            <a:off x="0" y="-32549"/>
            <a:ext cx="12192000" cy="941689"/>
          </a:xfrm>
          <a:prstGeom prst="rect">
            <a:avLst/>
          </a:prstGeom>
          <a:noFill/>
          <a:ln>
            <a:noFill/>
          </a:ln>
        </p:spPr>
      </p:pic>
      <p:sp>
        <p:nvSpPr>
          <p:cNvPr id="80" name="Google Shape;80;p22"/>
          <p:cNvSpPr txBox="1"/>
          <p:nvPr>
            <p:ph type="title"/>
          </p:nvPr>
        </p:nvSpPr>
        <p:spPr>
          <a:xfrm>
            <a:off x="486507" y="-34029"/>
            <a:ext cx="10515600" cy="9431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2F2F2"/>
              </a:buClr>
              <a:buSzPts val="3200"/>
              <a:buFont typeface="Calibri"/>
              <a:buNone/>
              <a:defRPr b="1" sz="3200">
                <a:solidFill>
                  <a:srgbClr val="F2F2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81" name="Shape 81"/>
        <p:cNvGrpSpPr/>
        <p:nvPr/>
      </p:nvGrpSpPr>
      <p:grpSpPr>
        <a:xfrm>
          <a:off x="0" y="0"/>
          <a:ext cx="0" cy="0"/>
          <a:chOff x="0" y="0"/>
          <a:chExt cx="0" cy="0"/>
        </a:xfrm>
      </p:grpSpPr>
      <p:sp>
        <p:nvSpPr>
          <p:cNvPr id="82" name="Google Shape;82;p23"/>
          <p:cNvSpPr/>
          <p:nvPr>
            <p:ph idx="2" type="pic"/>
          </p:nvPr>
        </p:nvSpPr>
        <p:spPr>
          <a:xfrm>
            <a:off x="6328610" y="909140"/>
            <a:ext cx="5863389" cy="508258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 name="Google Shape;83;p23"/>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4" name="Google Shape;84;p23"/>
          <p:cNvPicPr preferRelativeResize="0"/>
          <p:nvPr/>
        </p:nvPicPr>
        <p:blipFill rotWithShape="1">
          <a:blip r:embed="rId2">
            <a:alphaModFix/>
          </a:blip>
          <a:srcRect b="0" l="0" r="0" t="0"/>
          <a:stretch/>
        </p:blipFill>
        <p:spPr>
          <a:xfrm>
            <a:off x="0" y="-32549"/>
            <a:ext cx="12192000" cy="941689"/>
          </a:xfrm>
          <a:prstGeom prst="rect">
            <a:avLst/>
          </a:prstGeom>
          <a:noFill/>
          <a:ln>
            <a:noFill/>
          </a:ln>
        </p:spPr>
      </p:pic>
      <p:sp>
        <p:nvSpPr>
          <p:cNvPr id="85" name="Google Shape;85;p23"/>
          <p:cNvSpPr txBox="1"/>
          <p:nvPr>
            <p:ph idx="1" type="body"/>
          </p:nvPr>
        </p:nvSpPr>
        <p:spPr>
          <a:xfrm>
            <a:off x="381004" y="1108417"/>
            <a:ext cx="5714996" cy="48833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3"/>
          <p:cNvSpPr txBox="1"/>
          <p:nvPr>
            <p:ph type="title"/>
          </p:nvPr>
        </p:nvSpPr>
        <p:spPr>
          <a:xfrm>
            <a:off x="486507" y="-34029"/>
            <a:ext cx="10515600" cy="9431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2F2F2"/>
              </a:buClr>
              <a:buSzPts val="3200"/>
              <a:buFont typeface="Calibri"/>
              <a:buNone/>
              <a:defRPr b="1" sz="3200">
                <a:solidFill>
                  <a:srgbClr val="F2F2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7" name="Shape 87"/>
        <p:cNvGrpSpPr/>
        <p:nvPr/>
      </p:nvGrpSpPr>
      <p:grpSpPr>
        <a:xfrm>
          <a:off x="0" y="0"/>
          <a:ext cx="0" cy="0"/>
          <a:chOff x="0" y="0"/>
          <a:chExt cx="0" cy="0"/>
        </a:xfrm>
      </p:grpSpPr>
      <p:sp>
        <p:nvSpPr>
          <p:cNvPr id="88" name="Google Shape;88;p24"/>
          <p:cNvSpPr txBox="1"/>
          <p:nvPr/>
        </p:nvSpPr>
        <p:spPr>
          <a:xfrm>
            <a:off x="4533900" y="1449886"/>
            <a:ext cx="305882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CA" sz="3200" u="none" cap="none" strike="noStrike">
                <a:solidFill>
                  <a:schemeClr val="lt1"/>
                </a:solidFill>
                <a:latin typeface="Twentieth Century"/>
                <a:ea typeface="Twentieth Century"/>
                <a:cs typeface="Twentieth Century"/>
                <a:sym typeface="Twentieth Century"/>
              </a:rPr>
              <a:t>OUR MISSION</a:t>
            </a:r>
            <a:endParaRPr b="0" i="0" sz="1400" u="none" cap="none" strike="noStrike">
              <a:solidFill>
                <a:srgbClr val="000000"/>
              </a:solidFill>
              <a:latin typeface="Arial"/>
              <a:ea typeface="Arial"/>
              <a:cs typeface="Arial"/>
              <a:sym typeface="Arial"/>
            </a:endParaRPr>
          </a:p>
        </p:txBody>
      </p:sp>
      <p:sp>
        <p:nvSpPr>
          <p:cNvPr id="89" name="Google Shape;89;p24"/>
          <p:cNvSpPr/>
          <p:nvPr/>
        </p:nvSpPr>
        <p:spPr>
          <a:xfrm>
            <a:off x="7712765" y="0"/>
            <a:ext cx="4479235" cy="6764942"/>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24"/>
          <p:cNvSpPr txBox="1"/>
          <p:nvPr/>
        </p:nvSpPr>
        <p:spPr>
          <a:xfrm>
            <a:off x="9119924" y="1670212"/>
            <a:ext cx="107773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Calibri"/>
                <a:ea typeface="Calibri"/>
                <a:cs typeface="Calibri"/>
                <a:sym typeface="Calibri"/>
              </a:rPr>
              <a:t>Facebook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Calibri"/>
                <a:ea typeface="Calibri"/>
                <a:cs typeface="Calibri"/>
                <a:sym typeface="Calibri"/>
              </a:rPr>
              <a:t>Info here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24"/>
          <p:cNvSpPr txBox="1"/>
          <p:nvPr/>
        </p:nvSpPr>
        <p:spPr>
          <a:xfrm>
            <a:off x="9137350" y="2682427"/>
            <a:ext cx="103304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Calibri"/>
                <a:ea typeface="Calibri"/>
                <a:cs typeface="Calibri"/>
                <a:sym typeface="Calibri"/>
              </a:rPr>
              <a:t>Twitter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Calibri"/>
                <a:ea typeface="Calibri"/>
                <a:cs typeface="Calibri"/>
                <a:sym typeface="Calibri"/>
              </a:rPr>
              <a:t>Info here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24"/>
          <p:cNvSpPr txBox="1"/>
          <p:nvPr/>
        </p:nvSpPr>
        <p:spPr>
          <a:xfrm>
            <a:off x="9119924" y="3603860"/>
            <a:ext cx="1115498"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Calibri"/>
                <a:ea typeface="Calibri"/>
                <a:cs typeface="Calibri"/>
                <a:sym typeface="Calibri"/>
              </a:rPr>
              <a:t>Instagram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Calibri"/>
                <a:ea typeface="Calibri"/>
                <a:cs typeface="Calibri"/>
                <a:sym typeface="Calibri"/>
              </a:rPr>
              <a:t>Info here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24"/>
          <p:cNvSpPr/>
          <p:nvPr/>
        </p:nvSpPr>
        <p:spPr>
          <a:xfrm>
            <a:off x="-5357" y="1068148"/>
            <a:ext cx="7718122" cy="5586651"/>
          </a:xfrm>
          <a:prstGeom prst="rect">
            <a:avLst/>
          </a:prstGeom>
          <a:solidFill>
            <a:srgbClr val="007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4" name="Google Shape;94;p24"/>
          <p:cNvSpPr txBox="1"/>
          <p:nvPr/>
        </p:nvSpPr>
        <p:spPr>
          <a:xfrm>
            <a:off x="678950" y="2273344"/>
            <a:ext cx="305882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CA" sz="3200" u="none" cap="none" strike="noStrike">
                <a:solidFill>
                  <a:schemeClr val="lt1"/>
                </a:solidFill>
                <a:latin typeface="Calibri"/>
                <a:ea typeface="Calibri"/>
                <a:cs typeface="Calibri"/>
                <a:sym typeface="Calibri"/>
              </a:rPr>
              <a:t>CONTACT US</a:t>
            </a:r>
            <a:endParaRPr b="0" i="0" sz="1400" u="none" cap="none" strike="noStrike">
              <a:solidFill>
                <a:srgbClr val="000000"/>
              </a:solidFill>
              <a:latin typeface="Arial"/>
              <a:ea typeface="Arial"/>
              <a:cs typeface="Arial"/>
              <a:sym typeface="Arial"/>
            </a:endParaRPr>
          </a:p>
        </p:txBody>
      </p:sp>
      <p:sp>
        <p:nvSpPr>
          <p:cNvPr id="95" name="Google Shape;95;p24"/>
          <p:cNvSpPr txBox="1"/>
          <p:nvPr/>
        </p:nvSpPr>
        <p:spPr>
          <a:xfrm>
            <a:off x="734571" y="3016091"/>
            <a:ext cx="4987776" cy="378885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lt1"/>
              </a:buClr>
              <a:buSzPts val="1800"/>
              <a:buFont typeface="Arial"/>
              <a:buChar char="•"/>
            </a:pPr>
            <a:r>
              <a:rPr b="0" i="0" lang="en-CA" sz="1800" u="none" cap="none" strike="noStrike">
                <a:solidFill>
                  <a:schemeClr val="lt1"/>
                </a:solidFill>
                <a:latin typeface="Twentieth Century"/>
                <a:ea typeface="Twentieth Century"/>
                <a:cs typeface="Twentieth Century"/>
                <a:sym typeface="Twentieth Century"/>
              </a:rPr>
              <a:t>Email, or other program contact information here.</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lt1"/>
              </a:buClr>
              <a:buSzPts val="1800"/>
              <a:buFont typeface="Arial"/>
              <a:buChar char="•"/>
            </a:pPr>
            <a:r>
              <a:rPr b="0" i="0" lang="en-CA" sz="1800" u="none" cap="none" strike="noStrike">
                <a:solidFill>
                  <a:schemeClr val="lt1"/>
                </a:solidFill>
                <a:latin typeface="Twentieth Century"/>
                <a:ea typeface="Twentieth Century"/>
                <a:cs typeface="Twentieth Century"/>
                <a:sym typeface="Twentieth Century"/>
              </a:rPr>
              <a:t>Email, or other program contact information here.</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lt1"/>
              </a:buClr>
              <a:buSzPts val="1800"/>
              <a:buFont typeface="Arial"/>
              <a:buChar char="•"/>
            </a:pPr>
            <a:r>
              <a:rPr b="0" i="0" lang="en-CA" sz="1800" u="none" cap="none" strike="noStrike">
                <a:solidFill>
                  <a:schemeClr val="lt1"/>
                </a:solidFill>
                <a:latin typeface="Twentieth Century"/>
                <a:ea typeface="Twentieth Century"/>
                <a:cs typeface="Twentieth Century"/>
                <a:sym typeface="Twentieth Century"/>
              </a:rPr>
              <a:t>Email, or other program contact information here.</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lt1"/>
              </a:buClr>
              <a:buSzPts val="1800"/>
              <a:buFont typeface="Arial"/>
              <a:buChar char="•"/>
            </a:pPr>
            <a:r>
              <a:rPr b="0" i="0" lang="en-CA" sz="1800" u="none" cap="none" strike="noStrike">
                <a:solidFill>
                  <a:schemeClr val="lt1"/>
                </a:solidFill>
                <a:latin typeface="Twentieth Century"/>
                <a:ea typeface="Twentieth Century"/>
                <a:cs typeface="Twentieth Century"/>
                <a:sym typeface="Twentieth Century"/>
              </a:rPr>
              <a:t>Email, or other program contact information here.</a:t>
            </a:r>
            <a:br>
              <a:rPr b="0" i="0" lang="en-CA" sz="1800" u="none" cap="none" strike="noStrike">
                <a:solidFill>
                  <a:schemeClr val="lt1"/>
                </a:solidFill>
                <a:latin typeface="Twentieth Century"/>
                <a:ea typeface="Twentieth Century"/>
                <a:cs typeface="Twentieth Century"/>
                <a:sym typeface="Twentieth Century"/>
              </a:rPr>
            </a:br>
            <a:endParaRPr b="0" i="0" sz="1800" u="none" cap="none" strike="noStrike">
              <a:solidFill>
                <a:schemeClr val="lt1"/>
              </a:solidFill>
              <a:latin typeface="Twentieth Century"/>
              <a:ea typeface="Twentieth Century"/>
              <a:cs typeface="Twentieth Century"/>
              <a:sym typeface="Twentieth Century"/>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br>
              <a:rPr b="0" i="0" lang="en-CA" sz="1800" u="none" cap="none" strike="noStrike">
                <a:solidFill>
                  <a:schemeClr val="lt1"/>
                </a:solidFill>
                <a:latin typeface="Twentieth Century"/>
                <a:ea typeface="Twentieth Century"/>
                <a:cs typeface="Twentieth Century"/>
                <a:sym typeface="Twentieth Century"/>
              </a:rPr>
            </a:br>
            <a:endParaRPr b="0" i="0" sz="1800" u="none" cap="none" strike="noStrike">
              <a:solidFill>
                <a:schemeClr val="lt1"/>
              </a:solidFill>
              <a:latin typeface="Twentieth Century"/>
              <a:ea typeface="Twentieth Century"/>
              <a:cs typeface="Twentieth Century"/>
              <a:sym typeface="Twentieth Century"/>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96" name="Google Shape;96;p24"/>
          <p:cNvPicPr preferRelativeResize="0"/>
          <p:nvPr/>
        </p:nvPicPr>
        <p:blipFill rotWithShape="1">
          <a:blip r:embed="rId2">
            <a:alphaModFix/>
          </a:blip>
          <a:srcRect b="0" l="0" r="0" t="0"/>
          <a:stretch/>
        </p:blipFill>
        <p:spPr>
          <a:xfrm>
            <a:off x="8470967" y="1755768"/>
            <a:ext cx="546981" cy="546981"/>
          </a:xfrm>
          <a:prstGeom prst="rect">
            <a:avLst/>
          </a:prstGeom>
          <a:noFill/>
          <a:ln>
            <a:noFill/>
          </a:ln>
        </p:spPr>
      </p:pic>
      <p:pic>
        <p:nvPicPr>
          <p:cNvPr id="97" name="Google Shape;97;p24"/>
          <p:cNvPicPr preferRelativeResize="0"/>
          <p:nvPr/>
        </p:nvPicPr>
        <p:blipFill rotWithShape="1">
          <a:blip r:embed="rId3">
            <a:alphaModFix/>
          </a:blip>
          <a:srcRect b="0" l="0" r="0" t="0"/>
          <a:stretch/>
        </p:blipFill>
        <p:spPr>
          <a:xfrm>
            <a:off x="8454813" y="2694796"/>
            <a:ext cx="547797" cy="547797"/>
          </a:xfrm>
          <a:prstGeom prst="rect">
            <a:avLst/>
          </a:prstGeom>
          <a:noFill/>
          <a:ln>
            <a:noFill/>
          </a:ln>
        </p:spPr>
      </p:pic>
      <p:pic>
        <p:nvPicPr>
          <p:cNvPr id="98" name="Google Shape;98;p24"/>
          <p:cNvPicPr preferRelativeResize="0"/>
          <p:nvPr/>
        </p:nvPicPr>
        <p:blipFill rotWithShape="1">
          <a:blip r:embed="rId4">
            <a:alphaModFix/>
          </a:blip>
          <a:srcRect b="0" l="0" r="0" t="0"/>
          <a:stretch/>
        </p:blipFill>
        <p:spPr>
          <a:xfrm>
            <a:off x="8454813" y="3603860"/>
            <a:ext cx="623455" cy="623455"/>
          </a:xfrm>
          <a:prstGeom prst="rect">
            <a:avLst/>
          </a:prstGeom>
          <a:noFill/>
          <a:ln>
            <a:noFill/>
          </a:ln>
        </p:spPr>
      </p:pic>
      <p:pic>
        <p:nvPicPr>
          <p:cNvPr id="99" name="Google Shape;99;p24"/>
          <p:cNvPicPr preferRelativeResize="0"/>
          <p:nvPr/>
        </p:nvPicPr>
        <p:blipFill rotWithShape="1">
          <a:blip r:embed="rId5">
            <a:alphaModFix/>
          </a:blip>
          <a:srcRect b="0" l="0" r="0" t="0"/>
          <a:stretch/>
        </p:blipFill>
        <p:spPr>
          <a:xfrm>
            <a:off x="0" y="6654800"/>
            <a:ext cx="12192000" cy="203200"/>
          </a:xfrm>
          <a:prstGeom prst="rect">
            <a:avLst/>
          </a:prstGeom>
          <a:noFill/>
          <a:ln>
            <a:noFill/>
          </a:ln>
        </p:spPr>
      </p:pic>
      <p:pic>
        <p:nvPicPr>
          <p:cNvPr id="100" name="Google Shape;100;p24"/>
          <p:cNvPicPr preferRelativeResize="0"/>
          <p:nvPr/>
        </p:nvPicPr>
        <p:blipFill rotWithShape="1">
          <a:blip r:embed="rId6">
            <a:alphaModFix/>
          </a:blip>
          <a:srcRect b="0" l="36738" r="0" t="-19836"/>
          <a:stretch/>
        </p:blipFill>
        <p:spPr>
          <a:xfrm>
            <a:off x="-1" y="975090"/>
            <a:ext cx="7712765" cy="316823"/>
          </a:xfrm>
          <a:prstGeom prst="rect">
            <a:avLst/>
          </a:prstGeom>
          <a:noFill/>
          <a:ln>
            <a:noFill/>
          </a:ln>
        </p:spPr>
      </p:pic>
      <p:pic>
        <p:nvPicPr>
          <p:cNvPr descr="Envelope" id="101" name="Google Shape;101;p24"/>
          <p:cNvPicPr preferRelativeResize="0"/>
          <p:nvPr/>
        </p:nvPicPr>
        <p:blipFill rotWithShape="1">
          <a:blip r:embed="rId7">
            <a:alphaModFix/>
          </a:blip>
          <a:srcRect b="0" l="0" r="0" t="0"/>
          <a:stretch/>
        </p:blipFill>
        <p:spPr>
          <a:xfrm>
            <a:off x="3050991" y="2183380"/>
            <a:ext cx="779660" cy="779660"/>
          </a:xfrm>
          <a:prstGeom prst="rect">
            <a:avLst/>
          </a:prstGeom>
          <a:noFill/>
          <a:ln>
            <a:noFill/>
          </a:ln>
        </p:spPr>
      </p:pic>
      <p:pic>
        <p:nvPicPr>
          <p:cNvPr descr="A close up of a logo&#10;&#10;Description automatically generated" id="102" name="Google Shape;102;p24"/>
          <p:cNvPicPr preferRelativeResize="0"/>
          <p:nvPr/>
        </p:nvPicPr>
        <p:blipFill rotWithShape="1">
          <a:blip r:embed="rId8">
            <a:alphaModFix/>
          </a:blip>
          <a:srcRect b="0" l="0" r="0" t="0"/>
          <a:stretch/>
        </p:blipFill>
        <p:spPr>
          <a:xfrm>
            <a:off x="334842" y="53051"/>
            <a:ext cx="6211957" cy="9463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3" name="Shape 23"/>
        <p:cNvGrpSpPr/>
        <p:nvPr/>
      </p:nvGrpSpPr>
      <p:grpSpPr>
        <a:xfrm>
          <a:off x="0" y="0"/>
          <a:ext cx="0" cy="0"/>
          <a:chOff x="0" y="0"/>
          <a:chExt cx="0" cy="0"/>
        </a:xfrm>
      </p:grpSpPr>
      <p:sp>
        <p:nvSpPr>
          <p:cNvPr id="24" name="Google Shape;24;p13"/>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nvSpPr>
        <p:spPr>
          <a:xfrm>
            <a:off x="252987" y="-178754"/>
            <a:ext cx="5896709" cy="947536"/>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Calibri"/>
              <a:buNone/>
            </a:pPr>
            <a:r>
              <a:rPr b="0" i="0" lang="en-CA" sz="3600" u="none" cap="none" strike="noStrike">
                <a:solidFill>
                  <a:schemeClr val="lt1"/>
                </a:solidFill>
                <a:latin typeface="Calibri"/>
                <a:ea typeface="Calibri"/>
                <a:cs typeface="Calibri"/>
                <a:sym typeface="Calibri"/>
              </a:rPr>
              <a:t>Heading Goes Here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6" name="Shape 26"/>
        <p:cNvGrpSpPr/>
        <p:nvPr/>
      </p:nvGrpSpPr>
      <p:grpSpPr>
        <a:xfrm>
          <a:off x="0" y="0"/>
          <a:ext cx="0" cy="0"/>
          <a:chOff x="0" y="0"/>
          <a:chExt cx="0" cy="0"/>
        </a:xfrm>
      </p:grpSpPr>
      <p:sp>
        <p:nvSpPr>
          <p:cNvPr id="27" name="Google Shape;27;p12"/>
          <p:cNvSpPr/>
          <p:nvPr>
            <p:ph idx="2" type="pic"/>
          </p:nvPr>
        </p:nvSpPr>
        <p:spPr>
          <a:xfrm>
            <a:off x="0" y="5724"/>
            <a:ext cx="12192000" cy="258684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pic>
        <p:nvPicPr>
          <p:cNvPr id="28" name="Google Shape;28;p12"/>
          <p:cNvPicPr preferRelativeResize="0"/>
          <p:nvPr/>
        </p:nvPicPr>
        <p:blipFill rotWithShape="1">
          <a:blip r:embed="rId2">
            <a:alphaModFix/>
          </a:blip>
          <a:srcRect b="0" l="0" r="0" t="0"/>
          <a:stretch/>
        </p:blipFill>
        <p:spPr>
          <a:xfrm>
            <a:off x="0" y="2592566"/>
            <a:ext cx="12192000" cy="645945"/>
          </a:xfrm>
          <a:prstGeom prst="rect">
            <a:avLst/>
          </a:prstGeom>
          <a:noFill/>
          <a:ln>
            <a:noFill/>
          </a:ln>
        </p:spPr>
      </p:pic>
      <p:sp>
        <p:nvSpPr>
          <p:cNvPr id="29" name="Google Shape;29;p12"/>
          <p:cNvSpPr txBox="1"/>
          <p:nvPr>
            <p:ph type="title"/>
          </p:nvPr>
        </p:nvSpPr>
        <p:spPr>
          <a:xfrm>
            <a:off x="584981" y="3783577"/>
            <a:ext cx="10515600" cy="9431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b="1"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2"/>
          <p:cNvSpPr txBox="1"/>
          <p:nvPr/>
        </p:nvSpPr>
        <p:spPr>
          <a:xfrm>
            <a:off x="584981" y="4407549"/>
            <a:ext cx="10515600" cy="94316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E75B6"/>
              </a:buClr>
              <a:buSzPts val="3200"/>
              <a:buFont typeface="Calibri"/>
              <a:buNone/>
            </a:pPr>
            <a:r>
              <a:rPr b="1" i="0" lang="en-CA" sz="3200" u="none" cap="none" strike="noStrike">
                <a:solidFill>
                  <a:srgbClr val="2E75B6"/>
                </a:solidFill>
                <a:latin typeface="Calibri"/>
                <a:ea typeface="Calibri"/>
                <a:cs typeface="Calibri"/>
                <a:sym typeface="Calibri"/>
              </a:rPr>
              <a:t>Click to edit Master title style</a:t>
            </a:r>
            <a:endParaRPr b="0" i="0" sz="1400" u="none" cap="none" strike="noStrike">
              <a:solidFill>
                <a:srgbClr val="000000"/>
              </a:solidFill>
              <a:latin typeface="Arial"/>
              <a:ea typeface="Arial"/>
              <a:cs typeface="Arial"/>
              <a:sym typeface="Arial"/>
            </a:endParaRPr>
          </a:p>
        </p:txBody>
      </p:sp>
      <p:sp>
        <p:nvSpPr>
          <p:cNvPr id="31" name="Google Shape;31;p12"/>
          <p:cNvSpPr txBox="1"/>
          <p:nvPr/>
        </p:nvSpPr>
        <p:spPr>
          <a:xfrm>
            <a:off x="584981" y="5586890"/>
            <a:ext cx="10515600" cy="94316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7F7F7F"/>
              </a:buClr>
              <a:buSzPts val="1800"/>
              <a:buFont typeface="Calibri"/>
              <a:buNone/>
            </a:pPr>
            <a:r>
              <a:rPr b="1" i="0" lang="en-CA" sz="1800" u="none" cap="none" strike="noStrike">
                <a:solidFill>
                  <a:srgbClr val="7F7F7F"/>
                </a:solidFill>
                <a:latin typeface="Calibri"/>
                <a:ea typeface="Calibri"/>
                <a:cs typeface="Calibri"/>
                <a:sym typeface="Calibri"/>
              </a:rPr>
              <a:t>Click to edit Master title style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b="1" sz="40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4"/>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6" name="Shape 36"/>
        <p:cNvGrpSpPr/>
        <p:nvPr/>
      </p:nvGrpSpPr>
      <p:grpSpPr>
        <a:xfrm>
          <a:off x="0" y="0"/>
          <a:ext cx="0" cy="0"/>
          <a:chOff x="0" y="0"/>
          <a:chExt cx="0" cy="0"/>
        </a:xfrm>
      </p:grpSpPr>
      <p:pic>
        <p:nvPicPr>
          <p:cNvPr id="37" name="Google Shape;37;p15"/>
          <p:cNvPicPr preferRelativeResize="0"/>
          <p:nvPr/>
        </p:nvPicPr>
        <p:blipFill rotWithShape="1">
          <a:blip r:embed="rId2">
            <a:alphaModFix/>
          </a:blip>
          <a:srcRect b="0" l="0" r="0" t="0"/>
          <a:stretch/>
        </p:blipFill>
        <p:spPr>
          <a:xfrm>
            <a:off x="1" y="1575253"/>
            <a:ext cx="6463778" cy="122420"/>
          </a:xfrm>
          <a:prstGeom prst="rect">
            <a:avLst/>
          </a:prstGeom>
          <a:noFill/>
          <a:ln>
            <a:noFill/>
          </a:ln>
        </p:spPr>
      </p:pic>
      <p:sp>
        <p:nvSpPr>
          <p:cNvPr id="38" name="Google Shape;38;p15"/>
          <p:cNvSpPr/>
          <p:nvPr>
            <p:ph idx="2" type="pic"/>
          </p:nvPr>
        </p:nvSpPr>
        <p:spPr>
          <a:xfrm>
            <a:off x="7026442" y="5723"/>
            <a:ext cx="5165558" cy="608225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9" name="Google Shape;39;p15"/>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5"/>
          <p:cNvSpPr txBox="1"/>
          <p:nvPr>
            <p:ph idx="1" type="body"/>
          </p:nvPr>
        </p:nvSpPr>
        <p:spPr>
          <a:xfrm>
            <a:off x="838199" y="1825625"/>
            <a:ext cx="562557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5"/>
          <p:cNvSpPr txBox="1"/>
          <p:nvPr>
            <p:ph idx="3" type="body"/>
          </p:nvPr>
        </p:nvSpPr>
        <p:spPr>
          <a:xfrm>
            <a:off x="381005" y="620082"/>
            <a:ext cx="6082774"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sz="3600">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b="1"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6"/>
          <p:cNvSpPr txBox="1"/>
          <p:nvPr>
            <p:ph idx="10" type="dt"/>
          </p:nvPr>
        </p:nvSpPr>
        <p:spPr>
          <a:xfrm>
            <a:off x="381004" y="6284158"/>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7" name="Shape 47"/>
        <p:cNvGrpSpPr/>
        <p:nvPr/>
      </p:nvGrpSpPr>
      <p:grpSpPr>
        <a:xfrm>
          <a:off x="0" y="0"/>
          <a:ext cx="0" cy="0"/>
          <a:chOff x="0" y="0"/>
          <a:chExt cx="0" cy="0"/>
        </a:xfrm>
      </p:grpSpPr>
      <p:sp>
        <p:nvSpPr>
          <p:cNvPr id="48" name="Google Shape;48;p18"/>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8"/>
          <p:cNvSpPr/>
          <p:nvPr/>
        </p:nvSpPr>
        <p:spPr>
          <a:xfrm>
            <a:off x="-1846" y="0"/>
            <a:ext cx="1651000" cy="6654800"/>
          </a:xfrm>
          <a:prstGeom prst="rect">
            <a:avLst/>
          </a:prstGeom>
          <a:solidFill>
            <a:srgbClr val="0070A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18"/>
          <p:cNvSpPr/>
          <p:nvPr>
            <p:ph idx="2" type="pic"/>
          </p:nvPr>
        </p:nvSpPr>
        <p:spPr>
          <a:xfrm>
            <a:off x="7471610" y="5723"/>
            <a:ext cx="4720389" cy="608225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1" name="Google Shape;51;p18"/>
          <p:cNvSpPr txBox="1"/>
          <p:nvPr>
            <p:ph idx="1" type="body"/>
          </p:nvPr>
        </p:nvSpPr>
        <p:spPr>
          <a:xfrm>
            <a:off x="1860884" y="718719"/>
            <a:ext cx="5181600" cy="52489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52" name="Shape 52"/>
        <p:cNvGrpSpPr/>
        <p:nvPr/>
      </p:nvGrpSpPr>
      <p:grpSpPr>
        <a:xfrm>
          <a:off x="0" y="0"/>
          <a:ext cx="0" cy="0"/>
          <a:chOff x="0" y="0"/>
          <a:chExt cx="0" cy="0"/>
        </a:xfrm>
      </p:grpSpPr>
      <p:sp>
        <p:nvSpPr>
          <p:cNvPr id="53" name="Google Shape;53;p19"/>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9"/>
          <p:cNvSpPr/>
          <p:nvPr>
            <p:ph idx="2" type="pic"/>
          </p:nvPr>
        </p:nvSpPr>
        <p:spPr>
          <a:xfrm>
            <a:off x="0" y="-1"/>
            <a:ext cx="4896853" cy="663725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5" name="Google Shape;55;p19"/>
          <p:cNvSpPr txBox="1"/>
          <p:nvPr>
            <p:ph idx="1" type="body"/>
          </p:nvPr>
        </p:nvSpPr>
        <p:spPr>
          <a:xfrm>
            <a:off x="5277856" y="2703930"/>
            <a:ext cx="6533139" cy="331185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6" name="Google Shape;56;p19"/>
          <p:cNvPicPr preferRelativeResize="0"/>
          <p:nvPr/>
        </p:nvPicPr>
        <p:blipFill rotWithShape="1">
          <a:blip r:embed="rId2">
            <a:alphaModFix/>
          </a:blip>
          <a:srcRect b="0" l="0" r="0" t="0"/>
          <a:stretch/>
        </p:blipFill>
        <p:spPr>
          <a:xfrm>
            <a:off x="5232648" y="2313232"/>
            <a:ext cx="6959352" cy="131806"/>
          </a:xfrm>
          <a:prstGeom prst="rect">
            <a:avLst/>
          </a:prstGeom>
          <a:noFill/>
          <a:ln>
            <a:noFill/>
          </a:ln>
        </p:spPr>
      </p:pic>
      <p:sp>
        <p:nvSpPr>
          <p:cNvPr id="57" name="Google Shape;57;p19"/>
          <p:cNvSpPr txBox="1"/>
          <p:nvPr>
            <p:ph idx="3" type="body"/>
          </p:nvPr>
        </p:nvSpPr>
        <p:spPr>
          <a:xfrm>
            <a:off x="5232647" y="1489320"/>
            <a:ext cx="685908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600"/>
              <a:buNone/>
              <a:defRPr b="1" sz="3600">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58" name="Shape 58"/>
        <p:cNvGrpSpPr/>
        <p:nvPr/>
      </p:nvGrpSpPr>
      <p:grpSpPr>
        <a:xfrm>
          <a:off x="0" y="0"/>
          <a:ext cx="0" cy="0"/>
          <a:chOff x="0" y="0"/>
          <a:chExt cx="0" cy="0"/>
        </a:xfrm>
      </p:grpSpPr>
      <p:sp>
        <p:nvSpPr>
          <p:cNvPr id="59" name="Google Shape;59;p20"/>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p:nvPr>
            <p:ph idx="2" type="pic"/>
          </p:nvPr>
        </p:nvSpPr>
        <p:spPr>
          <a:xfrm>
            <a:off x="0" y="0"/>
            <a:ext cx="2497015" cy="276957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1" name="Google Shape;61;p20"/>
          <p:cNvSpPr txBox="1"/>
          <p:nvPr>
            <p:ph idx="1" type="body"/>
          </p:nvPr>
        </p:nvSpPr>
        <p:spPr>
          <a:xfrm>
            <a:off x="5548350" y="511785"/>
            <a:ext cx="621575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sz="3600">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20"/>
          <p:cNvSpPr txBox="1"/>
          <p:nvPr>
            <p:ph idx="3" type="body"/>
          </p:nvPr>
        </p:nvSpPr>
        <p:spPr>
          <a:xfrm>
            <a:off x="5548350" y="1586706"/>
            <a:ext cx="621575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0"/>
          <p:cNvSpPr/>
          <p:nvPr/>
        </p:nvSpPr>
        <p:spPr>
          <a:xfrm>
            <a:off x="-1" y="2783815"/>
            <a:ext cx="2497015" cy="4074185"/>
          </a:xfrm>
          <a:prstGeom prst="rect">
            <a:avLst/>
          </a:prstGeom>
          <a:solidFill>
            <a:srgbClr val="007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20"/>
          <p:cNvSpPr/>
          <p:nvPr>
            <p:ph idx="4" type="pic"/>
          </p:nvPr>
        </p:nvSpPr>
        <p:spPr>
          <a:xfrm>
            <a:off x="2497014" y="12138"/>
            <a:ext cx="2497015" cy="276957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 name="Google Shape;65;p20"/>
          <p:cNvSpPr/>
          <p:nvPr>
            <p:ph idx="5" type="pic"/>
          </p:nvPr>
        </p:nvSpPr>
        <p:spPr>
          <a:xfrm>
            <a:off x="2497014" y="2793853"/>
            <a:ext cx="2497015" cy="200000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6" name="Google Shape;66;p20"/>
          <p:cNvSpPr/>
          <p:nvPr>
            <p:ph idx="6" type="pic"/>
          </p:nvPr>
        </p:nvSpPr>
        <p:spPr>
          <a:xfrm>
            <a:off x="2497014" y="4803896"/>
            <a:ext cx="2497015" cy="204196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7" name="Google Shape;67;p20"/>
          <p:cNvSpPr txBox="1"/>
          <p:nvPr>
            <p:ph idx="7" type="body"/>
          </p:nvPr>
        </p:nvSpPr>
        <p:spPr>
          <a:xfrm>
            <a:off x="381004" y="3388141"/>
            <a:ext cx="1820775" cy="163214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6.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381004" y="6284158"/>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3" name="Google Shape;13;p11"/>
          <p:cNvPicPr preferRelativeResize="0"/>
          <p:nvPr/>
        </p:nvPicPr>
        <p:blipFill rotWithShape="1">
          <a:blip r:embed="rId1">
            <a:alphaModFix/>
          </a:blip>
          <a:srcRect b="0" l="0" r="0" t="0"/>
          <a:stretch/>
        </p:blipFill>
        <p:spPr>
          <a:xfrm>
            <a:off x="0" y="6654800"/>
            <a:ext cx="12192000" cy="203200"/>
          </a:xfrm>
          <a:prstGeom prst="rect">
            <a:avLst/>
          </a:prstGeom>
          <a:noFill/>
          <a:ln>
            <a:noFill/>
          </a:ln>
        </p:spPr>
      </p:pic>
      <p:pic>
        <p:nvPicPr>
          <p:cNvPr descr="A close up of a logo&#10;&#10;Description automatically generated" id="14" name="Google Shape;14;p11"/>
          <p:cNvPicPr preferRelativeResize="0"/>
          <p:nvPr/>
        </p:nvPicPr>
        <p:blipFill rotWithShape="1">
          <a:blip r:embed="rId2">
            <a:alphaModFix/>
          </a:blip>
          <a:srcRect b="0" l="0" r="0" t="0"/>
          <a:stretch/>
        </p:blipFill>
        <p:spPr>
          <a:xfrm>
            <a:off x="9505118" y="6220554"/>
            <a:ext cx="2564296" cy="3906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hyperlink" Target="https://wordart.com/create" TargetMode="External"/><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1" Type="http://schemas.openxmlformats.org/officeDocument/2006/relationships/hyperlink" Target="http://www.rcmp-grc.gc.ca/cycp-cpcj/bull-inti/bullres-resinti-fra.htm" TargetMode="External"/><Relationship Id="rId10" Type="http://schemas.openxmlformats.org/officeDocument/2006/relationships/hyperlink" Target="about:blank" TargetMode="External"/><Relationship Id="rId13" Type="http://schemas.openxmlformats.org/officeDocument/2006/relationships/hyperlink" Target="https://jeunessejecoute.ca/fr" TargetMode="External"/><Relationship Id="rId12" Type="http://schemas.openxmlformats.org/officeDocument/2006/relationships/hyperlink" Target="https://222tips.com/"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hyperlink" Target="https://needhelpnow.ca/app/fr/parent_info-talking_tips" TargetMode="External"/><Relationship Id="rId9" Type="http://schemas.openxmlformats.org/officeDocument/2006/relationships/hyperlink" Target="http://www.prevnet.ca/fr" TargetMode="External"/><Relationship Id="rId15" Type="http://schemas.openxmlformats.org/officeDocument/2006/relationships/hyperlink" Target="https://blogue.sosdevoirs.org/2016/10/10/etre-un-citoyen-numerique-responsable/" TargetMode="External"/><Relationship Id="rId14" Type="http://schemas.openxmlformats.org/officeDocument/2006/relationships/hyperlink" Target="http://www.croixrouge.ca/nos-champs-d-action/prevention-de-la-violence-et-de-l-intimidation/educateurs/prevention-de-l-intimidation-et-du-harcelement/l-intimidation-et-le-harcelement---les-faits?lang=fr-CA&amp;amp;_ga=2.110181061.1175332736.1512051259-2035794176.1512051259" TargetMode="External"/><Relationship Id="rId17" Type="http://schemas.openxmlformats.org/officeDocument/2006/relationships/hyperlink" Target="https://habilomedias.ca/pour-parents" TargetMode="External"/><Relationship Id="rId16" Type="http://schemas.openxmlformats.org/officeDocument/2006/relationships/hyperlink" Target="https://ppeontario.ca/projets/conversations/la-securite-sur-internet/" TargetMode="External"/><Relationship Id="rId5" Type="http://schemas.openxmlformats.org/officeDocument/2006/relationships/hyperlink" Target="https://needhelpnow.ca/app/fr/downloadable_resources-adults" TargetMode="External"/><Relationship Id="rId6" Type="http://schemas.openxmlformats.org/officeDocument/2006/relationships/hyperlink" Target="https://www.pensezcybersecurite.gc.ca/fr/accueil" TargetMode="External"/><Relationship Id="rId18" Type="http://schemas.openxmlformats.org/officeDocument/2006/relationships/hyperlink" Target="https://www.rcmp-grc.gc.ca/fr/bullying/intimidation-ressources" TargetMode="External"/><Relationship Id="rId7" Type="http://schemas.openxmlformats.org/officeDocument/2006/relationships/hyperlink" Target="http://www.statcan.gc.ca/pub/85-002-x/2011001/article/11530-fra.htm#a2" TargetMode="External"/><Relationship Id="rId8" Type="http://schemas.openxmlformats.org/officeDocument/2006/relationships/hyperlink" Target="http://www.stopabully.ca/bullying-statistic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hyperlink" Target="https://www.facebook.com/privacy/explanation" TargetMode="External"/><Relationship Id="rId5" Type="http://schemas.openxmlformats.org/officeDocument/2006/relationships/hyperlink" Target="https://scontent.fybz2-1.fna.fbcdn.net/v/t39.2365-6/43751083_516467292153062_6280614656436338688_n.pdf?_nc_cat=101&amp;ccb=1-3&amp;_nc_sid=ad8a9d&amp;_nc_ohc=c_oHBr-PzKAAX9CPbNH&amp;_nc_oc=AQkLIPwBEcxp9vLDI764ITrdgBqVg4N5xZaN0QccW08ffThft9lsAE6bCVmrThTTfcQ&amp;_nc_ht=scontent.fybz2-1.fna&amp;oh=b62dc40f26f11edeed3879baaa4652f7&amp;oe=6079B3C7" TargetMode="External"/><Relationship Id="rId6" Type="http://schemas.openxmlformats.org/officeDocument/2006/relationships/hyperlink" Target="https://www.tiktok.com/community-guidelines?lang=fr" TargetMode="External"/><Relationship Id="rId7" Type="http://schemas.openxmlformats.org/officeDocument/2006/relationships/hyperlink" Target="https://www.connectsafely.org/wp-content/uploads/snapchat_guide.pdf" TargetMode="External"/><Relationship Id="rId8" Type="http://schemas.openxmlformats.org/officeDocument/2006/relationships/hyperlink" Target="https://www.connectsafely.org/parentguid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24.png"/><Relationship Id="rId5"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28.png"/></Relationships>
</file>

<file path=ppt/slides/_rels/slide28.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6.png"/><Relationship Id="rId12"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twitter.com/adfo" TargetMode="External"/><Relationship Id="rId4" Type="http://schemas.openxmlformats.org/officeDocument/2006/relationships/hyperlink" Target="https://twitter.com/CPCOofficial" TargetMode="External"/><Relationship Id="rId9" Type="http://schemas.openxmlformats.org/officeDocument/2006/relationships/image" Target="../media/image8.png"/><Relationship Id="rId5" Type="http://schemas.openxmlformats.org/officeDocument/2006/relationships/hyperlink" Target="https://twitter.com/OPCouncil" TargetMode="External"/><Relationship Id="rId6" Type="http://schemas.openxmlformats.org/officeDocument/2006/relationships/hyperlink" Target="http://www.adfo.org/" TargetMode="External"/><Relationship Id="rId7" Type="http://schemas.openxmlformats.org/officeDocument/2006/relationships/hyperlink" Target="http://www.cpco.on.ca/" TargetMode="External"/><Relationship Id="rId8" Type="http://schemas.openxmlformats.org/officeDocument/2006/relationships/hyperlink" Target="http://www.principals.c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1" Type="http://schemas.openxmlformats.org/officeDocument/2006/relationships/hyperlink" Target="https://globalnews.ca/author/sean-boynton/" TargetMode="External"/><Relationship Id="rId10" Type="http://schemas.openxmlformats.org/officeDocument/2006/relationships/hyperlink" Target="https://globalnews.ca/author/shelley-steeves/" TargetMode="External"/><Relationship Id="rId12" Type="http://schemas.openxmlformats.org/officeDocument/2006/relationships/hyperlink" Target="https://lactualite.com/actualites/"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hyperlink" Target="https://www.lesmanchettes.com/actualites/canada-quebec" TargetMode="External"/><Relationship Id="rId9" Type="http://schemas.openxmlformats.org/officeDocument/2006/relationships/hyperlink" Target="https://globalnews.ca/author/amy-judd/" TargetMode="External"/><Relationship Id="rId5" Type="http://schemas.openxmlformats.org/officeDocument/2006/relationships/hyperlink" Target="https://newsinfo.inquirer.net/byline/krissy-aguilar" TargetMode="External"/><Relationship Id="rId6" Type="http://schemas.openxmlformats.org/officeDocument/2006/relationships/hyperlink" Target="https://www.twitter.com/@KAguilarINQ" TargetMode="External"/><Relationship Id="rId7" Type="http://schemas.openxmlformats.org/officeDocument/2006/relationships/hyperlink" Target="https://newsinfo.inquirer.net/source/inquirer-net" TargetMode="External"/><Relationship Id="rId8" Type="http://schemas.openxmlformats.org/officeDocument/2006/relationships/hyperlink" Target="https://globalnews.ca/news/7637647/amanda-todd-accused-cyberbully-aydin-coban-appears-cour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p:nvPr/>
        </p:nvSpPr>
        <p:spPr>
          <a:xfrm>
            <a:off x="-7962177" y="-1"/>
            <a:ext cx="5781368"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8" name="Google Shape;108;p2"/>
          <p:cNvPicPr preferRelativeResize="0"/>
          <p:nvPr/>
        </p:nvPicPr>
        <p:blipFill rotWithShape="1">
          <a:blip r:embed="rId3">
            <a:alphaModFix/>
          </a:blip>
          <a:srcRect b="0" l="0" r="0" t="0"/>
          <a:stretch/>
        </p:blipFill>
        <p:spPr>
          <a:xfrm>
            <a:off x="0" y="6654800"/>
            <a:ext cx="12192000" cy="203200"/>
          </a:xfrm>
          <a:prstGeom prst="rect">
            <a:avLst/>
          </a:prstGeom>
          <a:noFill/>
          <a:ln>
            <a:noFill/>
          </a:ln>
        </p:spPr>
      </p:pic>
      <p:sp>
        <p:nvSpPr>
          <p:cNvPr id="109" name="Google Shape;109;p2"/>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Relations saines: </a:t>
            </a:r>
            <a:endParaRPr sz="2780">
              <a:solidFill>
                <a:srgbClr val="FFFFFF"/>
              </a:solidFill>
            </a:endParaRPr>
          </a:p>
          <a:p>
            <a:pPr indent="0" lvl="0" marL="0" rtl="0" algn="l">
              <a:lnSpc>
                <a:spcPct val="90000"/>
              </a:lnSpc>
              <a:spcBef>
                <a:spcPts val="0"/>
              </a:spcBef>
              <a:spcAft>
                <a:spcPts val="0"/>
              </a:spcAft>
              <a:buSzPts val="990"/>
              <a:buNone/>
            </a:pPr>
            <a:r>
              <a:rPr lang="en-CA" sz="2780">
                <a:solidFill>
                  <a:srgbClr val="FFFFFF"/>
                </a:solidFill>
              </a:rPr>
              <a:t>lutte contre la cyberviolence et la cyberintimidation</a:t>
            </a:r>
            <a:endParaRPr sz="2780">
              <a:solidFill>
                <a:srgbClr val="FFFFFF"/>
              </a:solidFill>
            </a:endParaRPr>
          </a:p>
        </p:txBody>
      </p:sp>
      <p:sp>
        <p:nvSpPr>
          <p:cNvPr id="110" name="Google Shape;110;p2"/>
          <p:cNvSpPr txBox="1"/>
          <p:nvPr/>
        </p:nvSpPr>
        <p:spPr>
          <a:xfrm>
            <a:off x="486500" y="1021850"/>
            <a:ext cx="11135700" cy="434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800"/>
              <a:buFont typeface="Arial"/>
              <a:buNone/>
            </a:pPr>
            <a:r>
              <a:rPr lang="en-CA" sz="1800">
                <a:solidFill>
                  <a:schemeClr val="dk1"/>
                </a:solidFill>
                <a:latin typeface="Calibri"/>
                <a:ea typeface="Calibri"/>
                <a:cs typeface="Calibri"/>
                <a:sym typeface="Calibri"/>
              </a:rPr>
              <a:t>Cette présentation permettra d’entamer des conversations avec les parents (p. ex., dans le cadre d’un conseil d’école) donc la </a:t>
            </a:r>
            <a:r>
              <a:rPr b="1" lang="en-CA" sz="1800">
                <a:solidFill>
                  <a:schemeClr val="dk1"/>
                </a:solidFill>
                <a:latin typeface="Calibri"/>
                <a:ea typeface="Calibri"/>
                <a:cs typeface="Calibri"/>
                <a:sym typeface="Calibri"/>
              </a:rPr>
              <a:t>direction est invitée à choisir les diapos qui répondent le mieux à ses besoins.  </a:t>
            </a:r>
            <a:r>
              <a:rPr lang="en-CA" sz="1800">
                <a:solidFill>
                  <a:schemeClr val="dk1"/>
                </a:solidFill>
                <a:latin typeface="Calibri"/>
                <a:ea typeface="Calibri"/>
                <a:cs typeface="Calibri"/>
                <a:sym typeface="Calibri"/>
              </a:rPr>
              <a:t>Il n’est pas recommandé de tout présenter en même temps, mais plutôt de choisir des sections (voir la table des matières sur la diapo 3). </a:t>
            </a:r>
            <a:endParaRPr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rgbClr val="000000"/>
                </a:solidFill>
                <a:latin typeface="Calibri"/>
                <a:ea typeface="Calibri"/>
                <a:cs typeface="Calibri"/>
                <a:sym typeface="Calibri"/>
              </a:rPr>
              <a:t>Cette présentation reflète les grandes idées présentées sur les napperons, un outil créé pour les directions et les directions adjointes dans le cadre du projet sur les relations saines intitulé ‘Relations saines: lutte contre la cyberviolence et la cyberintimidation.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rgbClr val="000000"/>
                </a:solidFill>
                <a:latin typeface="Calibri"/>
                <a:ea typeface="Calibri"/>
                <a:cs typeface="Calibri"/>
                <a:sym typeface="Calibri"/>
              </a:rPr>
              <a:t>Pendant cette présentation, le</a:t>
            </a:r>
            <a:r>
              <a:rPr lang="en-CA" sz="1800">
                <a:latin typeface="Calibri"/>
                <a:ea typeface="Calibri"/>
                <a:cs typeface="Calibri"/>
                <a:sym typeface="Calibri"/>
              </a:rPr>
              <a:t>s parents pourront</a:t>
            </a:r>
            <a:r>
              <a:rPr b="0" i="0" lang="en-CA" sz="1800" u="none" cap="none" strike="noStrike">
                <a:solidFill>
                  <a:srgbClr val="000000"/>
                </a:solidFill>
                <a:latin typeface="Calibri"/>
                <a:ea typeface="Calibri"/>
                <a:cs typeface="Calibri"/>
                <a:sym typeface="Calibri"/>
              </a:rPr>
              <a:t>:</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en-CA" sz="1800" u="none" cap="none" strike="noStrike">
                <a:solidFill>
                  <a:srgbClr val="000000"/>
                </a:solidFill>
                <a:latin typeface="Calibri"/>
                <a:ea typeface="Calibri"/>
                <a:cs typeface="Calibri"/>
                <a:sym typeface="Calibri"/>
              </a:rPr>
              <a:t>se familiariser avec l</a:t>
            </a:r>
            <a:r>
              <a:rPr lang="en-CA" sz="1800">
                <a:latin typeface="Calibri"/>
                <a:ea typeface="Calibri"/>
                <a:cs typeface="Calibri"/>
                <a:sym typeface="Calibri"/>
              </a:rPr>
              <a:t>es définitions liées à la</a:t>
            </a:r>
            <a:r>
              <a:rPr b="0" i="0" lang="en-CA" sz="1800" u="none" cap="none" strike="noStrike">
                <a:solidFill>
                  <a:srgbClr val="000000"/>
                </a:solidFill>
                <a:latin typeface="Calibri"/>
                <a:ea typeface="Calibri"/>
                <a:cs typeface="Calibri"/>
                <a:sym typeface="Calibri"/>
              </a:rPr>
              <a:t> cyberviolence et </a:t>
            </a:r>
            <a:r>
              <a:rPr lang="en-CA" sz="1800">
                <a:latin typeface="Calibri"/>
                <a:ea typeface="Calibri"/>
                <a:cs typeface="Calibri"/>
                <a:sym typeface="Calibri"/>
              </a:rPr>
              <a:t>à la</a:t>
            </a:r>
            <a:r>
              <a:rPr b="0" i="0" lang="en-CA" sz="1800" u="none" cap="none" strike="noStrike">
                <a:solidFill>
                  <a:srgbClr val="000000"/>
                </a:solidFill>
                <a:latin typeface="Calibri"/>
                <a:ea typeface="Calibri"/>
                <a:cs typeface="Calibri"/>
                <a:sym typeface="Calibri"/>
              </a:rPr>
              <a:t> cyberintimidation,</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en-CA" sz="1800" u="none" cap="none" strike="noStrike">
                <a:solidFill>
                  <a:srgbClr val="000000"/>
                </a:solidFill>
                <a:latin typeface="Calibri"/>
                <a:ea typeface="Calibri"/>
                <a:cs typeface="Calibri"/>
                <a:sym typeface="Calibri"/>
              </a:rPr>
              <a:t>identifier </a:t>
            </a:r>
            <a:r>
              <a:rPr lang="en-CA" sz="1800">
                <a:latin typeface="Calibri"/>
                <a:ea typeface="Calibri"/>
                <a:cs typeface="Calibri"/>
                <a:sym typeface="Calibri"/>
              </a:rPr>
              <a:t>des éléments importants pour la sécurité en ligne,</a:t>
            </a:r>
            <a:endParaRPr sz="1800">
              <a:latin typeface="Calibri"/>
              <a:ea typeface="Calibri"/>
              <a:cs typeface="Calibri"/>
              <a:sym typeface="Calibri"/>
            </a:endParaRPr>
          </a:p>
          <a:p>
            <a:pPr indent="-342900" lvl="0" marL="457200" marR="0" rtl="0" algn="l">
              <a:lnSpc>
                <a:spcPct val="100000"/>
              </a:lnSpc>
              <a:spcBef>
                <a:spcPts val="0"/>
              </a:spcBef>
              <a:spcAft>
                <a:spcPts val="0"/>
              </a:spcAft>
              <a:buSzPts val="1800"/>
              <a:buFont typeface="Calibri"/>
              <a:buChar char="●"/>
            </a:pPr>
            <a:r>
              <a:rPr lang="en-CA" sz="1800">
                <a:latin typeface="Calibri"/>
                <a:ea typeface="Calibri"/>
                <a:cs typeface="Calibri"/>
                <a:sym typeface="Calibri"/>
              </a:rPr>
              <a:t>découvrir des moyens de gérer l’utilisation des  technologies,</a:t>
            </a:r>
            <a:endParaRPr sz="1800">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en-CA" sz="1800" u="none" cap="none" strike="noStrike">
                <a:solidFill>
                  <a:srgbClr val="000000"/>
                </a:solidFill>
                <a:latin typeface="Calibri"/>
                <a:ea typeface="Calibri"/>
                <a:cs typeface="Calibri"/>
                <a:sym typeface="Calibri"/>
              </a:rPr>
              <a:t>prendr</a:t>
            </a:r>
            <a:r>
              <a:rPr lang="en-CA" sz="1800">
                <a:latin typeface="Calibri"/>
                <a:ea typeface="Calibri"/>
                <a:cs typeface="Calibri"/>
                <a:sym typeface="Calibri"/>
              </a:rPr>
              <a:t>e</a:t>
            </a:r>
            <a:r>
              <a:rPr b="0" i="0" lang="en-CA" sz="1800" u="none" cap="none" strike="noStrike">
                <a:solidFill>
                  <a:srgbClr val="000000"/>
                </a:solidFill>
                <a:latin typeface="Calibri"/>
                <a:ea typeface="Calibri"/>
                <a:cs typeface="Calibri"/>
                <a:sym typeface="Calibri"/>
              </a:rPr>
              <a:t> connaissance des </a:t>
            </a:r>
            <a:r>
              <a:rPr lang="en-CA" sz="1800">
                <a:latin typeface="Calibri"/>
                <a:ea typeface="Calibri"/>
                <a:cs typeface="Calibri"/>
                <a:sym typeface="Calibri"/>
              </a:rPr>
              <a:t>ressources qui sont disponibles pour les aider, </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en-CA" sz="1800" u="none" cap="none" strike="noStrike">
                <a:solidFill>
                  <a:srgbClr val="000000"/>
                </a:solidFill>
                <a:highlight>
                  <a:srgbClr val="FFFFFF"/>
                </a:highlight>
                <a:latin typeface="Calibri"/>
                <a:ea typeface="Calibri"/>
                <a:cs typeface="Calibri"/>
                <a:sym typeface="Calibri"/>
              </a:rPr>
              <a:t>augmenter </a:t>
            </a:r>
            <a:r>
              <a:rPr lang="en-CA" sz="1800">
                <a:highlight>
                  <a:srgbClr val="FFFFFF"/>
                </a:highlight>
                <a:latin typeface="Calibri"/>
                <a:ea typeface="Calibri"/>
                <a:cs typeface="Calibri"/>
                <a:sym typeface="Calibri"/>
              </a:rPr>
              <a:t>le</a:t>
            </a:r>
            <a:r>
              <a:rPr b="0" i="0" lang="en-CA" sz="1800" u="none" cap="none" strike="noStrike">
                <a:solidFill>
                  <a:srgbClr val="000000"/>
                </a:solidFill>
                <a:highlight>
                  <a:srgbClr val="FFFFFF"/>
                </a:highlight>
                <a:latin typeface="Calibri"/>
                <a:ea typeface="Calibri"/>
                <a:cs typeface="Calibri"/>
                <a:sym typeface="Calibri"/>
              </a:rPr>
              <a:t> niveau de confort malgré </a:t>
            </a:r>
            <a:r>
              <a:rPr b="0" i="0" lang="en-CA" sz="1800" u="none" cap="none" strike="noStrike">
                <a:solidFill>
                  <a:srgbClr val="000000"/>
                </a:solidFill>
                <a:latin typeface="Calibri"/>
                <a:ea typeface="Calibri"/>
                <a:cs typeface="Calibri"/>
                <a:sym typeface="Calibri"/>
              </a:rPr>
              <a:t>la nature sensible et délicate du sujet. </a:t>
            </a:r>
            <a:endParaRPr b="0" i="0" sz="1800" u="none" cap="none" strike="noStrike">
              <a:solidFill>
                <a:srgbClr val="000000"/>
              </a:solidFill>
              <a:latin typeface="Calibri"/>
              <a:ea typeface="Calibri"/>
              <a:cs typeface="Calibri"/>
              <a:sym typeface="Calibri"/>
            </a:endParaRPr>
          </a:p>
        </p:txBody>
      </p:sp>
      <p:sp>
        <p:nvSpPr>
          <p:cNvPr id="111" name="Google Shape;111;p2"/>
          <p:cNvSpPr txBox="1"/>
          <p:nvPr/>
        </p:nvSpPr>
        <p:spPr>
          <a:xfrm>
            <a:off x="711800" y="5708150"/>
            <a:ext cx="110193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i="1" lang="en-CA" sz="1000">
                <a:solidFill>
                  <a:srgbClr val="4F4F4F"/>
                </a:solidFill>
                <a:latin typeface="Calibri"/>
                <a:ea typeface="Calibri"/>
                <a:cs typeface="Calibri"/>
                <a:sym typeface="Calibri"/>
              </a:rPr>
              <a:t>L’information retrouvée dans cette présentation sert à offrir des conseils sur les pratiques exemplaires aux directions et directions adjointes en province. Les directions et directions adjointes devraient toujours consulter le personnel du conseil scolaire et respecter les directives et les politiques du conseil scolaire en ce qui concerne la gestion des incidents de cyberviolence et ou de cyberintimidation. </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c0139c189e_0_23"/>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5" name="Google Shape;195;gc0139c189e_0_23"/>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196" name="Google Shape;196;gc0139c189e_0_23"/>
          <p:cNvSpPr txBox="1"/>
          <p:nvPr>
            <p:ph type="title"/>
          </p:nvPr>
        </p:nvSpPr>
        <p:spPr>
          <a:xfrm>
            <a:off x="0" y="0"/>
            <a:ext cx="10224000" cy="943200"/>
          </a:xfrm>
          <a:prstGeom prst="rect">
            <a:avLst/>
          </a:prstGeom>
          <a:noFill/>
          <a:ln>
            <a:noFill/>
          </a:ln>
        </p:spPr>
        <p:txBody>
          <a:bodyPr anchorCtr="0" anchor="ctr" bIns="45700" lIns="91425" spcFirstLastPara="1" rIns="91425" wrap="square" tIns="45700">
            <a:noAutofit/>
          </a:bodyPr>
          <a:lstStyle/>
          <a:p>
            <a:pPr indent="-152400" lvl="0" marL="444500" rtl="0" algn="l">
              <a:lnSpc>
                <a:spcPct val="115000"/>
              </a:lnSpc>
              <a:spcBef>
                <a:spcPts val="700"/>
              </a:spcBef>
              <a:spcAft>
                <a:spcPts val="0"/>
              </a:spcAft>
              <a:buClr>
                <a:schemeClr val="dk1"/>
              </a:buClr>
              <a:buSzPts val="1100"/>
              <a:buFont typeface="Arial"/>
              <a:buNone/>
            </a:pPr>
            <a:r>
              <a:rPr b="0" lang="en-CA" sz="2800">
                <a:solidFill>
                  <a:srgbClr val="FFFFFF"/>
                </a:solidFill>
                <a:latin typeface="Arial"/>
                <a:ea typeface="Arial"/>
                <a:cs typeface="Arial"/>
                <a:sym typeface="Arial"/>
              </a:rPr>
              <a:t>LES DÉFINITIONS</a:t>
            </a:r>
            <a:endParaRPr sz="2800">
              <a:solidFill>
                <a:srgbClr val="FFFFFF"/>
              </a:solidFill>
            </a:endParaRPr>
          </a:p>
        </p:txBody>
      </p:sp>
      <p:sp>
        <p:nvSpPr>
          <p:cNvPr id="197" name="Google Shape;197;gc0139c189e_0_23"/>
          <p:cNvSpPr txBox="1"/>
          <p:nvPr/>
        </p:nvSpPr>
        <p:spPr>
          <a:xfrm>
            <a:off x="189375" y="943200"/>
            <a:ext cx="11862900" cy="5679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CA" sz="1700" u="none" cap="none" strike="noStrike">
                <a:solidFill>
                  <a:schemeClr val="dk1"/>
                </a:solidFill>
                <a:latin typeface="Calibri"/>
                <a:ea typeface="Calibri"/>
                <a:cs typeface="Calibri"/>
                <a:sym typeface="Calibri"/>
              </a:rPr>
              <a:t>Enfant :</a:t>
            </a:r>
            <a:r>
              <a:rPr b="0" i="0" lang="en-CA" sz="1700" u="none" cap="none" strike="noStrike">
                <a:solidFill>
                  <a:schemeClr val="dk1"/>
                </a:solidFill>
                <a:latin typeface="Calibri"/>
                <a:ea typeface="Calibri"/>
                <a:cs typeface="Calibri"/>
                <a:sym typeface="Calibri"/>
              </a:rPr>
              <a:t> Personne de moins de 12 ans </a:t>
            </a:r>
            <a:endParaRPr b="0" i="0" sz="1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1" i="0" lang="en-CA" sz="1700" u="none" cap="none" strike="noStrike">
                <a:solidFill>
                  <a:schemeClr val="dk1"/>
                </a:solidFill>
                <a:latin typeface="Calibri"/>
                <a:ea typeface="Calibri"/>
                <a:cs typeface="Calibri"/>
                <a:sym typeface="Calibri"/>
              </a:rPr>
              <a:t>Jeune :</a:t>
            </a:r>
            <a:r>
              <a:rPr b="0" i="0" lang="en-CA" sz="1700" u="none" cap="none" strike="noStrike">
                <a:solidFill>
                  <a:schemeClr val="dk1"/>
                </a:solidFill>
                <a:latin typeface="Calibri"/>
                <a:ea typeface="Calibri"/>
                <a:cs typeface="Calibri"/>
                <a:sym typeface="Calibri"/>
              </a:rPr>
              <a:t> Personne de 12 à 17 ans </a:t>
            </a:r>
            <a:endParaRPr b="0" i="0" sz="1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1" i="0" lang="en-CA" sz="1700" u="none" cap="none" strike="noStrike">
                <a:solidFill>
                  <a:schemeClr val="dk1"/>
                </a:solidFill>
                <a:latin typeface="Calibri"/>
                <a:ea typeface="Calibri"/>
                <a:cs typeface="Calibri"/>
                <a:sym typeface="Calibri"/>
              </a:rPr>
              <a:t>Adulte :</a:t>
            </a:r>
            <a:r>
              <a:rPr b="0" i="0" lang="en-CA" sz="1700" u="none" cap="none" strike="noStrike">
                <a:solidFill>
                  <a:schemeClr val="dk1"/>
                </a:solidFill>
                <a:latin typeface="Calibri"/>
                <a:ea typeface="Calibri"/>
                <a:cs typeface="Calibri"/>
                <a:sym typeface="Calibri"/>
              </a:rPr>
              <a:t> Personne de 18 ans ou plus</a:t>
            </a:r>
            <a:endParaRPr b="1"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en-CA" sz="1700" u="none" cap="none" strike="noStrike">
                <a:solidFill>
                  <a:srgbClr val="000000"/>
                </a:solidFill>
                <a:latin typeface="Arial"/>
                <a:ea typeface="Arial"/>
                <a:cs typeface="Arial"/>
                <a:sym typeface="Arial"/>
              </a:rPr>
              <a:t>Pornographie juvénile</a:t>
            </a:r>
            <a:r>
              <a:rPr b="0" i="0" lang="en-CA" sz="1700" u="none" cap="none" strike="noStrike">
                <a:solidFill>
                  <a:srgbClr val="000000"/>
                </a:solidFill>
                <a:latin typeface="Arial"/>
                <a:ea typeface="Arial"/>
                <a:cs typeface="Arial"/>
                <a:sym typeface="Arial"/>
              </a:rPr>
              <a:t> : Photographie, film, vidéo ou toute autre représentation visuelle créée de façon mécanique ounumérique, notamment des fichiers écrits ou audio (p. ex., clavardage, messages vocaux et discussions sur vidéo) :</a:t>
            </a:r>
            <a:endParaRPr b="0" i="0" sz="17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700"/>
              <a:buFont typeface="Arial"/>
              <a:buNone/>
            </a:pPr>
            <a:r>
              <a:rPr b="0" i="0" lang="en-CA" sz="1700" u="none" cap="none" strike="noStrike">
                <a:solidFill>
                  <a:srgbClr val="000000"/>
                </a:solidFill>
                <a:latin typeface="Arial"/>
                <a:ea typeface="Arial"/>
                <a:cs typeface="Arial"/>
                <a:sym typeface="Arial"/>
              </a:rPr>
              <a:t>(i)  où figure une personne âgée de moins de 18 ans ou présentée comme telle et se livrant ou présentée comme se livrant à une activitésexuelle explicite; ou</a:t>
            </a:r>
            <a:endParaRPr b="0" i="0" sz="17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700"/>
              <a:buFont typeface="Arial"/>
              <a:buNone/>
            </a:pPr>
            <a:r>
              <a:rPr b="0" i="0" lang="en-CA" sz="1700" u="none" cap="none" strike="noStrike">
                <a:solidFill>
                  <a:srgbClr val="000000"/>
                </a:solidFill>
                <a:latin typeface="Arial"/>
                <a:ea typeface="Arial"/>
                <a:cs typeface="Arial"/>
                <a:sym typeface="Arial"/>
              </a:rPr>
              <a:t>(ii)  dont la caractéristique dominante est la représentation, dans un but sexuel, d’organes sexuels ou de la région anale d’une personne âgée de moins de 18 ans.</a:t>
            </a:r>
            <a:endParaRPr b="0" i="0" sz="17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en-CA" sz="1700" u="none" cap="none" strike="noStrike">
                <a:solidFill>
                  <a:srgbClr val="000000"/>
                </a:solidFill>
                <a:latin typeface="Arial"/>
                <a:ea typeface="Arial"/>
                <a:cs typeface="Arial"/>
                <a:sym typeface="Arial"/>
              </a:rPr>
              <a:t>Cyberharcèlement </a:t>
            </a:r>
            <a:r>
              <a:rPr b="0" i="0" lang="en-CA" sz="1700" u="none" cap="none" strike="noStrike">
                <a:solidFill>
                  <a:srgbClr val="000000"/>
                </a:solidFill>
                <a:latin typeface="Arial"/>
                <a:ea typeface="Arial"/>
                <a:cs typeface="Arial"/>
                <a:sym typeface="Arial"/>
              </a:rPr>
              <a:t>: Communications répétées et non désirées, directes ou indirectes, avec une autre personne au moyen des technologies, notamment des messages textes, des courriels et des publications privées ou publiques en ligne.</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en-CA" sz="1700" u="none" cap="none" strike="noStrike">
                <a:solidFill>
                  <a:srgbClr val="000000"/>
                </a:solidFill>
                <a:latin typeface="Arial"/>
                <a:ea typeface="Arial"/>
                <a:cs typeface="Arial"/>
                <a:sym typeface="Arial"/>
              </a:rPr>
              <a:t>Cyberharcèlement sexuel</a:t>
            </a:r>
            <a:r>
              <a:rPr b="0" i="0" lang="en-CA" sz="1700" u="none" cap="none" strike="noStrike">
                <a:solidFill>
                  <a:srgbClr val="000000"/>
                </a:solidFill>
                <a:latin typeface="Arial"/>
                <a:ea typeface="Arial"/>
                <a:cs typeface="Arial"/>
                <a:sym typeface="Arial"/>
              </a:rPr>
              <a:t> : Communications répétées et non désirées de nature sexuelle, directes ou indirectes, avec une autre personne au moyen des technologies, notamment des messages textes, des courriels et des publications privées ou publiques en ligne. Le cyberharcèlement sexuel peut aussi comprendre les insultes, le dénigrement et les blagues intimidantes à caractère sexuel, la révélation non consensuelle de l’orientation sexuelle, de l’identité de genre ou de l’expression de genre d’une personne, et la transmission, l’échange ou la sollicitation d’images à caractère sexuel sans consentement.</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c0139c189e_0_31"/>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3" name="Google Shape;203;gc0139c189e_0_31"/>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04" name="Google Shape;204;gc0139c189e_0_31"/>
          <p:cNvSpPr txBox="1"/>
          <p:nvPr>
            <p:ph type="title"/>
          </p:nvPr>
        </p:nvSpPr>
        <p:spPr>
          <a:xfrm>
            <a:off x="0" y="0"/>
            <a:ext cx="10224000" cy="943200"/>
          </a:xfrm>
          <a:prstGeom prst="rect">
            <a:avLst/>
          </a:prstGeom>
          <a:noFill/>
          <a:ln>
            <a:noFill/>
          </a:ln>
        </p:spPr>
        <p:txBody>
          <a:bodyPr anchorCtr="0" anchor="ctr" bIns="45700" lIns="91425" spcFirstLastPara="1" rIns="91425" wrap="square" tIns="45700">
            <a:noAutofit/>
          </a:bodyPr>
          <a:lstStyle/>
          <a:p>
            <a:pPr indent="-152400" lvl="0" marL="444500" rtl="0" algn="l">
              <a:lnSpc>
                <a:spcPct val="115000"/>
              </a:lnSpc>
              <a:spcBef>
                <a:spcPts val="700"/>
              </a:spcBef>
              <a:spcAft>
                <a:spcPts val="0"/>
              </a:spcAft>
              <a:buClr>
                <a:schemeClr val="dk1"/>
              </a:buClr>
              <a:buSzPts val="1100"/>
              <a:buFont typeface="Arial"/>
              <a:buNone/>
            </a:pPr>
            <a:r>
              <a:rPr b="0" lang="en-CA" sz="2800">
                <a:solidFill>
                  <a:srgbClr val="FFFFFF"/>
                </a:solidFill>
                <a:latin typeface="Arial"/>
                <a:ea typeface="Arial"/>
                <a:cs typeface="Arial"/>
                <a:sym typeface="Arial"/>
              </a:rPr>
              <a:t>LES DÉFINITIONS</a:t>
            </a:r>
            <a:endParaRPr sz="2800">
              <a:solidFill>
                <a:srgbClr val="FFFFFF"/>
              </a:solidFill>
            </a:endParaRPr>
          </a:p>
        </p:txBody>
      </p:sp>
      <p:sp>
        <p:nvSpPr>
          <p:cNvPr id="205" name="Google Shape;205;gc0139c189e_0_31"/>
          <p:cNvSpPr txBox="1"/>
          <p:nvPr/>
        </p:nvSpPr>
        <p:spPr>
          <a:xfrm>
            <a:off x="421500" y="1082125"/>
            <a:ext cx="11349000" cy="517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chemeClr val="dk1"/>
                </a:solidFill>
                <a:latin typeface="Arial"/>
                <a:ea typeface="Arial"/>
                <a:cs typeface="Arial"/>
                <a:sym typeface="Arial"/>
              </a:rPr>
              <a:t>Leurre </a:t>
            </a:r>
            <a:r>
              <a:rPr b="0" i="0" lang="en-CA" sz="1800" u="none" cap="none" strike="noStrike">
                <a:solidFill>
                  <a:schemeClr val="dk1"/>
                </a:solidFill>
                <a:latin typeface="Arial"/>
                <a:ea typeface="Arial"/>
                <a:cs typeface="Arial"/>
                <a:sym typeface="Arial"/>
              </a:rPr>
              <a:t>: Le fait pour une personne de communiquer, au moyen des télécommunications, avec une personne de moins de 18 ansdans le but de commettre un crime de nature sexuelle, comme une agression sexuelle, la création de pornographie juvénile etl’exploitation sexuelle. Le terme télécommunications comprend notamment les messages textes, les courriels et les publicationsprivées ou publiques en ligne.</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chemeClr val="dk1"/>
                </a:solidFill>
                <a:latin typeface="Arial"/>
                <a:ea typeface="Arial"/>
                <a:cs typeface="Arial"/>
                <a:sym typeface="Arial"/>
              </a:rPr>
              <a:t>Sextage </a:t>
            </a:r>
            <a:r>
              <a:rPr b="0" i="0" lang="en-CA" sz="1800" u="none" cap="none" strike="noStrike">
                <a:solidFill>
                  <a:schemeClr val="dk1"/>
                </a:solidFill>
                <a:latin typeface="Arial"/>
                <a:ea typeface="Arial"/>
                <a:cs typeface="Arial"/>
                <a:sym typeface="Arial"/>
              </a:rPr>
              <a:t>: Le fait pour des personnes de créer, d’échanger et de partager de façon consensuelle des images ou des vidéos de naturesexuelle ou d’avoir des conversations d’une telle nature par messages textes sur Internet, des appareils électroniques ou d’autres modes de communication.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chemeClr val="dk1"/>
                </a:solidFill>
                <a:latin typeface="Arial"/>
                <a:ea typeface="Arial"/>
                <a:cs typeface="Arial"/>
                <a:sym typeface="Arial"/>
              </a:rPr>
              <a:t>Sextorsion</a:t>
            </a:r>
            <a:r>
              <a:rPr b="0" i="0" lang="en-CA" sz="1800" u="none" cap="none" strike="noStrike">
                <a:solidFill>
                  <a:schemeClr val="dk1"/>
                </a:solidFill>
                <a:latin typeface="Arial"/>
                <a:ea typeface="Arial"/>
                <a:cs typeface="Arial"/>
                <a:sym typeface="Arial"/>
              </a:rPr>
              <a:t> : Le fait pour une personne d’utiliser les images intimes d’une autre personne pour la contraindre à envoyer d’autres images ou des vidéos de cette nature sur Internet et au moyen d’appareils électroniques.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chemeClr val="dk1"/>
                </a:solidFill>
                <a:latin typeface="Arial"/>
                <a:ea typeface="Arial"/>
                <a:cs typeface="Arial"/>
                <a:sym typeface="Arial"/>
              </a:rPr>
              <a:t>Traite de la personne</a:t>
            </a:r>
            <a:r>
              <a:rPr b="0" i="0" lang="en-CA" sz="1800" u="none" cap="none" strike="noStrike">
                <a:solidFill>
                  <a:schemeClr val="dk1"/>
                </a:solidFill>
                <a:latin typeface="Arial"/>
                <a:ea typeface="Arial"/>
                <a:cs typeface="Arial"/>
                <a:sym typeface="Arial"/>
              </a:rPr>
              <a:t> : recruter, déplacer, transférer, abriter, ou recevoir des personnes par des moyens inappropriés pour des fins illégales incluant l’exploitation sexuelle et le travail forcé.</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chemeClr val="dk1"/>
                </a:solidFill>
                <a:latin typeface="Arial"/>
                <a:ea typeface="Arial"/>
                <a:cs typeface="Arial"/>
                <a:sym typeface="Arial"/>
              </a:rPr>
              <a:t>Cyber-séduction (grooming)</a:t>
            </a:r>
            <a:r>
              <a:rPr b="0" i="0" lang="en-CA" sz="1800" u="none" cap="none" strike="noStrike">
                <a:solidFill>
                  <a:schemeClr val="dk1"/>
                </a:solidFill>
                <a:latin typeface="Arial"/>
                <a:ea typeface="Arial"/>
                <a:cs typeface="Arial"/>
                <a:sym typeface="Arial"/>
              </a:rPr>
              <a:t> : Lorsque quelqu’un (souvent un adulte) se lie d’amitié avec un enfant/jeune en ligne et établit un lien émotionnel avec de mauvaises intentions futures (abus sexuel, sextorsion, traite de la personne…).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c375af5cb0_0_0"/>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1" name="Google Shape;211;gc375af5cb0_0_0"/>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12" name="Google Shape;212;gc375af5cb0_0_0"/>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990"/>
              <a:buFont typeface="Arial"/>
              <a:buNone/>
            </a:pPr>
            <a:r>
              <a:rPr lang="en-CA" sz="2780">
                <a:solidFill>
                  <a:schemeClr val="lt1"/>
                </a:solidFill>
              </a:rPr>
              <a:t>RÔLE ET RESPONSABILITÉ</a:t>
            </a:r>
            <a:endParaRPr sz="2780">
              <a:solidFill>
                <a:srgbClr val="FFFFFF"/>
              </a:solidFill>
            </a:endParaRPr>
          </a:p>
        </p:txBody>
      </p:sp>
      <p:sp>
        <p:nvSpPr>
          <p:cNvPr id="213" name="Google Shape;213;gc375af5cb0_0_0"/>
          <p:cNvSpPr txBox="1"/>
          <p:nvPr/>
        </p:nvSpPr>
        <p:spPr>
          <a:xfrm>
            <a:off x="232100" y="609900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200" u="sng">
                <a:solidFill>
                  <a:schemeClr val="hlink"/>
                </a:solidFill>
                <a:hlinkClick r:id="rId4"/>
              </a:rPr>
              <a:t>https://wordart.com/create</a:t>
            </a:r>
            <a:r>
              <a:rPr lang="en-CA" sz="1200">
                <a:solidFill>
                  <a:schemeClr val="dk1"/>
                </a:solidFill>
              </a:rPr>
              <a:t> </a:t>
            </a:r>
            <a:endParaRPr/>
          </a:p>
        </p:txBody>
      </p:sp>
      <p:pic>
        <p:nvPicPr>
          <p:cNvPr id="214" name="Google Shape;214;gc375af5cb0_0_0"/>
          <p:cNvPicPr preferRelativeResize="0"/>
          <p:nvPr/>
        </p:nvPicPr>
        <p:blipFill>
          <a:blip r:embed="rId5">
            <a:alphaModFix/>
          </a:blip>
          <a:stretch>
            <a:fillRect/>
          </a:stretch>
        </p:blipFill>
        <p:spPr>
          <a:xfrm>
            <a:off x="2209200" y="909175"/>
            <a:ext cx="7400125" cy="7845225"/>
          </a:xfrm>
          <a:prstGeom prst="rect">
            <a:avLst/>
          </a:prstGeom>
          <a:noFill/>
          <a:ln>
            <a:noFill/>
          </a:ln>
        </p:spPr>
      </p:pic>
      <p:sp>
        <p:nvSpPr>
          <p:cNvPr id="215" name="Google Shape;215;gc375af5cb0_0_0"/>
          <p:cNvSpPr txBox="1"/>
          <p:nvPr/>
        </p:nvSpPr>
        <p:spPr>
          <a:xfrm>
            <a:off x="3347675" y="5914200"/>
            <a:ext cx="5353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sz="2400">
                <a:latin typeface="Calibri"/>
                <a:ea typeface="Calibri"/>
                <a:cs typeface="Calibri"/>
                <a:sym typeface="Calibri"/>
              </a:rPr>
              <a:t>Devenir parent, le rôle de notre vie!</a:t>
            </a:r>
            <a:endParaRPr sz="24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be8f13856b_0_71"/>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1" name="Google Shape;221;gbe8f13856b_0_71"/>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22" name="Google Shape;222;gbe8f13856b_0_71"/>
          <p:cNvSpPr txBox="1"/>
          <p:nvPr>
            <p:ph type="title"/>
          </p:nvPr>
        </p:nvSpPr>
        <p:spPr>
          <a:xfrm>
            <a:off x="486501" y="-34025"/>
            <a:ext cx="82824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RÔLE ET RESPONSABILITÉ: parent - apprenant</a:t>
            </a:r>
            <a:endParaRPr sz="2780">
              <a:solidFill>
                <a:srgbClr val="FFFFFF"/>
              </a:solidFill>
            </a:endParaRPr>
          </a:p>
        </p:txBody>
      </p:sp>
      <p:sp>
        <p:nvSpPr>
          <p:cNvPr id="223" name="Google Shape;223;gbe8f13856b_0_71"/>
          <p:cNvSpPr txBox="1"/>
          <p:nvPr/>
        </p:nvSpPr>
        <p:spPr>
          <a:xfrm>
            <a:off x="360200" y="1123800"/>
            <a:ext cx="11526300" cy="97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300"/>
              </a:spcBef>
              <a:spcAft>
                <a:spcPts val="0"/>
              </a:spcAft>
              <a:buClr>
                <a:srgbClr val="000000"/>
              </a:buClr>
              <a:buSzPts val="2400"/>
              <a:buFont typeface="Arial"/>
              <a:buNone/>
            </a:pPr>
            <a:r>
              <a:rPr b="0" i="0" lang="en-CA" sz="2400" u="none" cap="none" strike="noStrike">
                <a:solidFill>
                  <a:schemeClr val="dk1"/>
                </a:solidFill>
                <a:highlight>
                  <a:srgbClr val="FFFFFF"/>
                </a:highlight>
                <a:latin typeface="Arial"/>
                <a:ea typeface="Arial"/>
                <a:cs typeface="Arial"/>
                <a:sym typeface="Arial"/>
              </a:rPr>
              <a:t>Que pouvons-nous faire aujourd’hui pour aider les </a:t>
            </a:r>
            <a:r>
              <a:rPr lang="en-CA" sz="2400">
                <a:solidFill>
                  <a:schemeClr val="dk1"/>
                </a:solidFill>
                <a:highlight>
                  <a:srgbClr val="FFFFFF"/>
                </a:highlight>
              </a:rPr>
              <a:t>enfants</a:t>
            </a:r>
            <a:r>
              <a:rPr b="0" i="0" lang="en-CA" sz="2400" u="none" cap="none" strike="noStrike">
                <a:solidFill>
                  <a:schemeClr val="dk1"/>
                </a:solidFill>
                <a:highlight>
                  <a:srgbClr val="FFFFFF"/>
                </a:highlight>
                <a:latin typeface="Arial"/>
                <a:ea typeface="Arial"/>
                <a:cs typeface="Arial"/>
                <a:sym typeface="Arial"/>
              </a:rPr>
              <a:t> à éviter les écueils du monde numérique?</a:t>
            </a:r>
            <a:endParaRPr b="0" i="0" sz="2400" u="none" cap="none" strike="noStrike">
              <a:solidFill>
                <a:srgbClr val="000000"/>
              </a:solidFill>
              <a:latin typeface="Arial"/>
              <a:ea typeface="Arial"/>
              <a:cs typeface="Arial"/>
              <a:sym typeface="Arial"/>
            </a:endParaRPr>
          </a:p>
        </p:txBody>
      </p:sp>
      <p:sp>
        <p:nvSpPr>
          <p:cNvPr id="224" name="Google Shape;224;gbe8f13856b_0_71"/>
          <p:cNvSpPr txBox="1"/>
          <p:nvPr/>
        </p:nvSpPr>
        <p:spPr>
          <a:xfrm>
            <a:off x="650550" y="2391650"/>
            <a:ext cx="10745700" cy="375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CA" sz="2600" u="none" cap="none" strike="noStrike">
                <a:solidFill>
                  <a:srgbClr val="000000"/>
                </a:solidFill>
                <a:latin typeface="Calibri"/>
                <a:ea typeface="Calibri"/>
                <a:cs typeface="Calibri"/>
                <a:sym typeface="Calibri"/>
              </a:rPr>
              <a:t>Que font les </a:t>
            </a:r>
            <a:r>
              <a:rPr lang="en-CA" sz="2600">
                <a:latin typeface="Calibri"/>
                <a:ea typeface="Calibri"/>
                <a:cs typeface="Calibri"/>
                <a:sym typeface="Calibri"/>
              </a:rPr>
              <a:t>enfants</a:t>
            </a:r>
            <a:r>
              <a:rPr b="0" i="0" lang="en-CA" sz="2600" u="none" cap="none" strike="noStrike">
                <a:solidFill>
                  <a:srgbClr val="000000"/>
                </a:solidFill>
                <a:latin typeface="Calibri"/>
                <a:ea typeface="Calibri"/>
                <a:cs typeface="Calibri"/>
                <a:sym typeface="Calibri"/>
              </a:rPr>
              <a:t> en ligne?  </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CA" sz="2600" u="none" cap="none" strike="noStrike">
                <a:solidFill>
                  <a:srgbClr val="000000"/>
                </a:solidFill>
                <a:latin typeface="Calibri"/>
                <a:ea typeface="Calibri"/>
                <a:cs typeface="Calibri"/>
                <a:sym typeface="Calibri"/>
              </a:rPr>
              <a:t>Quels sont les jeux, les applications, les médias sociaux dont les élèves fréquentent? </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CA" sz="2600" u="none" cap="none" strike="noStrike">
                <a:solidFill>
                  <a:srgbClr val="000000"/>
                </a:solidFill>
                <a:latin typeface="Calibri"/>
                <a:ea typeface="Calibri"/>
                <a:cs typeface="Calibri"/>
                <a:sym typeface="Calibri"/>
              </a:rPr>
              <a:t>Y a-t-il des écueils à connaître? </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CA" sz="2600" u="none" cap="none" strike="noStrike">
                <a:solidFill>
                  <a:srgbClr val="000000"/>
                </a:solidFill>
                <a:latin typeface="Calibri"/>
                <a:ea typeface="Calibri"/>
                <a:cs typeface="Calibri"/>
                <a:sym typeface="Calibri"/>
              </a:rPr>
              <a:t>Comment faire pour se renseigner?</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CA" sz="2600" u="none" cap="none" strike="noStrike">
                <a:solidFill>
                  <a:srgbClr val="000000"/>
                </a:solidFill>
                <a:latin typeface="Calibri"/>
                <a:ea typeface="Calibri"/>
                <a:cs typeface="Calibri"/>
                <a:sym typeface="Calibri"/>
              </a:rPr>
              <a:t>Si on ne connaît pas les applications ni les réseaux sociaux, comment pouvons-nous guider, aider, protéger les enfants?</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c165601fc2_0_0"/>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0" name="Google Shape;230;gc165601fc2_0_0"/>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31" name="Google Shape;231;gc165601fc2_0_0"/>
          <p:cNvSpPr txBox="1"/>
          <p:nvPr>
            <p:ph type="title"/>
          </p:nvPr>
        </p:nvSpPr>
        <p:spPr>
          <a:xfrm>
            <a:off x="174782" y="-4"/>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RÔLE ET RESPONSABILITÉ: attitude et comportement  </a:t>
            </a:r>
            <a:endParaRPr sz="2780">
              <a:solidFill>
                <a:srgbClr val="FFFFFF"/>
              </a:solidFill>
            </a:endParaRPr>
          </a:p>
        </p:txBody>
      </p:sp>
      <p:sp>
        <p:nvSpPr>
          <p:cNvPr id="232" name="Google Shape;232;gc165601fc2_0_0"/>
          <p:cNvSpPr txBox="1"/>
          <p:nvPr/>
        </p:nvSpPr>
        <p:spPr>
          <a:xfrm>
            <a:off x="511500" y="1252825"/>
            <a:ext cx="108633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33" name="Google Shape;233;gc165601fc2_0_0"/>
          <p:cNvSpPr txBox="1"/>
          <p:nvPr/>
        </p:nvSpPr>
        <p:spPr>
          <a:xfrm>
            <a:off x="1829700" y="1766700"/>
            <a:ext cx="9033300" cy="394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CA" sz="2400" u="none" cap="none" strike="noStrike">
                <a:solidFill>
                  <a:srgbClr val="000000"/>
                </a:solidFill>
                <a:latin typeface="Calibri"/>
                <a:ea typeface="Calibri"/>
                <a:cs typeface="Calibri"/>
                <a:sym typeface="Calibri"/>
              </a:rPr>
              <a:t>Restez calme</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400" u="none" cap="none" strike="noStrike">
                <a:solidFill>
                  <a:srgbClr val="000000"/>
                </a:solidFill>
                <a:latin typeface="Calibri"/>
                <a:ea typeface="Calibri"/>
                <a:cs typeface="Calibri"/>
                <a:sym typeface="Calibri"/>
              </a:rPr>
              <a:t>Écouter</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400" u="none" cap="none" strike="noStrike">
                <a:solidFill>
                  <a:srgbClr val="000000"/>
                </a:solidFill>
                <a:latin typeface="Calibri"/>
                <a:ea typeface="Calibri"/>
                <a:cs typeface="Calibri"/>
                <a:sym typeface="Calibri"/>
              </a:rPr>
              <a:t>Poser des questions</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400" u="none" cap="none" strike="noStrike">
                <a:solidFill>
                  <a:srgbClr val="000000"/>
                </a:solidFill>
                <a:latin typeface="Calibri"/>
                <a:ea typeface="Calibri"/>
                <a:cs typeface="Calibri"/>
                <a:sym typeface="Calibri"/>
              </a:rPr>
              <a:t>Sécuriser</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400" u="none" cap="none" strike="noStrike">
                <a:solidFill>
                  <a:srgbClr val="000000"/>
                </a:solidFill>
                <a:latin typeface="Calibri"/>
                <a:ea typeface="Calibri"/>
                <a:cs typeface="Calibri"/>
                <a:sym typeface="Calibri"/>
              </a:rPr>
              <a:t>Encourager (tu as fait la bonne chose en le disant)</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400" u="none" cap="none" strike="noStrike">
                <a:solidFill>
                  <a:srgbClr val="000000"/>
                </a:solidFill>
                <a:latin typeface="Calibri"/>
                <a:ea typeface="Calibri"/>
                <a:cs typeface="Calibri"/>
                <a:sym typeface="Calibri"/>
              </a:rPr>
              <a:t>Savoir où obtenir de l’aide</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400" u="none" cap="none" strike="noStrike">
                <a:solidFill>
                  <a:srgbClr val="000000"/>
                </a:solidFill>
                <a:latin typeface="Calibri"/>
                <a:ea typeface="Calibri"/>
                <a:cs typeface="Calibri"/>
                <a:sym typeface="Calibri"/>
              </a:rPr>
              <a:t>Informer la direction, l</a:t>
            </a:r>
            <a:r>
              <a:rPr lang="en-CA" sz="2400">
                <a:latin typeface="Calibri"/>
                <a:ea typeface="Calibri"/>
                <a:cs typeface="Calibri"/>
                <a:sym typeface="Calibri"/>
              </a:rPr>
              <a:t>a police, le site ou l’appli</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400" u="none" cap="none" strike="noStrike">
                <a:solidFill>
                  <a:srgbClr val="000000"/>
                </a:solidFill>
                <a:latin typeface="Calibri"/>
                <a:ea typeface="Calibri"/>
                <a:cs typeface="Calibri"/>
                <a:sym typeface="Calibri"/>
              </a:rPr>
              <a:t>Ne pas porter de jugement</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400" u="none" cap="none" strike="noStrike">
                <a:solidFill>
                  <a:srgbClr val="000000"/>
                </a:solidFill>
                <a:latin typeface="Calibri"/>
                <a:ea typeface="Calibri"/>
                <a:cs typeface="Calibri"/>
                <a:sym typeface="Calibri"/>
              </a:rPr>
              <a:t>Se soucier du bien-être (moral, physique, mental)</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be8f13856b_0_49"/>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9" name="Google Shape;239;gbe8f13856b_0_49"/>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40" name="Google Shape;240;gbe8f13856b_0_49"/>
          <p:cNvSpPr txBox="1"/>
          <p:nvPr>
            <p:ph type="title"/>
          </p:nvPr>
        </p:nvSpPr>
        <p:spPr>
          <a:xfrm>
            <a:off x="191532" y="-4"/>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RÔLE ET RESPONSABILITÉ: signes observables </a:t>
            </a:r>
            <a:endParaRPr sz="2780">
              <a:solidFill>
                <a:srgbClr val="FFFFFF"/>
              </a:solidFill>
            </a:endParaRPr>
          </a:p>
        </p:txBody>
      </p:sp>
      <p:sp>
        <p:nvSpPr>
          <p:cNvPr id="241" name="Google Shape;241;gbe8f13856b_0_49"/>
          <p:cNvSpPr txBox="1"/>
          <p:nvPr/>
        </p:nvSpPr>
        <p:spPr>
          <a:xfrm>
            <a:off x="511500" y="1131750"/>
            <a:ext cx="108633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42" name="Google Shape;242;gbe8f13856b_0_49"/>
          <p:cNvSpPr txBox="1"/>
          <p:nvPr/>
        </p:nvSpPr>
        <p:spPr>
          <a:xfrm>
            <a:off x="2073675" y="1874400"/>
            <a:ext cx="8789400" cy="332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CA" sz="2400" u="none" cap="none" strike="noStrike">
                <a:solidFill>
                  <a:srgbClr val="000000"/>
                </a:solidFill>
                <a:latin typeface="Calibri"/>
                <a:ea typeface="Calibri"/>
                <a:cs typeface="Calibri"/>
                <a:sym typeface="Calibri"/>
              </a:rPr>
              <a:t>Troubles de sommeil</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400" u="none" cap="none" strike="noStrike">
                <a:solidFill>
                  <a:srgbClr val="000000"/>
                </a:solidFill>
                <a:latin typeface="Calibri"/>
                <a:ea typeface="Calibri"/>
                <a:cs typeface="Calibri"/>
                <a:sym typeface="Calibri"/>
              </a:rPr>
              <a:t>Perte d’intérêt (école, passe-temps, activités…)</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400" u="none" cap="none" strike="noStrike">
                <a:solidFill>
                  <a:srgbClr val="000000"/>
                </a:solidFill>
                <a:latin typeface="Calibri"/>
                <a:ea typeface="Calibri"/>
                <a:cs typeface="Calibri"/>
                <a:sym typeface="Calibri"/>
              </a:rPr>
              <a:t>Changement de personnalité</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400" u="none" cap="none" strike="noStrike">
                <a:solidFill>
                  <a:srgbClr val="000000"/>
                </a:solidFill>
                <a:latin typeface="Calibri"/>
                <a:ea typeface="Calibri"/>
                <a:cs typeface="Calibri"/>
                <a:sym typeface="Calibri"/>
              </a:rPr>
              <a:t>Évite ses appareils technologiques</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400" u="none" cap="none" strike="noStrike">
                <a:solidFill>
                  <a:srgbClr val="000000"/>
                </a:solidFill>
                <a:latin typeface="Calibri"/>
                <a:ea typeface="Calibri"/>
                <a:cs typeface="Calibri"/>
                <a:sym typeface="Calibri"/>
              </a:rPr>
              <a:t>Interagit moins avec la famille et les amis (replié sur soi)</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400" u="none" cap="none" strike="noStrike">
                <a:solidFill>
                  <a:srgbClr val="000000"/>
                </a:solidFill>
                <a:latin typeface="Calibri"/>
                <a:ea typeface="Calibri"/>
                <a:cs typeface="Calibri"/>
                <a:sym typeface="Calibri"/>
              </a:rPr>
              <a:t>Réagit brusquement</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400" u="none" cap="none" strike="noStrike">
                <a:solidFill>
                  <a:srgbClr val="000000"/>
                </a:solidFill>
                <a:latin typeface="Calibri"/>
                <a:ea typeface="Calibri"/>
                <a:cs typeface="Calibri"/>
                <a:sym typeface="Calibri"/>
              </a:rPr>
              <a:t>Saut d’humeur</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c082c20f9e_0_351"/>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8" name="Google Shape;248;gc082c20f9e_0_351"/>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49" name="Google Shape;249;gc082c20f9e_0_351"/>
          <p:cNvSpPr txBox="1"/>
          <p:nvPr>
            <p:ph type="title"/>
          </p:nvPr>
        </p:nvSpPr>
        <p:spPr>
          <a:xfrm>
            <a:off x="486501" y="-34025"/>
            <a:ext cx="88788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RÔLE ET RESPONSABILITÉ: Comment réagir? Quoi faire?</a:t>
            </a:r>
            <a:endParaRPr sz="2780">
              <a:solidFill>
                <a:srgbClr val="FFFFFF"/>
              </a:solidFill>
            </a:endParaRPr>
          </a:p>
        </p:txBody>
      </p:sp>
      <p:sp>
        <p:nvSpPr>
          <p:cNvPr id="250" name="Google Shape;250;gc082c20f9e_0_351"/>
          <p:cNvSpPr txBox="1"/>
          <p:nvPr/>
        </p:nvSpPr>
        <p:spPr>
          <a:xfrm>
            <a:off x="813750" y="1304850"/>
            <a:ext cx="11232300" cy="4248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Reconnaître le malaise pour encourager la divulgation. </a:t>
            </a:r>
            <a:endParaRPr b="0" i="0" sz="2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368300" lvl="0" marL="457200" marR="0" rtl="0" algn="l">
              <a:lnSpc>
                <a:spcPct val="100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Créer un climat de confiance et un environnement sécuritaire exempt de peur, d’hostilité et de jugement.</a:t>
            </a:r>
            <a:endParaRPr b="0" i="0" sz="2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368300" lvl="0" marL="457200" marR="0" rtl="0" algn="l">
              <a:lnSpc>
                <a:spcPct val="100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Réagir de façon appropriée et avec délicatesse à la divulgation, sans minimiser.</a:t>
            </a:r>
            <a:endParaRPr b="0" i="0" sz="2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368300" lvl="0" marL="457200" marR="0" rtl="0" algn="l">
              <a:lnSpc>
                <a:spcPct val="100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Se fier à son intuition.</a:t>
            </a:r>
            <a:endParaRPr b="0" i="0" sz="2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None/>
            </a:pPr>
            <a:r>
              <a:t/>
            </a:r>
            <a:endParaRPr sz="2200"/>
          </a:p>
          <a:p>
            <a:pPr indent="0" lvl="0" marL="457200" marR="0" rtl="0" algn="l">
              <a:lnSpc>
                <a:spcPct val="100000"/>
              </a:lnSpc>
              <a:spcBef>
                <a:spcPts val="0"/>
              </a:spcBef>
              <a:spcAft>
                <a:spcPts val="0"/>
              </a:spcAft>
              <a:buNone/>
            </a:pPr>
            <a:r>
              <a:rPr lang="en-CA" sz="2200"/>
              <a:t>Autres...</a:t>
            </a:r>
            <a:endParaRPr sz="2200"/>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c082c20f9e_0_132"/>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6" name="Google Shape;256;gc082c20f9e_0_132"/>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57" name="Google Shape;257;gc082c20f9e_0_132"/>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NOS PRATIQUES: l’information</a:t>
            </a:r>
            <a:endParaRPr sz="2780">
              <a:solidFill>
                <a:srgbClr val="FFFFFF"/>
              </a:solidFill>
            </a:endParaRPr>
          </a:p>
        </p:txBody>
      </p:sp>
      <p:sp>
        <p:nvSpPr>
          <p:cNvPr id="258" name="Google Shape;258;gc082c20f9e_0_132"/>
          <p:cNvSpPr txBox="1"/>
          <p:nvPr/>
        </p:nvSpPr>
        <p:spPr>
          <a:xfrm>
            <a:off x="338175" y="1051750"/>
            <a:ext cx="11649000" cy="934500"/>
          </a:xfrm>
          <a:prstGeom prst="rect">
            <a:avLst/>
          </a:prstGeom>
          <a:noFill/>
          <a:ln>
            <a:noFill/>
          </a:ln>
        </p:spPr>
        <p:txBody>
          <a:bodyPr anchorCtr="0" anchor="t" bIns="91425" lIns="91425" spcFirstLastPara="1" rIns="91425" wrap="square" tIns="91425">
            <a:spAutoFit/>
          </a:bodyPr>
          <a:lstStyle/>
          <a:p>
            <a:pPr indent="0" lvl="0" marL="0" marR="393700" rtl="0" algn="l">
              <a:lnSpc>
                <a:spcPct val="103000"/>
              </a:lnSpc>
              <a:spcBef>
                <a:spcPts val="300"/>
              </a:spcBef>
              <a:spcAft>
                <a:spcPts val="0"/>
              </a:spcAft>
              <a:buClr>
                <a:srgbClr val="000000"/>
              </a:buClr>
              <a:buSzPts val="2400"/>
              <a:buFont typeface="Arial"/>
              <a:buNone/>
            </a:pPr>
            <a:r>
              <a:rPr b="0" i="0" lang="en-CA" sz="2400" u="none" cap="none" strike="noStrike">
                <a:solidFill>
                  <a:schemeClr val="dk1"/>
                </a:solidFill>
                <a:highlight>
                  <a:srgbClr val="FFFFFF"/>
                </a:highlight>
                <a:latin typeface="Arial"/>
                <a:ea typeface="Arial"/>
                <a:cs typeface="Arial"/>
                <a:sym typeface="Arial"/>
              </a:rPr>
              <a:t>La cybersécurité est-elle abordée de façon proactive et pertinente en fonction de l’âge?</a:t>
            </a:r>
            <a:endParaRPr b="0" i="0" sz="2400" u="none" cap="none" strike="noStrike">
              <a:solidFill>
                <a:srgbClr val="000000"/>
              </a:solidFill>
              <a:latin typeface="Arial"/>
              <a:ea typeface="Arial"/>
              <a:cs typeface="Arial"/>
              <a:sym typeface="Arial"/>
            </a:endParaRPr>
          </a:p>
        </p:txBody>
      </p:sp>
      <p:pic>
        <p:nvPicPr>
          <p:cNvPr id="259" name="Google Shape;259;gc082c20f9e_0_132"/>
          <p:cNvPicPr preferRelativeResize="0"/>
          <p:nvPr/>
        </p:nvPicPr>
        <p:blipFill rotWithShape="1">
          <a:blip r:embed="rId4">
            <a:alphaModFix/>
          </a:blip>
          <a:srcRect b="0" l="0" r="0" t="0"/>
          <a:stretch/>
        </p:blipFill>
        <p:spPr>
          <a:xfrm>
            <a:off x="8814200" y="2396025"/>
            <a:ext cx="3172974" cy="1838749"/>
          </a:xfrm>
          <a:prstGeom prst="rect">
            <a:avLst/>
          </a:prstGeom>
          <a:noFill/>
          <a:ln>
            <a:noFill/>
          </a:ln>
        </p:spPr>
      </p:pic>
      <p:sp>
        <p:nvSpPr>
          <p:cNvPr id="260" name="Google Shape;260;gc082c20f9e_0_132"/>
          <p:cNvSpPr txBox="1"/>
          <p:nvPr/>
        </p:nvSpPr>
        <p:spPr>
          <a:xfrm>
            <a:off x="486500" y="2228400"/>
            <a:ext cx="8919600" cy="3140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CA" sz="2400" u="none" cap="none" strike="noStrike">
                <a:solidFill>
                  <a:srgbClr val="000000"/>
                </a:solidFill>
                <a:latin typeface="Calibri"/>
                <a:ea typeface="Calibri"/>
                <a:cs typeface="Calibri"/>
                <a:sym typeface="Calibri"/>
              </a:rPr>
              <a:t>Aujourd’hui, </a:t>
            </a:r>
            <a:r>
              <a:rPr lang="en-CA" sz="2400">
                <a:latin typeface="Calibri"/>
                <a:ea typeface="Calibri"/>
                <a:cs typeface="Calibri"/>
                <a:sym typeface="Calibri"/>
              </a:rPr>
              <a:t>je</a:t>
            </a:r>
            <a:r>
              <a:rPr b="0" i="0" lang="en-CA" sz="2400" u="none" cap="none" strike="noStrike">
                <a:solidFill>
                  <a:srgbClr val="000000"/>
                </a:solidFill>
                <a:latin typeface="Calibri"/>
                <a:ea typeface="Calibri"/>
                <a:cs typeface="Calibri"/>
                <a:sym typeface="Calibri"/>
              </a:rPr>
              <a:t> </a:t>
            </a:r>
            <a:r>
              <a:rPr lang="en-CA" sz="2400">
                <a:latin typeface="Calibri"/>
                <a:ea typeface="Calibri"/>
                <a:cs typeface="Calibri"/>
                <a:sym typeface="Calibri"/>
              </a:rPr>
              <a:t>m</a:t>
            </a:r>
            <a:r>
              <a:rPr b="0" i="0" lang="en-CA" sz="2400" u="none" cap="none" strike="noStrike">
                <a:solidFill>
                  <a:srgbClr val="000000"/>
                </a:solidFill>
                <a:latin typeface="Calibri"/>
                <a:ea typeface="Calibri"/>
                <a:cs typeface="Calibri"/>
                <a:sym typeface="Calibri"/>
              </a:rPr>
              <a:t>’arrête pour examiner </a:t>
            </a:r>
            <a:r>
              <a:rPr lang="en-CA" sz="2400">
                <a:latin typeface="Calibri"/>
                <a:ea typeface="Calibri"/>
                <a:cs typeface="Calibri"/>
                <a:sym typeface="Calibri"/>
              </a:rPr>
              <a:t>les</a:t>
            </a:r>
            <a:r>
              <a:rPr b="0" i="0" lang="en-CA" sz="2400" u="none" cap="none" strike="noStrike">
                <a:solidFill>
                  <a:srgbClr val="000000"/>
                </a:solidFill>
                <a:latin typeface="Calibri"/>
                <a:ea typeface="Calibri"/>
                <a:cs typeface="Calibri"/>
                <a:sym typeface="Calibri"/>
              </a:rPr>
              <a:t> pratiques (conversation, supervision…).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CA" sz="2400" u="none" cap="none" strike="noStrike">
                <a:solidFill>
                  <a:srgbClr val="000000"/>
                </a:solidFill>
                <a:latin typeface="Calibri"/>
                <a:ea typeface="Calibri"/>
                <a:cs typeface="Calibri"/>
                <a:sym typeface="Calibri"/>
              </a:rPr>
              <a:t>Est-ce qu’on parle de cybersécurité à la maison?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CA" sz="2400" u="none" cap="none" strike="noStrike">
                <a:solidFill>
                  <a:srgbClr val="000000"/>
                </a:solidFill>
                <a:latin typeface="Calibri"/>
                <a:ea typeface="Calibri"/>
                <a:cs typeface="Calibri"/>
                <a:sym typeface="Calibri"/>
              </a:rPr>
              <a:t>Comment aborder la conversation? (utiliser des manchettes)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CA" sz="2400" u="none" cap="none" strike="noStrike">
                <a:solidFill>
                  <a:srgbClr val="000000"/>
                </a:solidFill>
                <a:latin typeface="Calibri"/>
                <a:ea typeface="Calibri"/>
                <a:cs typeface="Calibri"/>
                <a:sym typeface="Calibri"/>
              </a:rPr>
              <a:t>Quels sont </a:t>
            </a:r>
            <a:r>
              <a:rPr lang="en-CA" sz="2400">
                <a:latin typeface="Calibri"/>
                <a:ea typeface="Calibri"/>
                <a:cs typeface="Calibri"/>
                <a:sym typeface="Calibri"/>
              </a:rPr>
              <a:t>mes</a:t>
            </a:r>
            <a:r>
              <a:rPr b="0" i="0" lang="en-CA" sz="2400" u="none" cap="none" strike="noStrike">
                <a:solidFill>
                  <a:srgbClr val="000000"/>
                </a:solidFill>
                <a:latin typeface="Calibri"/>
                <a:ea typeface="Calibri"/>
                <a:cs typeface="Calibri"/>
                <a:sym typeface="Calibri"/>
              </a:rPr>
              <a:t> besoins en matière de ressources?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CA" sz="2400" u="none" cap="none" strike="noStrike">
                <a:solidFill>
                  <a:srgbClr val="000000"/>
                </a:solidFill>
                <a:latin typeface="Calibri"/>
                <a:ea typeface="Calibri"/>
                <a:cs typeface="Calibri"/>
                <a:sym typeface="Calibri"/>
              </a:rPr>
              <a:t>Comment je me sens d’en parler? (mal à l’aise, </a:t>
            </a:r>
            <a:r>
              <a:rPr lang="en-CA" sz="2400">
                <a:latin typeface="Calibri"/>
                <a:ea typeface="Calibri"/>
                <a:cs typeface="Calibri"/>
                <a:sym typeface="Calibri"/>
              </a:rPr>
              <a:t>comfortable</a:t>
            </a:r>
            <a:r>
              <a:rPr b="0" i="0" lang="en-CA" sz="2400" u="none" cap="none" strike="noStrike">
                <a:solidFill>
                  <a:srgbClr val="000000"/>
                </a:solidFill>
                <a:latin typeface="Calibri"/>
                <a:ea typeface="Calibri"/>
                <a:cs typeface="Calibri"/>
                <a:sym typeface="Calibri"/>
              </a:rPr>
              <a:t>…)</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CA" sz="2400">
                <a:latin typeface="Calibri"/>
                <a:ea typeface="Calibri"/>
                <a:cs typeface="Calibri"/>
                <a:sym typeface="Calibri"/>
              </a:rPr>
              <a:t>Quelles sont les règles établies à la maison autour de l’utilisation des technologies? Quelles règles passent difficilement?</a:t>
            </a:r>
            <a:endParaRPr sz="24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be8f13856b_0_31"/>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6" name="Google Shape;266;gbe8f13856b_0_31"/>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67" name="Google Shape;267;gbe8f13856b_0_31"/>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NOS PRATIQUES: la diffusion de l’information</a:t>
            </a:r>
            <a:endParaRPr sz="2780">
              <a:solidFill>
                <a:srgbClr val="FFFFFF"/>
              </a:solidFill>
            </a:endParaRPr>
          </a:p>
        </p:txBody>
      </p:sp>
      <p:sp>
        <p:nvSpPr>
          <p:cNvPr id="268" name="Google Shape;268;gbe8f13856b_0_31"/>
          <p:cNvSpPr txBox="1"/>
          <p:nvPr/>
        </p:nvSpPr>
        <p:spPr>
          <a:xfrm>
            <a:off x="324625" y="1001775"/>
            <a:ext cx="11259900" cy="477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400"/>
              <a:buFont typeface="Arial"/>
              <a:buNone/>
            </a:pPr>
            <a:r>
              <a:rPr lang="en-CA" sz="2400">
                <a:solidFill>
                  <a:schemeClr val="dk1"/>
                </a:solidFill>
                <a:latin typeface="Calibri"/>
                <a:ea typeface="Calibri"/>
                <a:cs typeface="Calibri"/>
                <a:sym typeface="Calibri"/>
              </a:rPr>
              <a:t>Qu’aimeriez-vous savoir au sujet de la cybersécurité? Comment aimeriez-vous recevoir l’information? </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2400">
              <a:solidFill>
                <a:schemeClr val="dk1"/>
              </a:solidFill>
              <a:latin typeface="Calibri"/>
              <a:ea typeface="Calibri"/>
              <a:cs typeface="Calibri"/>
              <a:sym typeface="Calibri"/>
            </a:endParaRPr>
          </a:p>
          <a:p>
            <a:pPr indent="457200" lvl="0" marL="914400" rtl="0" algn="l">
              <a:spcBef>
                <a:spcPts val="0"/>
              </a:spcBef>
              <a:spcAft>
                <a:spcPts val="0"/>
              </a:spcAft>
              <a:buClr>
                <a:schemeClr val="dk1"/>
              </a:buClr>
              <a:buSzPts val="1400"/>
              <a:buFont typeface="Arial"/>
              <a:buNone/>
            </a:pPr>
            <a:r>
              <a:rPr b="0" i="0" lang="en-CA" sz="2000" u="none" cap="none" strike="noStrike">
                <a:solidFill>
                  <a:schemeClr val="dk1"/>
                </a:solidFill>
                <a:highlight>
                  <a:srgbClr val="FFFFFF"/>
                </a:highlight>
                <a:latin typeface="Arial"/>
                <a:ea typeface="Arial"/>
                <a:cs typeface="Arial"/>
                <a:sym typeface="Arial"/>
              </a:rPr>
              <a:t>Retour sur </a:t>
            </a:r>
            <a:r>
              <a:rPr lang="en-CA" sz="2000">
                <a:solidFill>
                  <a:schemeClr val="dk1"/>
                </a:solidFill>
                <a:highlight>
                  <a:srgbClr val="FFFFFF"/>
                </a:highlight>
              </a:rPr>
              <a:t>les</a:t>
            </a:r>
            <a:r>
              <a:rPr b="0" i="0" lang="en-CA" sz="2000" u="none" cap="none" strike="noStrike">
                <a:solidFill>
                  <a:schemeClr val="dk1"/>
                </a:solidFill>
                <a:highlight>
                  <a:srgbClr val="FFFFFF"/>
                </a:highlight>
                <a:latin typeface="Arial"/>
                <a:ea typeface="Arial"/>
                <a:cs typeface="Arial"/>
                <a:sym typeface="Arial"/>
              </a:rPr>
              <a:t> pratiques de l</a:t>
            </a:r>
            <a:r>
              <a:rPr lang="en-CA" sz="2000">
                <a:solidFill>
                  <a:schemeClr val="dk1"/>
                </a:solidFill>
                <a:highlight>
                  <a:srgbClr val="FFFFFF"/>
                </a:highlight>
              </a:rPr>
              <a:t>’école</a:t>
            </a:r>
            <a:r>
              <a:rPr b="0" i="0" lang="en-CA" sz="2000" u="none" cap="none" strike="noStrike">
                <a:solidFill>
                  <a:schemeClr val="dk1"/>
                </a:solidFill>
                <a:highlight>
                  <a:srgbClr val="FFFFFF"/>
                </a:highlight>
                <a:latin typeface="Arial"/>
                <a:ea typeface="Arial"/>
                <a:cs typeface="Arial"/>
                <a:sym typeface="Arial"/>
              </a:rPr>
              <a:t> (cesser, continuer, ajouter):</a:t>
            </a:r>
            <a:endParaRPr b="0" i="0" sz="2000" u="none" cap="none" strike="noStrike">
              <a:solidFill>
                <a:schemeClr val="dk1"/>
              </a:solidFill>
              <a:highlight>
                <a:srgbClr val="FFFFFF"/>
              </a:highlight>
              <a:latin typeface="Arial"/>
              <a:ea typeface="Arial"/>
              <a:cs typeface="Arial"/>
              <a:sym typeface="Arial"/>
            </a:endParaRPr>
          </a:p>
          <a:p>
            <a:pPr indent="-355600" lvl="0" marL="2286000" marR="0" rtl="0" algn="l">
              <a:lnSpc>
                <a:spcPct val="115000"/>
              </a:lnSpc>
              <a:spcBef>
                <a:spcPts val="30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agenda</a:t>
            </a:r>
            <a:endParaRPr b="0" i="0" sz="2000" u="none" cap="none" strike="noStrike">
              <a:solidFill>
                <a:schemeClr val="dk1"/>
              </a:solidFill>
              <a:highlight>
                <a:srgbClr val="FFFFFF"/>
              </a:highlight>
              <a:latin typeface="Arial"/>
              <a:ea typeface="Arial"/>
              <a:cs typeface="Arial"/>
              <a:sym typeface="Arial"/>
            </a:endParaRPr>
          </a:p>
          <a:p>
            <a:pPr indent="-355600" lvl="0" marL="22860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lettre</a:t>
            </a:r>
            <a:endParaRPr b="0" i="0" sz="2000" u="none" cap="none" strike="noStrike">
              <a:solidFill>
                <a:schemeClr val="dk1"/>
              </a:solidFill>
              <a:highlight>
                <a:srgbClr val="FFFFFF"/>
              </a:highlight>
              <a:latin typeface="Arial"/>
              <a:ea typeface="Arial"/>
              <a:cs typeface="Arial"/>
              <a:sym typeface="Arial"/>
            </a:endParaRPr>
          </a:p>
          <a:p>
            <a:pPr indent="-355600" lvl="0" marL="22860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affiche</a:t>
            </a:r>
            <a:endParaRPr b="0" i="0" sz="2000" u="none" cap="none" strike="noStrike">
              <a:solidFill>
                <a:schemeClr val="dk1"/>
              </a:solidFill>
              <a:highlight>
                <a:srgbClr val="FFFFFF"/>
              </a:highlight>
              <a:latin typeface="Arial"/>
              <a:ea typeface="Arial"/>
              <a:cs typeface="Arial"/>
              <a:sym typeface="Arial"/>
            </a:endParaRPr>
          </a:p>
          <a:p>
            <a:pPr indent="-355600" lvl="0" marL="22860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article de journal</a:t>
            </a:r>
            <a:endParaRPr b="0" i="0" sz="2000" u="none" cap="none" strike="noStrike">
              <a:solidFill>
                <a:schemeClr val="dk1"/>
              </a:solidFill>
              <a:highlight>
                <a:srgbClr val="FFFFFF"/>
              </a:highlight>
              <a:latin typeface="Arial"/>
              <a:ea typeface="Arial"/>
              <a:cs typeface="Arial"/>
              <a:sym typeface="Arial"/>
            </a:endParaRPr>
          </a:p>
          <a:p>
            <a:pPr indent="-355600" lvl="0" marL="22860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bulletin spécialisé</a:t>
            </a:r>
            <a:endParaRPr b="0" i="0" sz="2000" u="none" cap="none" strike="noStrike">
              <a:solidFill>
                <a:schemeClr val="dk1"/>
              </a:solidFill>
              <a:highlight>
                <a:srgbClr val="FFFFFF"/>
              </a:highlight>
              <a:latin typeface="Arial"/>
              <a:ea typeface="Arial"/>
              <a:cs typeface="Arial"/>
              <a:sym typeface="Arial"/>
            </a:endParaRPr>
          </a:p>
          <a:p>
            <a:pPr indent="-355600" lvl="0" marL="22860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communiqué mensuel</a:t>
            </a:r>
            <a:endParaRPr b="0" i="0" sz="2000" u="none" cap="none" strike="noStrike">
              <a:solidFill>
                <a:schemeClr val="dk1"/>
              </a:solidFill>
              <a:highlight>
                <a:srgbClr val="FFFFFF"/>
              </a:highlight>
              <a:latin typeface="Arial"/>
              <a:ea typeface="Arial"/>
              <a:cs typeface="Arial"/>
              <a:sym typeface="Arial"/>
            </a:endParaRPr>
          </a:p>
          <a:p>
            <a:pPr indent="-355600" lvl="0" marL="22860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réseaux sociaux</a:t>
            </a:r>
            <a:endParaRPr b="0" i="0" sz="2000" u="none" cap="none" strike="noStrike">
              <a:solidFill>
                <a:schemeClr val="dk1"/>
              </a:solidFill>
              <a:highlight>
                <a:srgbClr val="FFFFFF"/>
              </a:highlight>
              <a:latin typeface="Arial"/>
              <a:ea typeface="Arial"/>
              <a:cs typeface="Arial"/>
              <a:sym typeface="Arial"/>
            </a:endParaRPr>
          </a:p>
          <a:p>
            <a:pPr indent="-355600" lvl="0" marL="22860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site web d’école</a:t>
            </a:r>
            <a:endParaRPr b="0" i="0" sz="2000" u="none" cap="none" strike="noStrike">
              <a:solidFill>
                <a:schemeClr val="dk1"/>
              </a:solidFill>
              <a:highlight>
                <a:srgbClr val="FFFFFF"/>
              </a:highlight>
              <a:latin typeface="Arial"/>
              <a:ea typeface="Arial"/>
              <a:cs typeface="Arial"/>
              <a:sym typeface="Arial"/>
            </a:endParaRPr>
          </a:p>
          <a:p>
            <a:pPr indent="-355600" lvl="0" marL="22860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autres idées à considérer...</a:t>
            </a:r>
            <a:endParaRPr b="0" i="0" sz="2000" u="none" cap="none" strike="noStrike">
              <a:solidFill>
                <a:schemeClr val="dk1"/>
              </a:solidFill>
              <a:highlight>
                <a:srgbClr val="FFFFFF"/>
              </a:highlight>
              <a:latin typeface="Arial"/>
              <a:ea typeface="Arial"/>
              <a:cs typeface="Arial"/>
              <a:sym typeface="Arial"/>
            </a:endParaRPr>
          </a:p>
        </p:txBody>
      </p:sp>
      <p:pic>
        <p:nvPicPr>
          <p:cNvPr id="269" name="Google Shape;269;gbe8f13856b_0_31"/>
          <p:cNvPicPr preferRelativeResize="0"/>
          <p:nvPr/>
        </p:nvPicPr>
        <p:blipFill rotWithShape="1">
          <a:blip r:embed="rId4">
            <a:alphaModFix/>
          </a:blip>
          <a:srcRect b="0" l="0" r="0" t="0"/>
          <a:stretch/>
        </p:blipFill>
        <p:spPr>
          <a:xfrm flipH="1">
            <a:off x="9570300" y="3762700"/>
            <a:ext cx="2353025" cy="2353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c378322d1b_0_0"/>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5" name="Google Shape;275;gc378322d1b_0_0"/>
          <p:cNvPicPr preferRelativeResize="0"/>
          <p:nvPr/>
        </p:nvPicPr>
        <p:blipFill rotWithShape="1">
          <a:blip r:embed="rId3">
            <a:alphaModFix/>
          </a:blip>
          <a:srcRect b="0" l="0" r="0" t="0"/>
          <a:stretch/>
        </p:blipFill>
        <p:spPr>
          <a:xfrm>
            <a:off x="0" y="6654800"/>
            <a:ext cx="12192000" cy="203200"/>
          </a:xfrm>
          <a:prstGeom prst="rect">
            <a:avLst/>
          </a:prstGeom>
          <a:noFill/>
          <a:ln>
            <a:noFill/>
          </a:ln>
        </p:spPr>
      </p:pic>
      <p:sp>
        <p:nvSpPr>
          <p:cNvPr id="276" name="Google Shape;276;gc378322d1b_0_0"/>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3600">
                <a:solidFill>
                  <a:srgbClr val="FFFFFF"/>
                </a:solidFill>
              </a:rPr>
              <a:t>3 C + 1 </a:t>
            </a:r>
            <a:endParaRPr sz="3600">
              <a:solidFill>
                <a:srgbClr val="FFFFFF"/>
              </a:solidFill>
            </a:endParaRPr>
          </a:p>
        </p:txBody>
      </p:sp>
      <p:sp>
        <p:nvSpPr>
          <p:cNvPr id="277" name="Google Shape;277;gc378322d1b_0_0"/>
          <p:cNvSpPr txBox="1"/>
          <p:nvPr/>
        </p:nvSpPr>
        <p:spPr>
          <a:xfrm>
            <a:off x="232100" y="1959425"/>
            <a:ext cx="1142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78" name="Google Shape;278;gc378322d1b_0_0"/>
          <p:cNvSpPr txBox="1"/>
          <p:nvPr/>
        </p:nvSpPr>
        <p:spPr>
          <a:xfrm>
            <a:off x="30900" y="930150"/>
            <a:ext cx="121302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CA" sz="4500">
                <a:latin typeface="Arial Black"/>
                <a:ea typeface="Arial Black"/>
                <a:cs typeface="Arial Black"/>
                <a:sym typeface="Arial Black"/>
              </a:rPr>
              <a:t>Les</a:t>
            </a:r>
            <a:r>
              <a:rPr b="1" lang="en-CA" sz="4500">
                <a:solidFill>
                  <a:srgbClr val="7030A0"/>
                </a:solidFill>
                <a:latin typeface="Arial Black"/>
                <a:ea typeface="Arial Black"/>
                <a:cs typeface="Arial Black"/>
                <a:sym typeface="Arial Black"/>
              </a:rPr>
              <a:t> 3 </a:t>
            </a:r>
            <a:r>
              <a:rPr b="1" lang="en-CA" sz="4500">
                <a:solidFill>
                  <a:srgbClr val="7030A0"/>
                </a:solidFill>
                <a:latin typeface="Arial Black"/>
                <a:ea typeface="Arial Black"/>
                <a:cs typeface="Arial Black"/>
                <a:sym typeface="Arial Black"/>
              </a:rPr>
              <a:t>C</a:t>
            </a:r>
            <a:r>
              <a:rPr b="1" lang="en-CA" sz="4500">
                <a:solidFill>
                  <a:schemeClr val="dk1"/>
                </a:solidFill>
                <a:latin typeface="Calibri"/>
                <a:ea typeface="Calibri"/>
                <a:cs typeface="Calibri"/>
                <a:sym typeface="Calibri"/>
              </a:rPr>
              <a:t> de la cybersécurité</a:t>
            </a:r>
            <a:endParaRPr/>
          </a:p>
        </p:txBody>
      </p:sp>
      <p:sp>
        <p:nvSpPr>
          <p:cNvPr id="279" name="Google Shape;279;gc378322d1b_0_0"/>
          <p:cNvSpPr/>
          <p:nvPr/>
        </p:nvSpPr>
        <p:spPr>
          <a:xfrm>
            <a:off x="2641125" y="1959425"/>
            <a:ext cx="8633400" cy="997500"/>
          </a:xfrm>
          <a:prstGeom prst="rect">
            <a:avLst/>
          </a:prstGeom>
          <a:solidFill>
            <a:schemeClr val="lt1"/>
          </a:solidFill>
          <a:ln cap="flat" cmpd="sng" w="12700">
            <a:solidFill>
              <a:schemeClr val="accent1"/>
            </a:solidFill>
            <a:prstDash val="dot"/>
            <a:miter lim="800000"/>
            <a:headEnd len="sm" w="sm" type="none"/>
            <a:tailEnd len="sm" w="sm" type="none"/>
          </a:ln>
        </p:spPr>
        <p:txBody>
          <a:bodyPr anchorCtr="0" anchor="ctr" bIns="34000" lIns="68025" spcFirstLastPara="1" rIns="68025" wrap="square" tIns="34000">
            <a:noAutofit/>
          </a:bodyPr>
          <a:lstStyle/>
          <a:p>
            <a:pPr indent="4723" lvl="0" marL="595274" marR="0" rtl="0" algn="l">
              <a:spcBef>
                <a:spcPts val="0"/>
              </a:spcBef>
              <a:spcAft>
                <a:spcPts val="0"/>
              </a:spcAft>
              <a:buNone/>
            </a:pPr>
            <a:r>
              <a:rPr lang="en-CA" sz="1800">
                <a:solidFill>
                  <a:schemeClr val="dk1"/>
                </a:solidFill>
                <a:latin typeface="Calibri"/>
                <a:ea typeface="Calibri"/>
                <a:cs typeface="Calibri"/>
                <a:sym typeface="Calibri"/>
              </a:rPr>
              <a:t>Explorer et connaître les jeux, les applications et sites web que votre enfant demande d’utiliser pour s’assurer qu’ils sont appropriés. </a:t>
            </a:r>
            <a:endParaRPr/>
          </a:p>
        </p:txBody>
      </p:sp>
      <p:sp>
        <p:nvSpPr>
          <p:cNvPr id="280" name="Google Shape;280;gc378322d1b_0_0"/>
          <p:cNvSpPr/>
          <p:nvPr/>
        </p:nvSpPr>
        <p:spPr>
          <a:xfrm>
            <a:off x="917489" y="1966814"/>
            <a:ext cx="2206200" cy="997500"/>
          </a:xfrm>
          <a:prstGeom prst="homePlate">
            <a:avLst>
              <a:gd fmla="val 50000" name="adj"/>
            </a:avLst>
          </a:prstGeom>
          <a:solidFill>
            <a:srgbClr val="7030A0"/>
          </a:solidFill>
          <a:ln cap="flat" cmpd="sng" w="12700">
            <a:solidFill>
              <a:srgbClr val="6E298D"/>
            </a:solidFill>
            <a:prstDash val="solid"/>
            <a:miter lim="800000"/>
            <a:headEnd len="sm" w="sm" type="none"/>
            <a:tailEnd len="sm" w="sm" type="none"/>
          </a:ln>
        </p:spPr>
        <p:txBody>
          <a:bodyPr anchorCtr="0" anchor="ctr" bIns="34000" lIns="68025" spcFirstLastPara="1" rIns="68025" wrap="square" tIns="34000">
            <a:noAutofit/>
          </a:bodyPr>
          <a:lstStyle/>
          <a:p>
            <a:pPr indent="0" lvl="0" marL="0" marR="0" rtl="0" algn="ctr">
              <a:spcBef>
                <a:spcPts val="0"/>
              </a:spcBef>
              <a:spcAft>
                <a:spcPts val="0"/>
              </a:spcAft>
              <a:buNone/>
            </a:pPr>
            <a:r>
              <a:rPr lang="en-CA" sz="3000">
                <a:solidFill>
                  <a:schemeClr val="lt1"/>
                </a:solidFill>
                <a:latin typeface="Calibri"/>
                <a:ea typeface="Calibri"/>
                <a:cs typeface="Calibri"/>
                <a:sym typeface="Calibri"/>
              </a:rPr>
              <a:t>Contenu</a:t>
            </a:r>
            <a:endParaRPr sz="3000"/>
          </a:p>
        </p:txBody>
      </p:sp>
      <p:sp>
        <p:nvSpPr>
          <p:cNvPr id="281" name="Google Shape;281;gc378322d1b_0_0"/>
          <p:cNvSpPr/>
          <p:nvPr/>
        </p:nvSpPr>
        <p:spPr>
          <a:xfrm>
            <a:off x="2755325" y="3136950"/>
            <a:ext cx="8528700" cy="997500"/>
          </a:xfrm>
          <a:prstGeom prst="rect">
            <a:avLst/>
          </a:prstGeom>
          <a:solidFill>
            <a:schemeClr val="lt1"/>
          </a:solidFill>
          <a:ln cap="flat" cmpd="sng" w="12700">
            <a:solidFill>
              <a:schemeClr val="accent1"/>
            </a:solidFill>
            <a:prstDash val="dot"/>
            <a:miter lim="800000"/>
            <a:headEnd len="sm" w="sm" type="none"/>
            <a:tailEnd len="sm" w="sm" type="none"/>
          </a:ln>
        </p:spPr>
        <p:txBody>
          <a:bodyPr anchorCtr="0" anchor="ctr" bIns="34000" lIns="68025" spcFirstLastPara="1" rIns="68025" wrap="square" tIns="34000">
            <a:noAutofit/>
          </a:bodyPr>
          <a:lstStyle/>
          <a:p>
            <a:pPr indent="0" lvl="0" marL="465353" marR="0" rtl="0" algn="l">
              <a:spcBef>
                <a:spcPts val="0"/>
              </a:spcBef>
              <a:spcAft>
                <a:spcPts val="0"/>
              </a:spcAft>
              <a:buNone/>
            </a:pPr>
            <a:r>
              <a:rPr lang="en-CA" sz="1800">
                <a:solidFill>
                  <a:schemeClr val="dk1"/>
                </a:solidFill>
                <a:latin typeface="Calibri"/>
                <a:ea typeface="Calibri"/>
                <a:cs typeface="Calibri"/>
                <a:sym typeface="Calibri"/>
              </a:rPr>
              <a:t>Savoir où et comment signaler des messages ou contenus inappropriés. Vérifier les paramètres de sécurité. Vous assurer que personne ne puisse communiquer avec votre enfant sans permission. </a:t>
            </a:r>
            <a:endParaRPr/>
          </a:p>
        </p:txBody>
      </p:sp>
      <p:sp>
        <p:nvSpPr>
          <p:cNvPr id="282" name="Google Shape;282;gc378322d1b_0_0"/>
          <p:cNvSpPr/>
          <p:nvPr/>
        </p:nvSpPr>
        <p:spPr>
          <a:xfrm>
            <a:off x="917491" y="3123795"/>
            <a:ext cx="2206200" cy="997500"/>
          </a:xfrm>
          <a:prstGeom prst="homePlate">
            <a:avLst>
              <a:gd fmla="val 50000" name="adj"/>
            </a:avLst>
          </a:prstGeom>
          <a:solidFill>
            <a:srgbClr val="7030A0"/>
          </a:solidFill>
          <a:ln cap="flat" cmpd="sng" w="12700">
            <a:solidFill>
              <a:srgbClr val="6E298D"/>
            </a:solidFill>
            <a:prstDash val="solid"/>
            <a:miter lim="800000"/>
            <a:headEnd len="sm" w="sm" type="none"/>
            <a:tailEnd len="sm" w="sm" type="none"/>
          </a:ln>
        </p:spPr>
        <p:txBody>
          <a:bodyPr anchorCtr="0" anchor="ctr" bIns="34000" lIns="68025" spcFirstLastPara="1" rIns="68025" wrap="square" tIns="34000">
            <a:noAutofit/>
          </a:bodyPr>
          <a:lstStyle/>
          <a:p>
            <a:pPr indent="0" lvl="0" marL="0" marR="0" rtl="0" algn="ctr">
              <a:spcBef>
                <a:spcPts val="0"/>
              </a:spcBef>
              <a:spcAft>
                <a:spcPts val="0"/>
              </a:spcAft>
              <a:buNone/>
            </a:pPr>
            <a:r>
              <a:rPr lang="en-CA" sz="3000">
                <a:solidFill>
                  <a:schemeClr val="lt1"/>
                </a:solidFill>
                <a:latin typeface="Calibri"/>
                <a:ea typeface="Calibri"/>
                <a:cs typeface="Calibri"/>
                <a:sym typeface="Calibri"/>
              </a:rPr>
              <a:t>Contacter</a:t>
            </a:r>
            <a:endParaRPr sz="3000"/>
          </a:p>
        </p:txBody>
      </p:sp>
      <p:sp>
        <p:nvSpPr>
          <p:cNvPr id="283" name="Google Shape;283;gc378322d1b_0_0"/>
          <p:cNvSpPr/>
          <p:nvPr/>
        </p:nvSpPr>
        <p:spPr>
          <a:xfrm>
            <a:off x="2846200" y="4310813"/>
            <a:ext cx="8437800" cy="997500"/>
          </a:xfrm>
          <a:prstGeom prst="rect">
            <a:avLst/>
          </a:prstGeom>
          <a:solidFill>
            <a:schemeClr val="lt1"/>
          </a:solidFill>
          <a:ln cap="flat" cmpd="sng" w="12700">
            <a:solidFill>
              <a:schemeClr val="accent1"/>
            </a:solidFill>
            <a:prstDash val="dot"/>
            <a:miter lim="800000"/>
            <a:headEnd len="sm" w="sm" type="none"/>
            <a:tailEnd len="sm" w="sm" type="none"/>
          </a:ln>
        </p:spPr>
        <p:txBody>
          <a:bodyPr anchorCtr="0" anchor="ctr" bIns="34000" lIns="68025" spcFirstLastPara="1" rIns="68025" wrap="square" tIns="34000">
            <a:noAutofit/>
          </a:bodyPr>
          <a:lstStyle/>
          <a:p>
            <a:pPr indent="0" lvl="1" marL="457178" marR="0" rtl="0" algn="l">
              <a:spcBef>
                <a:spcPts val="0"/>
              </a:spcBef>
              <a:spcAft>
                <a:spcPts val="0"/>
              </a:spcAft>
              <a:buNone/>
            </a:pPr>
            <a:r>
              <a:rPr lang="en-CA" sz="1800">
                <a:solidFill>
                  <a:schemeClr val="dk1"/>
                </a:solidFill>
                <a:latin typeface="Calibri"/>
                <a:ea typeface="Calibri"/>
                <a:cs typeface="Calibri"/>
                <a:sym typeface="Calibri"/>
              </a:rPr>
              <a:t>Établir et discuter des limites. Discuter des raisons (le quoi et le pourquoi) votre enfant veut partager en ligne.  Quels sont les enjeux, les répercussions et </a:t>
            </a:r>
            <a:r>
              <a:rPr b="0" i="0" lang="en-CA" sz="1800" u="none" cap="none" strike="noStrike">
                <a:solidFill>
                  <a:schemeClr val="dk1"/>
                </a:solidFill>
                <a:latin typeface="Calibri"/>
                <a:ea typeface="Calibri"/>
                <a:cs typeface="Calibri"/>
                <a:sym typeface="Calibri"/>
              </a:rPr>
              <a:t> les risques associés au partage?</a:t>
            </a:r>
            <a:endParaRPr/>
          </a:p>
        </p:txBody>
      </p:sp>
      <p:sp>
        <p:nvSpPr>
          <p:cNvPr id="284" name="Google Shape;284;gc378322d1b_0_0"/>
          <p:cNvSpPr/>
          <p:nvPr/>
        </p:nvSpPr>
        <p:spPr>
          <a:xfrm>
            <a:off x="917487" y="4314475"/>
            <a:ext cx="2434500" cy="997500"/>
          </a:xfrm>
          <a:prstGeom prst="homePlate">
            <a:avLst>
              <a:gd fmla="val 50000" name="adj"/>
            </a:avLst>
          </a:prstGeom>
          <a:solidFill>
            <a:srgbClr val="7030A0"/>
          </a:solidFill>
          <a:ln cap="flat" cmpd="sng" w="12700">
            <a:solidFill>
              <a:srgbClr val="6E298D"/>
            </a:solidFill>
            <a:prstDash val="solid"/>
            <a:miter lim="800000"/>
            <a:headEnd len="sm" w="sm" type="none"/>
            <a:tailEnd len="sm" w="sm" type="none"/>
          </a:ln>
        </p:spPr>
        <p:txBody>
          <a:bodyPr anchorCtr="0" anchor="ctr" bIns="34000" lIns="68025" spcFirstLastPara="1" rIns="68025" wrap="square" tIns="34000">
            <a:noAutofit/>
          </a:bodyPr>
          <a:lstStyle/>
          <a:p>
            <a:pPr indent="0" lvl="0" marL="0" marR="0" rtl="0" algn="ctr">
              <a:spcBef>
                <a:spcPts val="0"/>
              </a:spcBef>
              <a:spcAft>
                <a:spcPts val="0"/>
              </a:spcAft>
              <a:buNone/>
            </a:pPr>
            <a:r>
              <a:rPr lang="en-CA" sz="2400">
                <a:solidFill>
                  <a:schemeClr val="lt1"/>
                </a:solidFill>
                <a:latin typeface="Calibri"/>
                <a:ea typeface="Calibri"/>
                <a:cs typeface="Calibri"/>
                <a:sym typeface="Calibri"/>
              </a:rPr>
              <a:t>Comportement</a:t>
            </a:r>
            <a:endParaRPr sz="2400"/>
          </a:p>
        </p:txBody>
      </p:sp>
      <p:sp>
        <p:nvSpPr>
          <p:cNvPr id="285" name="Google Shape;285;gc378322d1b_0_0"/>
          <p:cNvSpPr txBox="1"/>
          <p:nvPr/>
        </p:nvSpPr>
        <p:spPr>
          <a:xfrm>
            <a:off x="989400" y="6248100"/>
            <a:ext cx="539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a:latin typeface="Calibri"/>
                <a:ea typeface="Calibri"/>
                <a:cs typeface="Calibri"/>
                <a:sym typeface="Calibri"/>
              </a:rPr>
              <a:t>* </a:t>
            </a:r>
            <a:r>
              <a:rPr lang="en-CA">
                <a:latin typeface="Calibri"/>
                <a:ea typeface="Calibri"/>
                <a:cs typeface="Calibri"/>
                <a:sym typeface="Calibri"/>
              </a:rPr>
              <a:t>Canadian Centre for Child Protection</a:t>
            </a:r>
            <a:endParaRPr>
              <a:latin typeface="Calibri"/>
              <a:ea typeface="Calibri"/>
              <a:cs typeface="Calibri"/>
              <a:sym typeface="Calibri"/>
            </a:endParaRPr>
          </a:p>
        </p:txBody>
      </p:sp>
      <p:sp>
        <p:nvSpPr>
          <p:cNvPr id="286" name="Google Shape;286;gc378322d1b_0_0"/>
          <p:cNvSpPr txBox="1"/>
          <p:nvPr/>
        </p:nvSpPr>
        <p:spPr>
          <a:xfrm>
            <a:off x="3862700" y="5462000"/>
            <a:ext cx="4377900" cy="646500"/>
          </a:xfrm>
          <a:prstGeom prst="rect">
            <a:avLst/>
          </a:prstGeom>
          <a:noFill/>
          <a:ln>
            <a:noFill/>
          </a:ln>
        </p:spPr>
        <p:txBody>
          <a:bodyPr anchorCtr="0" anchor="t" bIns="91425" lIns="91425" spcFirstLastPara="1" rIns="91425" wrap="square" tIns="91425">
            <a:spAutoFit/>
          </a:bodyPr>
          <a:lstStyle/>
          <a:p>
            <a:pPr indent="-419100" lvl="0" marL="457200" rtl="0" algn="l">
              <a:spcBef>
                <a:spcPts val="0"/>
              </a:spcBef>
              <a:spcAft>
                <a:spcPts val="0"/>
              </a:spcAft>
              <a:buClr>
                <a:srgbClr val="7030A0"/>
              </a:buClr>
              <a:buSzPts val="3000"/>
              <a:buFont typeface="Calibri"/>
              <a:buChar char="+"/>
            </a:pPr>
            <a:r>
              <a:rPr lang="en-CA" sz="3000">
                <a:solidFill>
                  <a:srgbClr val="7030A0"/>
                </a:solidFill>
                <a:latin typeface="Calibri"/>
                <a:ea typeface="Calibri"/>
                <a:cs typeface="Calibri"/>
                <a:sym typeface="Calibri"/>
              </a:rPr>
              <a:t>1  * COMMUNIQUER</a:t>
            </a:r>
            <a:endParaRPr sz="3000">
              <a:solidFill>
                <a:srgbClr val="7030A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bfba9abf15_0_0"/>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7" name="Google Shape;117;gbfba9abf15_0_0"/>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pic>
        <p:nvPicPr>
          <p:cNvPr id="118" name="Google Shape;118;gbfba9abf15_0_0"/>
          <p:cNvPicPr preferRelativeResize="0"/>
          <p:nvPr/>
        </p:nvPicPr>
        <p:blipFill rotWithShape="1">
          <a:blip r:embed="rId4">
            <a:alphaModFix/>
          </a:blip>
          <a:srcRect b="0" l="0" r="0" t="0"/>
          <a:stretch/>
        </p:blipFill>
        <p:spPr>
          <a:xfrm>
            <a:off x="1754832" y="1933766"/>
            <a:ext cx="8682321" cy="1337847"/>
          </a:xfrm>
          <a:prstGeom prst="rect">
            <a:avLst/>
          </a:prstGeom>
          <a:noFill/>
          <a:ln>
            <a:noFill/>
          </a:ln>
        </p:spPr>
      </p:pic>
      <p:pic>
        <p:nvPicPr>
          <p:cNvPr id="119" name="Google Shape;119;gbfba9abf15_0_0"/>
          <p:cNvPicPr preferRelativeResize="0"/>
          <p:nvPr/>
        </p:nvPicPr>
        <p:blipFill rotWithShape="1">
          <a:blip r:embed="rId5">
            <a:alphaModFix/>
          </a:blip>
          <a:srcRect b="0" l="0" r="0" t="0"/>
          <a:stretch/>
        </p:blipFill>
        <p:spPr>
          <a:xfrm>
            <a:off x="3251661" y="3704202"/>
            <a:ext cx="1597494" cy="1759722"/>
          </a:xfrm>
          <a:prstGeom prst="rect">
            <a:avLst/>
          </a:prstGeom>
          <a:noFill/>
          <a:ln>
            <a:noFill/>
          </a:ln>
        </p:spPr>
      </p:pic>
      <p:sp>
        <p:nvSpPr>
          <p:cNvPr id="120" name="Google Shape;120;gbfba9abf15_0_0"/>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Relations saines: </a:t>
            </a:r>
            <a:endParaRPr sz="2780">
              <a:solidFill>
                <a:srgbClr val="FFFFFF"/>
              </a:solidFill>
            </a:endParaRPr>
          </a:p>
          <a:p>
            <a:pPr indent="0" lvl="0" marL="0" rtl="0" algn="l">
              <a:lnSpc>
                <a:spcPct val="90000"/>
              </a:lnSpc>
              <a:spcBef>
                <a:spcPts val="0"/>
              </a:spcBef>
              <a:spcAft>
                <a:spcPts val="0"/>
              </a:spcAft>
              <a:buSzPts val="990"/>
              <a:buNone/>
            </a:pPr>
            <a:r>
              <a:rPr lang="en-CA" sz="2780">
                <a:solidFill>
                  <a:srgbClr val="FFFFFF"/>
                </a:solidFill>
              </a:rPr>
              <a:t>lutte contre la cyberviolence et la cyberintimidation</a:t>
            </a:r>
            <a:endParaRPr sz="2780">
              <a:solidFill>
                <a:srgbClr val="FFFFFF"/>
              </a:solidFill>
            </a:endParaRPr>
          </a:p>
        </p:txBody>
      </p:sp>
      <p:pic>
        <p:nvPicPr>
          <p:cNvPr id="121" name="Google Shape;121;gbfba9abf15_0_0"/>
          <p:cNvPicPr preferRelativeResize="0"/>
          <p:nvPr/>
        </p:nvPicPr>
        <p:blipFill rotWithShape="1">
          <a:blip r:embed="rId6">
            <a:alphaModFix/>
          </a:blip>
          <a:srcRect b="0" l="0" r="0" t="0"/>
          <a:stretch/>
        </p:blipFill>
        <p:spPr>
          <a:xfrm>
            <a:off x="6600849" y="4275901"/>
            <a:ext cx="3218803" cy="813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c0c5a03115_0_21"/>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2" name="Google Shape;292;gc0c5a03115_0_21"/>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93" name="Google Shape;293;gc0c5a03115_0_21"/>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Éléments à considérer</a:t>
            </a:r>
            <a:endParaRPr sz="2780">
              <a:solidFill>
                <a:srgbClr val="FFFFFF"/>
              </a:solidFill>
            </a:endParaRPr>
          </a:p>
        </p:txBody>
      </p:sp>
      <p:sp>
        <p:nvSpPr>
          <p:cNvPr id="294" name="Google Shape;294;gc0c5a03115_0_21"/>
          <p:cNvSpPr txBox="1"/>
          <p:nvPr/>
        </p:nvSpPr>
        <p:spPr>
          <a:xfrm>
            <a:off x="274800" y="1032938"/>
            <a:ext cx="11642400" cy="52857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115000"/>
              </a:lnSpc>
              <a:spcBef>
                <a:spcPts val="0"/>
              </a:spcBef>
              <a:spcAft>
                <a:spcPts val="0"/>
              </a:spcAft>
              <a:buClr>
                <a:srgbClr val="000000"/>
              </a:buClr>
              <a:buSzPts val="2300"/>
              <a:buFont typeface="Arial"/>
              <a:buChar char="●"/>
            </a:pPr>
            <a:r>
              <a:rPr b="0" i="0" lang="en-CA" sz="2300" u="none" cap="none" strike="noStrike">
                <a:solidFill>
                  <a:srgbClr val="000000"/>
                </a:solidFill>
                <a:latin typeface="Arial"/>
                <a:ea typeface="Arial"/>
                <a:cs typeface="Arial"/>
                <a:sym typeface="Arial"/>
              </a:rPr>
              <a:t>Le devoir de </a:t>
            </a:r>
            <a:r>
              <a:rPr b="1" i="1" lang="en-CA" sz="2300" u="none" cap="none" strike="noStrike">
                <a:solidFill>
                  <a:srgbClr val="000000"/>
                </a:solidFill>
              </a:rPr>
              <a:t>signaler</a:t>
            </a:r>
            <a:r>
              <a:rPr b="0" i="0" lang="en-CA" sz="2300" u="none" cap="none" strike="noStrike">
                <a:solidFill>
                  <a:srgbClr val="000000"/>
                </a:solidFill>
                <a:latin typeface="Arial"/>
                <a:ea typeface="Arial"/>
                <a:cs typeface="Arial"/>
                <a:sym typeface="Arial"/>
              </a:rPr>
              <a:t> nos soupçons de négligence ou de mauvais traitement à l’égard d’un enfant</a:t>
            </a:r>
            <a:endParaRPr b="0" i="0" sz="2300" u="none" cap="none" strike="noStrike">
              <a:solidFill>
                <a:srgbClr val="000000"/>
              </a:solidFill>
              <a:latin typeface="Arial"/>
              <a:ea typeface="Arial"/>
              <a:cs typeface="Arial"/>
              <a:sym typeface="Arial"/>
            </a:endParaRPr>
          </a:p>
          <a:p>
            <a:pPr indent="-374650" lvl="0" marL="457200" marR="0" rtl="0" algn="l">
              <a:lnSpc>
                <a:spcPct val="115000"/>
              </a:lnSpc>
              <a:spcBef>
                <a:spcPts val="0"/>
              </a:spcBef>
              <a:spcAft>
                <a:spcPts val="0"/>
              </a:spcAft>
              <a:buClr>
                <a:srgbClr val="000000"/>
              </a:buClr>
              <a:buSzPts val="2300"/>
              <a:buFont typeface="Arial"/>
              <a:buChar char="●"/>
            </a:pPr>
            <a:r>
              <a:rPr b="0" i="0" lang="en-CA" sz="2300" u="none" cap="none" strike="noStrike">
                <a:solidFill>
                  <a:srgbClr val="000000"/>
                </a:solidFill>
                <a:latin typeface="Arial"/>
                <a:ea typeface="Arial"/>
                <a:cs typeface="Arial"/>
                <a:sym typeface="Arial"/>
              </a:rPr>
              <a:t>L’importance des </a:t>
            </a:r>
            <a:r>
              <a:rPr b="1" i="1" lang="en-CA" sz="2300" u="none" cap="none" strike="noStrike">
                <a:solidFill>
                  <a:srgbClr val="000000"/>
                </a:solidFill>
              </a:rPr>
              <a:t>paramètres de confidentialité</a:t>
            </a:r>
            <a:r>
              <a:rPr b="0" i="0" lang="en-CA" sz="2300" u="none" cap="none" strike="noStrike">
                <a:solidFill>
                  <a:srgbClr val="000000"/>
                </a:solidFill>
                <a:latin typeface="Arial"/>
                <a:ea typeface="Arial"/>
                <a:cs typeface="Arial"/>
                <a:sym typeface="Arial"/>
              </a:rPr>
              <a:t> </a:t>
            </a:r>
            <a:r>
              <a:rPr lang="en-CA" sz="2300"/>
              <a:t>(*voir guides diapo 24)</a:t>
            </a:r>
            <a:endParaRPr b="0" i="0" sz="2300" u="none" cap="none" strike="noStrike">
              <a:solidFill>
                <a:srgbClr val="000000"/>
              </a:solidFill>
              <a:latin typeface="Arial"/>
              <a:ea typeface="Arial"/>
              <a:cs typeface="Arial"/>
              <a:sym typeface="Arial"/>
            </a:endParaRPr>
          </a:p>
          <a:p>
            <a:pPr indent="-374650" lvl="0" marL="457200" marR="0" rtl="0" algn="l">
              <a:lnSpc>
                <a:spcPct val="115000"/>
              </a:lnSpc>
              <a:spcBef>
                <a:spcPts val="0"/>
              </a:spcBef>
              <a:spcAft>
                <a:spcPts val="0"/>
              </a:spcAft>
              <a:buClr>
                <a:srgbClr val="000000"/>
              </a:buClr>
              <a:buSzPts val="2300"/>
              <a:buFont typeface="Arial"/>
              <a:buChar char="●"/>
            </a:pPr>
            <a:r>
              <a:rPr b="0" i="0" lang="en-CA" sz="2300" u="none" cap="none" strike="noStrike">
                <a:solidFill>
                  <a:srgbClr val="000000"/>
                </a:solidFill>
                <a:latin typeface="Arial"/>
                <a:ea typeface="Arial"/>
                <a:cs typeface="Arial"/>
                <a:sym typeface="Arial"/>
              </a:rPr>
              <a:t>Discuter de ce qu’est une </a:t>
            </a:r>
            <a:r>
              <a:rPr b="1" i="1" lang="en-CA" sz="2300" u="none" cap="none" strike="noStrike">
                <a:solidFill>
                  <a:srgbClr val="000000"/>
                </a:solidFill>
              </a:rPr>
              <a:t>relation saine</a:t>
            </a:r>
            <a:r>
              <a:rPr b="0" i="0" lang="en-CA" sz="2300" u="none" cap="none" strike="noStrike">
                <a:solidFill>
                  <a:srgbClr val="000000"/>
                </a:solidFill>
                <a:latin typeface="Arial"/>
                <a:ea typeface="Arial"/>
                <a:cs typeface="Arial"/>
                <a:sym typeface="Arial"/>
              </a:rPr>
              <a:t> et </a:t>
            </a:r>
            <a:r>
              <a:rPr b="1" i="1" lang="en-CA" sz="2300" u="none" cap="none" strike="noStrike">
                <a:solidFill>
                  <a:srgbClr val="000000"/>
                </a:solidFill>
              </a:rPr>
              <a:t>malsaine</a:t>
            </a:r>
            <a:endParaRPr b="1" i="1" sz="2300" u="none" cap="none" strike="noStrike">
              <a:solidFill>
                <a:srgbClr val="000000"/>
              </a:solidFill>
            </a:endParaRPr>
          </a:p>
          <a:p>
            <a:pPr indent="-374650" lvl="0" marL="457200" marR="0" rtl="0" algn="l">
              <a:lnSpc>
                <a:spcPct val="115000"/>
              </a:lnSpc>
              <a:spcBef>
                <a:spcPts val="0"/>
              </a:spcBef>
              <a:spcAft>
                <a:spcPts val="0"/>
              </a:spcAft>
              <a:buClr>
                <a:srgbClr val="000000"/>
              </a:buClr>
              <a:buSzPts val="2300"/>
              <a:buFont typeface="Arial"/>
              <a:buChar char="●"/>
            </a:pPr>
            <a:r>
              <a:rPr b="0" i="0" lang="en-CA" sz="2300" u="none" cap="none" strike="noStrike">
                <a:solidFill>
                  <a:srgbClr val="000000"/>
                </a:solidFill>
                <a:latin typeface="Arial"/>
                <a:ea typeface="Arial"/>
                <a:cs typeface="Arial"/>
                <a:sym typeface="Arial"/>
              </a:rPr>
              <a:t>Discuter l’élément du </a:t>
            </a:r>
            <a:r>
              <a:rPr b="1" i="1" lang="en-CA" sz="2300" u="none" cap="none" strike="noStrike">
                <a:solidFill>
                  <a:srgbClr val="000000"/>
                </a:solidFill>
              </a:rPr>
              <a:t>consentement</a:t>
            </a:r>
            <a:r>
              <a:rPr b="0" i="0" lang="en-CA" sz="2300" u="none" cap="none" strike="noStrike">
                <a:solidFill>
                  <a:srgbClr val="000000"/>
                </a:solidFill>
                <a:latin typeface="Arial"/>
                <a:ea typeface="Arial"/>
                <a:cs typeface="Arial"/>
                <a:sym typeface="Arial"/>
              </a:rPr>
              <a:t> et la </a:t>
            </a:r>
            <a:r>
              <a:rPr b="1" i="1" lang="en-CA" sz="2300" u="none" cap="none" strike="noStrike">
                <a:solidFill>
                  <a:srgbClr val="000000"/>
                </a:solidFill>
              </a:rPr>
              <a:t>confiance</a:t>
            </a:r>
            <a:r>
              <a:rPr b="0" i="0" lang="en-CA" sz="2300" u="none" cap="none" strike="noStrike">
                <a:solidFill>
                  <a:srgbClr val="000000"/>
                </a:solidFill>
                <a:latin typeface="Arial"/>
                <a:ea typeface="Arial"/>
                <a:cs typeface="Arial"/>
                <a:sym typeface="Arial"/>
              </a:rPr>
              <a:t> (selon l’âge)</a:t>
            </a:r>
            <a:endParaRPr b="0" i="0" sz="2300" u="none" cap="none" strike="noStrike">
              <a:solidFill>
                <a:srgbClr val="000000"/>
              </a:solidFill>
              <a:latin typeface="Arial"/>
              <a:ea typeface="Arial"/>
              <a:cs typeface="Arial"/>
              <a:sym typeface="Arial"/>
            </a:endParaRPr>
          </a:p>
          <a:p>
            <a:pPr indent="-374650" lvl="0" marL="457200" marR="0" rtl="0" algn="l">
              <a:lnSpc>
                <a:spcPct val="115000"/>
              </a:lnSpc>
              <a:spcBef>
                <a:spcPts val="0"/>
              </a:spcBef>
              <a:spcAft>
                <a:spcPts val="0"/>
              </a:spcAft>
              <a:buClr>
                <a:srgbClr val="000000"/>
              </a:buClr>
              <a:buSzPts val="2300"/>
              <a:buFont typeface="Arial"/>
              <a:buChar char="●"/>
            </a:pPr>
            <a:r>
              <a:rPr b="0" i="0" lang="en-CA" sz="2300" u="none" cap="none" strike="noStrike">
                <a:solidFill>
                  <a:srgbClr val="000000"/>
                </a:solidFill>
                <a:latin typeface="Arial"/>
                <a:ea typeface="Arial"/>
                <a:cs typeface="Arial"/>
                <a:sym typeface="Arial"/>
              </a:rPr>
              <a:t>Discuter de l’importance de l’établissement et du respect des </a:t>
            </a:r>
            <a:r>
              <a:rPr b="1" i="1" lang="en-CA" sz="2300" u="none" cap="none" strike="noStrike">
                <a:solidFill>
                  <a:srgbClr val="000000"/>
                </a:solidFill>
              </a:rPr>
              <a:t>limites</a:t>
            </a:r>
            <a:r>
              <a:rPr b="0" i="0" lang="en-CA" sz="2300" u="none" cap="none" strike="noStrike">
                <a:solidFill>
                  <a:srgbClr val="000000"/>
                </a:solidFill>
                <a:latin typeface="Arial"/>
                <a:ea typeface="Arial"/>
                <a:cs typeface="Arial"/>
                <a:sym typeface="Arial"/>
              </a:rPr>
              <a:t> (ce qui est approprié et acceptable)</a:t>
            </a:r>
            <a:endParaRPr b="0" i="0" sz="2300" u="none" cap="none" strike="noStrike">
              <a:solidFill>
                <a:srgbClr val="000000"/>
              </a:solidFill>
              <a:latin typeface="Arial"/>
              <a:ea typeface="Arial"/>
              <a:cs typeface="Arial"/>
              <a:sym typeface="Arial"/>
            </a:endParaRPr>
          </a:p>
          <a:p>
            <a:pPr indent="-374650" lvl="0" marL="457200" marR="0" rtl="0" algn="l">
              <a:lnSpc>
                <a:spcPct val="115000"/>
              </a:lnSpc>
              <a:spcBef>
                <a:spcPts val="0"/>
              </a:spcBef>
              <a:spcAft>
                <a:spcPts val="0"/>
              </a:spcAft>
              <a:buClr>
                <a:srgbClr val="000000"/>
              </a:buClr>
              <a:buSzPts val="2300"/>
              <a:buFont typeface="Arial"/>
              <a:buChar char="●"/>
            </a:pPr>
            <a:r>
              <a:rPr b="0" i="0" lang="en-CA" sz="2300" u="none" cap="none" strike="noStrike">
                <a:solidFill>
                  <a:srgbClr val="000000"/>
                </a:solidFill>
                <a:latin typeface="Arial"/>
                <a:ea typeface="Arial"/>
                <a:cs typeface="Arial"/>
                <a:sym typeface="Arial"/>
              </a:rPr>
              <a:t>La </a:t>
            </a:r>
            <a:r>
              <a:rPr b="1" i="1" lang="en-CA" sz="2300" u="none" cap="none" strike="noStrike">
                <a:solidFill>
                  <a:srgbClr val="000000"/>
                </a:solidFill>
              </a:rPr>
              <a:t>vie privé</a:t>
            </a:r>
            <a:r>
              <a:rPr b="0" i="0" lang="en-CA" sz="2300" u="none" cap="none" strike="noStrike">
                <a:solidFill>
                  <a:srgbClr val="000000"/>
                </a:solidFill>
                <a:latin typeface="Arial"/>
                <a:ea typeface="Arial"/>
                <a:cs typeface="Arial"/>
                <a:sym typeface="Arial"/>
              </a:rPr>
              <a:t> et la citoyenneté numérique</a:t>
            </a:r>
            <a:endParaRPr b="0" i="0" sz="2300" u="none" cap="none" strike="noStrike">
              <a:solidFill>
                <a:srgbClr val="000000"/>
              </a:solidFill>
              <a:latin typeface="Arial"/>
              <a:ea typeface="Arial"/>
              <a:cs typeface="Arial"/>
              <a:sym typeface="Arial"/>
            </a:endParaRPr>
          </a:p>
          <a:p>
            <a:pPr indent="-374650" lvl="0" marL="457200" marR="0" rtl="0" algn="l">
              <a:lnSpc>
                <a:spcPct val="115000"/>
              </a:lnSpc>
              <a:spcBef>
                <a:spcPts val="0"/>
              </a:spcBef>
              <a:spcAft>
                <a:spcPts val="0"/>
              </a:spcAft>
              <a:buClr>
                <a:srgbClr val="000000"/>
              </a:buClr>
              <a:buSzPts val="2300"/>
              <a:buFont typeface="Arial"/>
              <a:buChar char="●"/>
            </a:pPr>
            <a:r>
              <a:rPr b="0" i="0" lang="en-CA" sz="2300" u="none" cap="none" strike="noStrike">
                <a:solidFill>
                  <a:srgbClr val="000000"/>
                </a:solidFill>
                <a:latin typeface="Arial"/>
                <a:ea typeface="Arial"/>
                <a:cs typeface="Arial"/>
                <a:sym typeface="Arial"/>
              </a:rPr>
              <a:t>Discuter des moyens de </a:t>
            </a:r>
            <a:r>
              <a:rPr b="1" i="1" lang="en-CA" sz="2300" u="none" cap="none" strike="noStrike">
                <a:solidFill>
                  <a:srgbClr val="000000"/>
                </a:solidFill>
              </a:rPr>
              <a:t>sortir d’une situation inconfortable</a:t>
            </a:r>
            <a:endParaRPr b="1" i="1" sz="2300" u="none" cap="none" strike="noStrike">
              <a:solidFill>
                <a:srgbClr val="000000"/>
              </a:solidFill>
            </a:endParaRPr>
          </a:p>
          <a:p>
            <a:pPr indent="-374650" lvl="0" marL="457200" marR="0" rtl="0" algn="l">
              <a:lnSpc>
                <a:spcPct val="115000"/>
              </a:lnSpc>
              <a:spcBef>
                <a:spcPts val="0"/>
              </a:spcBef>
              <a:spcAft>
                <a:spcPts val="0"/>
              </a:spcAft>
              <a:buClr>
                <a:srgbClr val="000000"/>
              </a:buClr>
              <a:buSzPts val="2300"/>
              <a:buFont typeface="Arial"/>
              <a:buChar char="●"/>
            </a:pPr>
            <a:r>
              <a:rPr b="0" i="0" lang="en-CA" sz="2300" u="none" cap="none" strike="noStrike">
                <a:solidFill>
                  <a:srgbClr val="000000"/>
                </a:solidFill>
                <a:latin typeface="Arial"/>
                <a:ea typeface="Arial"/>
                <a:cs typeface="Arial"/>
                <a:sym typeface="Arial"/>
              </a:rPr>
              <a:t>Possibilité de retombées (qui pourraient durer longtemps)</a:t>
            </a:r>
            <a:endParaRPr b="0" i="0" sz="2300" u="none" cap="none" strike="noStrike">
              <a:solidFill>
                <a:srgbClr val="000000"/>
              </a:solidFill>
              <a:latin typeface="Arial"/>
              <a:ea typeface="Arial"/>
              <a:cs typeface="Arial"/>
              <a:sym typeface="Arial"/>
            </a:endParaRPr>
          </a:p>
          <a:p>
            <a:pPr indent="-374650" lvl="0" marL="457200" marR="0" rtl="0" algn="l">
              <a:lnSpc>
                <a:spcPct val="115000"/>
              </a:lnSpc>
              <a:spcBef>
                <a:spcPts val="0"/>
              </a:spcBef>
              <a:spcAft>
                <a:spcPts val="0"/>
              </a:spcAft>
              <a:buClr>
                <a:srgbClr val="000000"/>
              </a:buClr>
              <a:buSzPts val="2300"/>
              <a:buFont typeface="Arial"/>
              <a:buChar char="●"/>
            </a:pPr>
            <a:r>
              <a:rPr b="0" i="0" lang="en-CA" sz="2300" u="none" cap="none" strike="noStrike">
                <a:solidFill>
                  <a:srgbClr val="000000"/>
                </a:solidFill>
                <a:latin typeface="Arial"/>
                <a:ea typeface="Arial"/>
                <a:cs typeface="Arial"/>
                <a:sym typeface="Arial"/>
              </a:rPr>
              <a:t>Parler des </a:t>
            </a:r>
            <a:r>
              <a:rPr b="1" i="1" lang="en-CA" sz="2300" u="none" cap="none" strike="noStrike">
                <a:solidFill>
                  <a:srgbClr val="000000"/>
                </a:solidFill>
              </a:rPr>
              <a:t>risques</a:t>
            </a:r>
            <a:r>
              <a:rPr b="0" i="0" lang="en-CA" sz="2300" u="none" cap="none" strike="noStrike">
                <a:solidFill>
                  <a:srgbClr val="000000"/>
                </a:solidFill>
                <a:latin typeface="Arial"/>
                <a:ea typeface="Arial"/>
                <a:cs typeface="Arial"/>
                <a:sym typeface="Arial"/>
              </a:rPr>
              <a:t> auxquels on s’expose</a:t>
            </a:r>
            <a:endParaRPr b="0" i="0" sz="2300" u="none" cap="none" strike="noStrike">
              <a:solidFill>
                <a:srgbClr val="000000"/>
              </a:solidFill>
              <a:latin typeface="Arial"/>
              <a:ea typeface="Arial"/>
              <a:cs typeface="Arial"/>
              <a:sym typeface="Arial"/>
            </a:endParaRPr>
          </a:p>
          <a:p>
            <a:pPr indent="-374650" lvl="0" marL="457200" marR="0" rtl="0" algn="l">
              <a:lnSpc>
                <a:spcPct val="115000"/>
              </a:lnSpc>
              <a:spcBef>
                <a:spcPts val="0"/>
              </a:spcBef>
              <a:spcAft>
                <a:spcPts val="0"/>
              </a:spcAft>
              <a:buSzPts val="2300"/>
              <a:buChar char="●"/>
            </a:pPr>
            <a:r>
              <a:rPr lang="en-CA" sz="2300"/>
              <a:t>Avoir des </a:t>
            </a:r>
            <a:r>
              <a:rPr b="1" i="1" lang="en-CA" sz="2300"/>
              <a:t>mots de passe</a:t>
            </a:r>
            <a:r>
              <a:rPr lang="en-CA" sz="2300"/>
              <a:t> ‘complexes’ et ne jamais les partager</a:t>
            </a:r>
            <a:endParaRPr sz="2300"/>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c378322d1b_0_217"/>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0" name="Google Shape;300;gc378322d1b_0_217"/>
          <p:cNvPicPr preferRelativeResize="0"/>
          <p:nvPr/>
        </p:nvPicPr>
        <p:blipFill rotWithShape="1">
          <a:blip r:embed="rId3">
            <a:alphaModFix/>
          </a:blip>
          <a:srcRect b="0" l="0" r="0" t="0"/>
          <a:stretch/>
        </p:blipFill>
        <p:spPr>
          <a:xfrm>
            <a:off x="0" y="6654800"/>
            <a:ext cx="12192000" cy="203200"/>
          </a:xfrm>
          <a:prstGeom prst="rect">
            <a:avLst/>
          </a:prstGeom>
          <a:noFill/>
          <a:ln>
            <a:noFill/>
          </a:ln>
        </p:spPr>
      </p:pic>
      <p:sp>
        <p:nvSpPr>
          <p:cNvPr id="301" name="Google Shape;301;gc378322d1b_0_217"/>
          <p:cNvSpPr txBox="1"/>
          <p:nvPr>
            <p:ph type="title"/>
          </p:nvPr>
        </p:nvSpPr>
        <p:spPr>
          <a:xfrm>
            <a:off x="110125" y="0"/>
            <a:ext cx="98652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680">
                <a:solidFill>
                  <a:srgbClr val="FFFFFF"/>
                </a:solidFill>
              </a:rPr>
              <a:t>Avez-vous vérifié votre empreinte numérique récemment?</a:t>
            </a:r>
            <a:endParaRPr sz="2680">
              <a:solidFill>
                <a:srgbClr val="FFFFFF"/>
              </a:solidFill>
            </a:endParaRPr>
          </a:p>
        </p:txBody>
      </p:sp>
      <p:sp>
        <p:nvSpPr>
          <p:cNvPr id="302" name="Google Shape;302;gc378322d1b_0_217"/>
          <p:cNvSpPr txBox="1"/>
          <p:nvPr/>
        </p:nvSpPr>
        <p:spPr>
          <a:xfrm>
            <a:off x="232100" y="1959425"/>
            <a:ext cx="1142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303" name="Google Shape;303;gc378322d1b_0_217"/>
          <p:cNvPicPr preferRelativeResize="0"/>
          <p:nvPr/>
        </p:nvPicPr>
        <p:blipFill>
          <a:blip r:embed="rId4">
            <a:alphaModFix/>
          </a:blip>
          <a:stretch>
            <a:fillRect/>
          </a:stretch>
        </p:blipFill>
        <p:spPr>
          <a:xfrm>
            <a:off x="4367500" y="943200"/>
            <a:ext cx="3767552" cy="5440826"/>
          </a:xfrm>
          <a:prstGeom prst="rect">
            <a:avLst/>
          </a:prstGeom>
          <a:noFill/>
          <a:ln>
            <a:noFill/>
          </a:ln>
        </p:spPr>
      </p:pic>
      <p:sp>
        <p:nvSpPr>
          <p:cNvPr id="304" name="Google Shape;304;gc378322d1b_0_217"/>
          <p:cNvSpPr txBox="1"/>
          <p:nvPr/>
        </p:nvSpPr>
        <p:spPr>
          <a:xfrm>
            <a:off x="1206250" y="1585750"/>
            <a:ext cx="395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05" name="Google Shape;305;gc378322d1b_0_217"/>
          <p:cNvSpPr txBox="1"/>
          <p:nvPr/>
        </p:nvSpPr>
        <p:spPr>
          <a:xfrm>
            <a:off x="718325" y="1667075"/>
            <a:ext cx="42693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3000">
                <a:latin typeface="Calibri"/>
                <a:ea typeface="Calibri"/>
                <a:cs typeface="Calibri"/>
                <a:sym typeface="Calibri"/>
              </a:rPr>
              <a:t>Saviez-vous que vous pouvez vérifier quels sites vos enfants ont visités?</a:t>
            </a:r>
            <a:endParaRPr sz="30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306" name="Google Shape;306;gc378322d1b_0_217"/>
          <p:cNvSpPr txBox="1"/>
          <p:nvPr/>
        </p:nvSpPr>
        <p:spPr>
          <a:xfrm>
            <a:off x="8741925" y="3452675"/>
            <a:ext cx="27921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3000">
                <a:latin typeface="Calibri"/>
                <a:ea typeface="Calibri"/>
                <a:cs typeface="Calibri"/>
                <a:sym typeface="Calibri"/>
              </a:rPr>
              <a:t>Avez-vous déjà recherché votre nom en ligne?</a:t>
            </a:r>
            <a:endParaRPr sz="30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be8f13856b_0_40"/>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2" name="Google Shape;312;gbe8f13856b_0_40"/>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313" name="Google Shape;313;gbe8f13856b_0_40"/>
          <p:cNvSpPr txBox="1"/>
          <p:nvPr>
            <p:ph type="title"/>
          </p:nvPr>
        </p:nvSpPr>
        <p:spPr>
          <a:xfrm>
            <a:off x="378076" y="0"/>
            <a:ext cx="83502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3000">
                <a:solidFill>
                  <a:srgbClr val="FFFFFF"/>
                </a:solidFill>
              </a:rPr>
              <a:t>PARTENAIRES</a:t>
            </a:r>
            <a:endParaRPr sz="3000">
              <a:solidFill>
                <a:srgbClr val="FFFFFF"/>
              </a:solidFill>
            </a:endParaRPr>
          </a:p>
        </p:txBody>
      </p:sp>
      <p:sp>
        <p:nvSpPr>
          <p:cNvPr id="314" name="Google Shape;314;gbe8f13856b_0_40"/>
          <p:cNvSpPr txBox="1"/>
          <p:nvPr/>
        </p:nvSpPr>
        <p:spPr>
          <a:xfrm>
            <a:off x="486500" y="1224625"/>
            <a:ext cx="10857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300"/>
              </a:spcBef>
              <a:spcAft>
                <a:spcPts val="0"/>
              </a:spcAft>
              <a:buClr>
                <a:srgbClr val="000000"/>
              </a:buClr>
              <a:buSzPts val="2400"/>
              <a:buFont typeface="Arial"/>
              <a:buNone/>
            </a:pPr>
            <a:r>
              <a:rPr b="0" i="0" lang="en-CA" sz="2400" u="none" cap="none" strike="noStrike">
                <a:solidFill>
                  <a:schemeClr val="dk1"/>
                </a:solidFill>
                <a:highlight>
                  <a:srgbClr val="FFFFFF"/>
                </a:highlight>
                <a:latin typeface="Arial"/>
                <a:ea typeface="Arial"/>
                <a:cs typeface="Arial"/>
                <a:sym typeface="Arial"/>
              </a:rPr>
              <a:t>Quel soutien les partenaires scolaires et communautaires peuvent-ils offrir?</a:t>
            </a:r>
            <a:endParaRPr b="0" i="0" sz="2400" u="none" cap="none" strike="noStrike">
              <a:solidFill>
                <a:srgbClr val="000000"/>
              </a:solidFill>
              <a:latin typeface="Arial"/>
              <a:ea typeface="Arial"/>
              <a:cs typeface="Arial"/>
              <a:sym typeface="Arial"/>
            </a:endParaRPr>
          </a:p>
        </p:txBody>
      </p:sp>
      <p:sp>
        <p:nvSpPr>
          <p:cNvPr id="315" name="Google Shape;315;gbe8f13856b_0_40"/>
          <p:cNvSpPr txBox="1"/>
          <p:nvPr/>
        </p:nvSpPr>
        <p:spPr>
          <a:xfrm>
            <a:off x="543000" y="2264838"/>
            <a:ext cx="11106000" cy="113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rgbClr val="000000"/>
                </a:solidFill>
                <a:latin typeface="Calibri"/>
                <a:ea typeface="Calibri"/>
                <a:cs typeface="Calibri"/>
                <a:sym typeface="Calibri"/>
              </a:rPr>
              <a:t>Activité suggérée: Qui sont nos partenaires communautaires et comment peuvent-ils nous appuyer dans notre lutte contre la cyberviolence et la cyberintimidation?</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316" name="Google Shape;316;gbe8f13856b_0_40"/>
          <p:cNvPicPr preferRelativeResize="0"/>
          <p:nvPr/>
        </p:nvPicPr>
        <p:blipFill rotWithShape="1">
          <a:blip r:embed="rId4">
            <a:alphaModFix/>
          </a:blip>
          <a:srcRect b="0" l="0" r="0" t="0"/>
          <a:stretch/>
        </p:blipFill>
        <p:spPr>
          <a:xfrm>
            <a:off x="8652875" y="4210950"/>
            <a:ext cx="3233374" cy="1818775"/>
          </a:xfrm>
          <a:prstGeom prst="rect">
            <a:avLst/>
          </a:prstGeom>
          <a:noFill/>
          <a:ln>
            <a:noFill/>
          </a:ln>
        </p:spPr>
      </p:pic>
      <p:sp>
        <p:nvSpPr>
          <p:cNvPr id="317" name="Google Shape;317;gbe8f13856b_0_40"/>
          <p:cNvSpPr txBox="1"/>
          <p:nvPr/>
        </p:nvSpPr>
        <p:spPr>
          <a:xfrm>
            <a:off x="1870375" y="3403950"/>
            <a:ext cx="64425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CA" sz="1800" u="none" cap="none" strike="noStrike">
                <a:solidFill>
                  <a:srgbClr val="000000"/>
                </a:solidFill>
                <a:latin typeface="Calibri"/>
                <a:ea typeface="Calibri"/>
                <a:cs typeface="Calibri"/>
                <a:sym typeface="Calibri"/>
              </a:rPr>
              <a:t>Services aux victimes partout en province</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CA" sz="1800" u="none" cap="none" strike="noStrike">
                <a:solidFill>
                  <a:srgbClr val="000000"/>
                </a:solidFill>
                <a:latin typeface="Calibri"/>
                <a:ea typeface="Calibri"/>
                <a:cs typeface="Calibri"/>
                <a:sym typeface="Calibri"/>
              </a:rPr>
              <a:t>Aide à l’enfance</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CA" sz="1800" u="none" cap="none" strike="noStrike">
                <a:solidFill>
                  <a:srgbClr val="000000"/>
                </a:solidFill>
                <a:latin typeface="Calibri"/>
                <a:ea typeface="Calibri"/>
                <a:cs typeface="Calibri"/>
                <a:sym typeface="Calibri"/>
              </a:rPr>
              <a:t>Parents, tuteurs et tutrices</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CA" sz="1800" u="none" cap="none" strike="noStrike">
                <a:solidFill>
                  <a:srgbClr val="000000"/>
                </a:solidFill>
                <a:latin typeface="Calibri"/>
                <a:ea typeface="Calibri"/>
                <a:cs typeface="Calibri"/>
                <a:sym typeface="Calibri"/>
              </a:rPr>
              <a:t>Parents partenaire en éducation</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CA" sz="1800" u="none" cap="none" strike="noStrike">
                <a:solidFill>
                  <a:srgbClr val="000000"/>
                </a:solidFill>
                <a:latin typeface="Calibri"/>
                <a:ea typeface="Calibri"/>
                <a:cs typeface="Calibri"/>
                <a:sym typeface="Calibri"/>
              </a:rPr>
              <a:t>Médecin de famille</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CA" sz="1800" u="none" cap="none" strike="noStrike">
                <a:solidFill>
                  <a:srgbClr val="000000"/>
                </a:solidFill>
                <a:latin typeface="Calibri"/>
                <a:ea typeface="Calibri"/>
                <a:cs typeface="Calibri"/>
                <a:sym typeface="Calibri"/>
              </a:rPr>
              <a:t>Thérapeute professionnelle</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c0c5a03115_0_0"/>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3" name="Google Shape;323;gc0c5a03115_0_0"/>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324" name="Google Shape;324;gc0c5a03115_0_0"/>
          <p:cNvSpPr txBox="1"/>
          <p:nvPr>
            <p:ph type="title"/>
          </p:nvPr>
        </p:nvSpPr>
        <p:spPr>
          <a:xfrm>
            <a:off x="403201" y="0"/>
            <a:ext cx="83640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3000">
                <a:solidFill>
                  <a:srgbClr val="FFFFFF"/>
                </a:solidFill>
              </a:rPr>
              <a:t>RESSOURCES *** pour parents***</a:t>
            </a:r>
            <a:endParaRPr sz="3000">
              <a:solidFill>
                <a:srgbClr val="FFFFFF"/>
              </a:solidFill>
            </a:endParaRPr>
          </a:p>
        </p:txBody>
      </p:sp>
      <p:sp>
        <p:nvSpPr>
          <p:cNvPr id="325" name="Google Shape;325;gc0c5a03115_0_0"/>
          <p:cNvSpPr txBox="1"/>
          <p:nvPr/>
        </p:nvSpPr>
        <p:spPr>
          <a:xfrm>
            <a:off x="403200" y="943200"/>
            <a:ext cx="1138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CA" sz="1800" u="none" cap="none" strike="noStrike">
                <a:solidFill>
                  <a:schemeClr val="dk1"/>
                </a:solidFill>
                <a:highlight>
                  <a:srgbClr val="FFFFFF"/>
                </a:highlight>
                <a:latin typeface="Arial"/>
                <a:ea typeface="Arial"/>
                <a:cs typeface="Arial"/>
                <a:sym typeface="Arial"/>
              </a:rPr>
              <a:t>Quelles ressources sont disponibles pour les parents pour faire de la sensibilisation et favoriser un milieu d’apprentissage sain en ligne?</a:t>
            </a:r>
            <a:endParaRPr b="0" i="0" sz="1200" u="none" cap="none" strike="noStrike">
              <a:solidFill>
                <a:srgbClr val="000000"/>
              </a:solidFill>
              <a:latin typeface="Arial"/>
              <a:ea typeface="Arial"/>
              <a:cs typeface="Arial"/>
              <a:sym typeface="Arial"/>
            </a:endParaRPr>
          </a:p>
        </p:txBody>
      </p:sp>
      <p:sp>
        <p:nvSpPr>
          <p:cNvPr id="326" name="Google Shape;326;gc0c5a03115_0_0"/>
          <p:cNvSpPr txBox="1"/>
          <p:nvPr/>
        </p:nvSpPr>
        <p:spPr>
          <a:xfrm>
            <a:off x="441000" y="1659350"/>
            <a:ext cx="11310000" cy="453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Aidez-moisvp.ca </a:t>
            </a:r>
            <a:r>
              <a:rPr b="0" i="0" lang="en-CA" sz="1400" u="sng" cap="none" strike="noStrike">
                <a:solidFill>
                  <a:schemeClr val="hlink"/>
                </a:solidFill>
                <a:latin typeface="Arial"/>
                <a:ea typeface="Arial"/>
                <a:cs typeface="Arial"/>
                <a:sym typeface="Arial"/>
                <a:hlinkClick r:id="rId4"/>
              </a:rPr>
              <a:t>https://needhelpnow.ca/app/fr/parent_info-talking_tips</a:t>
            </a:r>
            <a:r>
              <a:rPr b="0" i="0" lang="en-C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5"/>
              </a:rPr>
              <a:t>https://needhelpnow.ca/app/fr/downloadable_resources-adults</a:t>
            </a:r>
            <a:r>
              <a:rPr b="0" i="0" lang="en-CA"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6"/>
              </a:rPr>
              <a:t>https://www.pensezcybersecurite.gc.ca/fr/accueil</a:t>
            </a:r>
            <a:r>
              <a:rPr b="0" i="0" lang="en-CA"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7"/>
              </a:rPr>
              <a:t>Statistique Canada : Cyberintimidation et leurre</a:t>
            </a:r>
            <a:r>
              <a:rPr b="0" i="0" lang="en-C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8"/>
              </a:rPr>
              <a:t>Pour arrêter un agresseur(Stop A Bully Canada)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9"/>
              </a:rPr>
              <a:t>PREVNet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0"/>
              </a:rPr>
              <a:t>www.HabiloMédias.ca</a:t>
            </a:r>
            <a:r>
              <a:rPr b="0" i="0" lang="en-C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1"/>
              </a:rPr>
              <a:t>Ressources en matière de cyberintimidation de la Gendarmerie royale du Canada</a:t>
            </a:r>
            <a:r>
              <a:rPr b="0" i="0" lang="en-C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2"/>
              </a:rPr>
              <a:t>Programme Échec au crime ou 416 222 8477</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3"/>
              </a:rPr>
              <a:t>Jeunesse, j’écoute </a:t>
            </a:r>
            <a:r>
              <a:rPr b="0" i="0" lang="en-CA" sz="1400" u="none" cap="none" strike="noStrike">
                <a:solidFill>
                  <a:srgbClr val="000000"/>
                </a:solidFill>
                <a:latin typeface="Arial"/>
                <a:ea typeface="Arial"/>
                <a:cs typeface="Arial"/>
                <a:sym typeface="Arial"/>
              </a:rPr>
              <a:t>ou 1 800 668 6868</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4"/>
              </a:rPr>
              <a:t>Croix-Rouge canadienne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CA" sz="1400" u="sng" cap="none" strike="noStrike">
                <a:solidFill>
                  <a:schemeClr val="hlink"/>
                </a:solidFill>
                <a:latin typeface="Arial"/>
                <a:ea typeface="Arial"/>
                <a:cs typeface="Arial"/>
                <a:sym typeface="Arial"/>
                <a:hlinkClick r:id="rId15"/>
              </a:rPr>
              <a:t>https://blogue.sosdevoirs.org/2016/10/10/etre-un-citoyen-numerique-responsable/</a:t>
            </a:r>
            <a:r>
              <a:rPr b="0" i="0" lang="en-CA"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CA" sz="1400" u="none" cap="none" strike="noStrike">
                <a:solidFill>
                  <a:schemeClr val="dk1"/>
                </a:solidFill>
                <a:latin typeface="Arial"/>
                <a:ea typeface="Arial"/>
                <a:cs typeface="Arial"/>
                <a:sym typeface="Arial"/>
              </a:rPr>
              <a:t>Parents partenaires en éducation - </a:t>
            </a:r>
            <a:r>
              <a:rPr b="0" i="0" lang="en-CA" sz="1400" u="sng" cap="none" strike="noStrike">
                <a:solidFill>
                  <a:schemeClr val="hlink"/>
                </a:solidFill>
                <a:latin typeface="Arial"/>
                <a:ea typeface="Arial"/>
                <a:cs typeface="Arial"/>
                <a:sym typeface="Arial"/>
                <a:hlinkClick r:id="rId16"/>
              </a:rPr>
              <a:t>https://ppeontario.ca/projets/conversations/la-securite-sur-internet/</a:t>
            </a:r>
            <a:r>
              <a:rPr b="0" i="0" lang="en-CA" sz="1400" u="none" cap="none" strike="noStrike">
                <a:solidFill>
                  <a:srgbClr val="232323"/>
                </a:solidFill>
                <a:latin typeface="Arial"/>
                <a:ea typeface="Arial"/>
                <a:cs typeface="Arial"/>
                <a:sym typeface="Arial"/>
              </a:rPr>
              <a:t> </a:t>
            </a:r>
            <a:endParaRPr b="0" i="0" sz="1400" u="none" cap="none" strike="noStrike">
              <a:solidFill>
                <a:srgbClr val="23232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7"/>
              </a:rPr>
              <a:t>https://habilomedias.ca/pour-parents</a:t>
            </a:r>
            <a:r>
              <a:rPr b="0" i="0" lang="en-CA" sz="1400" u="none" cap="none" strike="noStrike">
                <a:solidFill>
                  <a:srgbClr val="232323"/>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8"/>
              </a:rPr>
              <a:t>https://www.rcmp-grc.gc.ca/fr/bullying/intimidation-ressources</a:t>
            </a:r>
            <a:r>
              <a:rPr b="0" i="0" lang="en-CA"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Atelier de T.E.A.R.™ (Teens Ending Abusive Relationships) à l’ère numérique</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CA" sz="1400" u="none" cap="none" strike="noStrike">
                <a:solidFill>
                  <a:schemeClr val="dk1"/>
                </a:solidFill>
                <a:latin typeface="Arial"/>
                <a:ea typeface="Arial"/>
                <a:cs typeface="Arial"/>
                <a:sym typeface="Arial"/>
              </a:rPr>
              <a:t>Services aux victimes (voir la liste des bureaux par région)</a:t>
            </a:r>
            <a:endParaRPr b="0" i="0" sz="1400" u="none" cap="none" strike="noStrike">
              <a:solidFill>
                <a:schemeClr val="dk1"/>
              </a:solidFill>
              <a:latin typeface="Arial"/>
              <a:ea typeface="Arial"/>
              <a:cs typeface="Arial"/>
              <a:sym typeface="Arial"/>
            </a:endParaRPr>
          </a:p>
          <a:p>
            <a:pPr indent="0" lvl="0" marL="114300" marR="0" rtl="0" algn="r">
              <a:lnSpc>
                <a:spcPct val="115000"/>
              </a:lnSpc>
              <a:spcBef>
                <a:spcPts val="400"/>
              </a:spcBef>
              <a:spcAft>
                <a:spcPts val="0"/>
              </a:spcAft>
              <a:buClr>
                <a:srgbClr val="000000"/>
              </a:buClr>
              <a:buSzPts val="1200"/>
              <a:buFont typeface="Arial"/>
              <a:buNone/>
            </a:pPr>
            <a:r>
              <a:rPr b="0" i="1" lang="en-CA" sz="1200" u="none" cap="none" strike="noStrike">
                <a:solidFill>
                  <a:srgbClr val="000000"/>
                </a:solidFill>
                <a:latin typeface="Arial"/>
                <a:ea typeface="Arial"/>
                <a:cs typeface="Arial"/>
                <a:sym typeface="Arial"/>
              </a:rPr>
              <a:t>* Le contenu reflète la vision propre de l’organisme.</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c082c20f9e_0_142"/>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2" name="Google Shape;332;gc082c20f9e_0_142"/>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333" name="Google Shape;333;gc082c20f9e_0_142"/>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Ressources : Guides d’utilisation</a:t>
            </a:r>
            <a:endParaRPr sz="2780">
              <a:solidFill>
                <a:srgbClr val="FFFFFF"/>
              </a:solidFill>
            </a:endParaRPr>
          </a:p>
        </p:txBody>
      </p:sp>
      <p:sp>
        <p:nvSpPr>
          <p:cNvPr id="334" name="Google Shape;334;gc082c20f9e_0_142"/>
          <p:cNvSpPr txBox="1"/>
          <p:nvPr/>
        </p:nvSpPr>
        <p:spPr>
          <a:xfrm>
            <a:off x="232100" y="1959425"/>
            <a:ext cx="1142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35" name="Google Shape;335;gc082c20f9e_0_142"/>
          <p:cNvSpPr txBox="1"/>
          <p:nvPr/>
        </p:nvSpPr>
        <p:spPr>
          <a:xfrm>
            <a:off x="637000" y="1343825"/>
            <a:ext cx="10515600" cy="486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rgbClr val="000000"/>
                </a:solidFill>
                <a:latin typeface="Arial"/>
                <a:ea typeface="Arial"/>
                <a:cs typeface="Arial"/>
                <a:sym typeface="Arial"/>
              </a:rPr>
              <a:t>En faisant une petite recherche, on peut retrouver les guides d’utilisation pour plusieurs applications!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Facebook   </a:t>
            </a:r>
            <a:r>
              <a:rPr b="0" i="0" lang="en-CA" sz="1600" u="sng" cap="none" strike="noStrike">
                <a:solidFill>
                  <a:schemeClr val="hlink"/>
                </a:solidFill>
                <a:latin typeface="Arial"/>
                <a:ea typeface="Arial"/>
                <a:cs typeface="Arial"/>
                <a:sym typeface="Arial"/>
                <a:hlinkClick r:id="rId4"/>
              </a:rPr>
              <a:t>https://www.facebook.com/privacy/explanation</a:t>
            </a:r>
            <a:r>
              <a:rPr b="0" i="0" lang="en-CA"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Comment parler d’instagram à vos ados </a:t>
            </a:r>
            <a:r>
              <a:rPr b="0" i="0" lang="en-CA" sz="1600" u="sng" cap="none" strike="noStrike">
                <a:solidFill>
                  <a:schemeClr val="hlink"/>
                </a:solidFill>
                <a:latin typeface="Arial"/>
                <a:ea typeface="Arial"/>
                <a:cs typeface="Arial"/>
                <a:sym typeface="Arial"/>
                <a:hlinkClick r:id="rId5"/>
              </a:rPr>
              <a:t>https://scontent.fybz2-1.fna.fbcdn.net/v/t39.2365-6/43751083_516467292153062_6280614656436338688_n.pdf?_nc_cat=101&amp;ccb=1-3&amp;_nc_sid=ad8a9d&amp;_nc_ohc=c_oHBr-PzKAAX9CPbNH&amp;_nc_oc=AQkLIPwBEcxp9vLDI764ITrdgBqVg4N5xZaN0QccW08ffThft9lsAE6bCVmrThTTfcQ&amp;_nc_ht=scontent.fybz2-1.fna&amp;oh=b62dc40f26f11edeed3879baaa4652f7&amp;oe=6079B3C7</a:t>
            </a:r>
            <a:r>
              <a:rPr b="0" i="0" lang="en-CA"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Tik Tok  </a:t>
            </a:r>
            <a:r>
              <a:rPr b="0" i="0" lang="en-CA" sz="1600" u="sng" cap="none" strike="noStrike">
                <a:solidFill>
                  <a:schemeClr val="hlink"/>
                </a:solidFill>
                <a:latin typeface="Arial"/>
                <a:ea typeface="Arial"/>
                <a:cs typeface="Arial"/>
                <a:sym typeface="Arial"/>
                <a:hlinkClick r:id="rId6"/>
              </a:rPr>
              <a:t>https://www.tiktok.com/community-guidelines?lang=fr</a:t>
            </a:r>
            <a:r>
              <a:rPr b="0" i="0" lang="en-CA"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Snapchat </a:t>
            </a:r>
            <a:r>
              <a:rPr b="0" i="0" lang="en-CA" sz="1600" u="sng" cap="none" strike="noStrike">
                <a:solidFill>
                  <a:schemeClr val="hlink"/>
                </a:solidFill>
                <a:latin typeface="Arial"/>
                <a:ea typeface="Arial"/>
                <a:cs typeface="Arial"/>
                <a:sym typeface="Arial"/>
                <a:hlinkClick r:id="rId7"/>
              </a:rPr>
              <a:t>https://www.connectsafely.org/wp-content/uploads/snapchat_guide.pdf</a:t>
            </a:r>
            <a:r>
              <a:rPr b="0" i="0" lang="en-CA"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sng" cap="none" strike="noStrike">
                <a:solidFill>
                  <a:schemeClr val="hlink"/>
                </a:solidFill>
                <a:latin typeface="Arial"/>
                <a:ea typeface="Arial"/>
                <a:cs typeface="Arial"/>
                <a:sym typeface="Arial"/>
                <a:hlinkClick r:id="rId8"/>
              </a:rPr>
              <a:t>https://www.connectsafely.org/parentguides/</a:t>
            </a:r>
            <a:r>
              <a:rPr b="0" i="0" lang="en-CA"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Faites une recherche ‘Comment les parents peuvent gérer l'utilisation des technologies’ et voyez tout ce qui est disponible pour vous.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c378322d1b_0_16"/>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1" name="Google Shape;341;gc378322d1b_0_16"/>
          <p:cNvPicPr preferRelativeResize="0"/>
          <p:nvPr/>
        </p:nvPicPr>
        <p:blipFill rotWithShape="1">
          <a:blip r:embed="rId3">
            <a:alphaModFix/>
          </a:blip>
          <a:srcRect b="0" l="0" r="0" t="0"/>
          <a:stretch/>
        </p:blipFill>
        <p:spPr>
          <a:xfrm>
            <a:off x="0" y="6654800"/>
            <a:ext cx="12192000" cy="203200"/>
          </a:xfrm>
          <a:prstGeom prst="rect">
            <a:avLst/>
          </a:prstGeom>
          <a:noFill/>
          <a:ln>
            <a:noFill/>
          </a:ln>
        </p:spPr>
      </p:pic>
      <p:sp>
        <p:nvSpPr>
          <p:cNvPr id="342" name="Google Shape;342;gc378322d1b_0_16"/>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Ressources</a:t>
            </a:r>
            <a:endParaRPr sz="2780">
              <a:solidFill>
                <a:srgbClr val="FFFFFF"/>
              </a:solidFill>
            </a:endParaRPr>
          </a:p>
        </p:txBody>
      </p:sp>
      <p:pic>
        <p:nvPicPr>
          <p:cNvPr descr="Screen Shot 2020-06-06 at 11.00.36 PM.png" id="343" name="Google Shape;343;gc378322d1b_0_16"/>
          <p:cNvPicPr preferRelativeResize="0"/>
          <p:nvPr/>
        </p:nvPicPr>
        <p:blipFill rotWithShape="1">
          <a:blip r:embed="rId4">
            <a:alphaModFix/>
          </a:blip>
          <a:srcRect b="0" l="0" r="0" t="0"/>
          <a:stretch/>
        </p:blipFill>
        <p:spPr>
          <a:xfrm>
            <a:off x="6277132" y="1017150"/>
            <a:ext cx="4244743" cy="5246701"/>
          </a:xfrm>
          <a:prstGeom prst="rect">
            <a:avLst/>
          </a:prstGeom>
          <a:noFill/>
          <a:ln>
            <a:noFill/>
          </a:ln>
        </p:spPr>
      </p:pic>
      <p:pic>
        <p:nvPicPr>
          <p:cNvPr id="344" name="Google Shape;344;gc378322d1b_0_16"/>
          <p:cNvPicPr preferRelativeResize="0"/>
          <p:nvPr/>
        </p:nvPicPr>
        <p:blipFill>
          <a:blip r:embed="rId5">
            <a:alphaModFix/>
          </a:blip>
          <a:stretch>
            <a:fillRect/>
          </a:stretch>
        </p:blipFill>
        <p:spPr>
          <a:xfrm>
            <a:off x="1305650" y="1017162"/>
            <a:ext cx="4030725" cy="52466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cca069bcaf_0_0"/>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0" name="Google Shape;350;gcca069bcaf_0_0"/>
          <p:cNvPicPr preferRelativeResize="0"/>
          <p:nvPr/>
        </p:nvPicPr>
        <p:blipFill rotWithShape="1">
          <a:blip r:embed="rId3">
            <a:alphaModFix/>
          </a:blip>
          <a:srcRect b="0" l="0" r="0" t="0"/>
          <a:stretch/>
        </p:blipFill>
        <p:spPr>
          <a:xfrm>
            <a:off x="0" y="6654800"/>
            <a:ext cx="12192000" cy="203200"/>
          </a:xfrm>
          <a:prstGeom prst="rect">
            <a:avLst/>
          </a:prstGeom>
          <a:noFill/>
          <a:ln>
            <a:noFill/>
          </a:ln>
        </p:spPr>
      </p:pic>
      <p:sp>
        <p:nvSpPr>
          <p:cNvPr id="351" name="Google Shape;351;gcca069bcaf_0_0"/>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Ressources: Parents cyber-sages - Guide</a:t>
            </a:r>
            <a:endParaRPr sz="2780">
              <a:solidFill>
                <a:srgbClr val="FFFFFF"/>
              </a:solidFill>
            </a:endParaRPr>
          </a:p>
        </p:txBody>
      </p:sp>
      <p:sp>
        <p:nvSpPr>
          <p:cNvPr id="352" name="Google Shape;352;gcca069bcaf_0_0"/>
          <p:cNvSpPr txBox="1"/>
          <p:nvPr/>
        </p:nvSpPr>
        <p:spPr>
          <a:xfrm>
            <a:off x="7047725" y="1030350"/>
            <a:ext cx="424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353" name="Google Shape;353;gcca069bcaf_0_0"/>
          <p:cNvPicPr preferRelativeResize="0"/>
          <p:nvPr/>
        </p:nvPicPr>
        <p:blipFill>
          <a:blip r:embed="rId4">
            <a:alphaModFix/>
          </a:blip>
          <a:stretch>
            <a:fillRect/>
          </a:stretch>
        </p:blipFill>
        <p:spPr>
          <a:xfrm rot="-289083">
            <a:off x="1398075" y="1124521"/>
            <a:ext cx="4114800" cy="5314950"/>
          </a:xfrm>
          <a:prstGeom prst="rect">
            <a:avLst/>
          </a:prstGeom>
          <a:noFill/>
          <a:ln>
            <a:noFill/>
          </a:ln>
        </p:spPr>
      </p:pic>
      <p:pic>
        <p:nvPicPr>
          <p:cNvPr id="354" name="Google Shape;354;gcca069bcaf_0_0"/>
          <p:cNvPicPr preferRelativeResize="0"/>
          <p:nvPr/>
        </p:nvPicPr>
        <p:blipFill>
          <a:blip r:embed="rId5">
            <a:alphaModFix/>
          </a:blip>
          <a:stretch>
            <a:fillRect/>
          </a:stretch>
        </p:blipFill>
        <p:spPr>
          <a:xfrm rot="286450">
            <a:off x="6106480" y="1058741"/>
            <a:ext cx="3806615" cy="509816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f100b81388_0_2"/>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0" name="Google Shape;360;gf100b81388_0_2"/>
          <p:cNvPicPr preferRelativeResize="0"/>
          <p:nvPr/>
        </p:nvPicPr>
        <p:blipFill rotWithShape="1">
          <a:blip r:embed="rId3">
            <a:alphaModFix/>
          </a:blip>
          <a:srcRect b="0" l="0" r="0" t="0"/>
          <a:stretch/>
        </p:blipFill>
        <p:spPr>
          <a:xfrm>
            <a:off x="0" y="6654800"/>
            <a:ext cx="12192000" cy="203200"/>
          </a:xfrm>
          <a:prstGeom prst="rect">
            <a:avLst/>
          </a:prstGeom>
          <a:noFill/>
          <a:ln>
            <a:noFill/>
          </a:ln>
        </p:spPr>
      </p:pic>
      <p:sp>
        <p:nvSpPr>
          <p:cNvPr id="361" name="Google Shape;361;gf100b81388_0_2"/>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Ressources: Parents cyber-sages - Entente familiale</a:t>
            </a:r>
            <a:endParaRPr sz="2780">
              <a:solidFill>
                <a:srgbClr val="FFFFFF"/>
              </a:solidFill>
            </a:endParaRPr>
          </a:p>
        </p:txBody>
      </p:sp>
      <p:sp>
        <p:nvSpPr>
          <p:cNvPr id="362" name="Google Shape;362;gf100b81388_0_2"/>
          <p:cNvSpPr txBox="1"/>
          <p:nvPr/>
        </p:nvSpPr>
        <p:spPr>
          <a:xfrm>
            <a:off x="7047725" y="1030350"/>
            <a:ext cx="424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363" name="Google Shape;363;gf100b81388_0_2"/>
          <p:cNvPicPr preferRelativeResize="0"/>
          <p:nvPr/>
        </p:nvPicPr>
        <p:blipFill>
          <a:blip r:embed="rId4">
            <a:alphaModFix/>
          </a:blip>
          <a:stretch>
            <a:fillRect/>
          </a:stretch>
        </p:blipFill>
        <p:spPr>
          <a:xfrm>
            <a:off x="3865338" y="996200"/>
            <a:ext cx="3757925" cy="4865601"/>
          </a:xfrm>
          <a:prstGeom prst="rect">
            <a:avLst/>
          </a:prstGeom>
          <a:noFill/>
          <a:ln>
            <a:noFill/>
          </a:ln>
        </p:spPr>
      </p:pic>
      <p:pic>
        <p:nvPicPr>
          <p:cNvPr id="364" name="Google Shape;364;gf100b81388_0_2"/>
          <p:cNvPicPr preferRelativeResize="0"/>
          <p:nvPr/>
        </p:nvPicPr>
        <p:blipFill>
          <a:blip r:embed="rId5">
            <a:alphaModFix/>
          </a:blip>
          <a:stretch>
            <a:fillRect/>
          </a:stretch>
        </p:blipFill>
        <p:spPr>
          <a:xfrm rot="537529">
            <a:off x="7866970" y="1167389"/>
            <a:ext cx="3692960" cy="4808122"/>
          </a:xfrm>
          <a:prstGeom prst="rect">
            <a:avLst/>
          </a:prstGeom>
          <a:noFill/>
          <a:ln>
            <a:noFill/>
          </a:ln>
        </p:spPr>
      </p:pic>
      <p:pic>
        <p:nvPicPr>
          <p:cNvPr id="365" name="Google Shape;365;gf100b81388_0_2"/>
          <p:cNvPicPr preferRelativeResize="0"/>
          <p:nvPr/>
        </p:nvPicPr>
        <p:blipFill>
          <a:blip r:embed="rId6">
            <a:alphaModFix/>
          </a:blip>
          <a:stretch>
            <a:fillRect/>
          </a:stretch>
        </p:blipFill>
        <p:spPr>
          <a:xfrm rot="-450609">
            <a:off x="342225" y="1431175"/>
            <a:ext cx="3466551" cy="4495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0"/>
          <p:cNvSpPr txBox="1"/>
          <p:nvPr/>
        </p:nvSpPr>
        <p:spPr>
          <a:xfrm>
            <a:off x="4533901" y="1449887"/>
            <a:ext cx="305882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CA" sz="3200" u="none" cap="none" strike="noStrike">
                <a:solidFill>
                  <a:schemeClr val="lt1"/>
                </a:solidFill>
                <a:latin typeface="Calibri"/>
                <a:ea typeface="Calibri"/>
                <a:cs typeface="Calibri"/>
                <a:sym typeface="Calibri"/>
              </a:rPr>
              <a:t>OUR MISSION</a:t>
            </a:r>
            <a:endParaRPr b="0" i="0" sz="1400" u="none" cap="none" strike="noStrike">
              <a:solidFill>
                <a:srgbClr val="000000"/>
              </a:solidFill>
              <a:latin typeface="Arial"/>
              <a:ea typeface="Arial"/>
              <a:cs typeface="Arial"/>
              <a:sym typeface="Arial"/>
            </a:endParaRPr>
          </a:p>
        </p:txBody>
      </p:sp>
      <p:sp>
        <p:nvSpPr>
          <p:cNvPr id="372" name="Google Shape;372;p10"/>
          <p:cNvSpPr/>
          <p:nvPr/>
        </p:nvSpPr>
        <p:spPr>
          <a:xfrm>
            <a:off x="7718124" y="-110142"/>
            <a:ext cx="4479235" cy="6764943"/>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3" name="Google Shape;373;p10"/>
          <p:cNvSpPr txBox="1"/>
          <p:nvPr/>
        </p:nvSpPr>
        <p:spPr>
          <a:xfrm>
            <a:off x="8681198" y="1949925"/>
            <a:ext cx="2581800" cy="255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67"/>
              <a:buFont typeface="Arial"/>
              <a:buNone/>
            </a:pPr>
            <a:r>
              <a:rPr b="0" i="0" lang="en-CA" sz="2667" u="sng" cap="none" strike="noStrike">
                <a:solidFill>
                  <a:schemeClr val="lt1"/>
                </a:solidFill>
                <a:latin typeface="Calibri"/>
                <a:ea typeface="Calibri"/>
                <a:cs typeface="Calibri"/>
                <a:sym typeface="Calibri"/>
                <a:hlinkClick r:id="rId3">
                  <a:extLst>
                    <a:ext uri="{A12FA001-AC4F-418D-AE19-62706E023703}">
                      <ahyp:hlinkClr val="tx"/>
                    </a:ext>
                  </a:extLst>
                </a:hlinkClick>
              </a:rPr>
              <a:t>@adfo</a:t>
            </a:r>
            <a:endParaRPr b="0" i="0" sz="2667"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67"/>
              <a:buFont typeface="Arial"/>
              <a:buNone/>
            </a:pPr>
            <a:r>
              <a:t/>
            </a:r>
            <a:endParaRPr b="0" i="0" sz="2667"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67"/>
              <a:buFont typeface="Arial"/>
              <a:buNone/>
            </a:pPr>
            <a:r>
              <a:rPr b="0" i="0" lang="en-CA" sz="2667" u="sng" cap="none" strike="noStrike">
                <a:solidFill>
                  <a:schemeClr val="lt1"/>
                </a:solidFill>
                <a:latin typeface="Calibri"/>
                <a:ea typeface="Calibri"/>
                <a:cs typeface="Calibri"/>
                <a:sym typeface="Calibri"/>
                <a:hlinkClick r:id="rId4">
                  <a:extLst>
                    <a:ext uri="{A12FA001-AC4F-418D-AE19-62706E023703}">
                      <ahyp:hlinkClr val="tx"/>
                    </a:ext>
                  </a:extLst>
                </a:hlinkClick>
              </a:rPr>
              <a:t>@CPCOofficial</a:t>
            </a:r>
            <a:endParaRPr b="0" i="0" sz="2667"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67"/>
              <a:buFont typeface="Arial"/>
              <a:buNone/>
            </a:pPr>
            <a:r>
              <a:t/>
            </a:r>
            <a:endParaRPr b="0" i="0" sz="2667"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67"/>
              <a:buFont typeface="Arial"/>
              <a:buNone/>
            </a:pPr>
            <a:r>
              <a:rPr b="0" i="0" lang="en-CA" sz="2667" u="sng" cap="none" strike="noStrike">
                <a:solidFill>
                  <a:schemeClr val="lt1"/>
                </a:solidFill>
                <a:latin typeface="Calibri"/>
                <a:ea typeface="Calibri"/>
                <a:cs typeface="Calibri"/>
                <a:sym typeface="Calibri"/>
                <a:hlinkClick r:id="rId5">
                  <a:extLst>
                    <a:ext uri="{A12FA001-AC4F-418D-AE19-62706E023703}">
                      <ahyp:hlinkClr val="tx"/>
                    </a:ext>
                  </a:extLst>
                </a:hlinkClick>
              </a:rPr>
              <a:t>@OPCouncil</a:t>
            </a:r>
            <a:endParaRPr b="0" i="0" sz="2667"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67"/>
              <a:buFont typeface="Arial"/>
              <a:buNone/>
            </a:pPr>
            <a:r>
              <a:t/>
            </a:r>
            <a:endParaRPr b="0" i="0" sz="2667" u="none" cap="none" strike="noStrike">
              <a:solidFill>
                <a:schemeClr val="lt1"/>
              </a:solidFill>
              <a:latin typeface="Calibri"/>
              <a:ea typeface="Calibri"/>
              <a:cs typeface="Calibri"/>
              <a:sym typeface="Calibri"/>
            </a:endParaRPr>
          </a:p>
        </p:txBody>
      </p:sp>
      <p:sp>
        <p:nvSpPr>
          <p:cNvPr id="374" name="Google Shape;374;p10"/>
          <p:cNvSpPr/>
          <p:nvPr/>
        </p:nvSpPr>
        <p:spPr>
          <a:xfrm>
            <a:off x="-5359" y="1146061"/>
            <a:ext cx="7718123" cy="5586651"/>
          </a:xfrm>
          <a:prstGeom prst="rect">
            <a:avLst/>
          </a:prstGeom>
          <a:solidFill>
            <a:srgbClr val="007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5" name="Google Shape;375;p10"/>
          <p:cNvSpPr txBox="1"/>
          <p:nvPr/>
        </p:nvSpPr>
        <p:spPr>
          <a:xfrm>
            <a:off x="678950" y="2273350"/>
            <a:ext cx="4715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CA" sz="3200" u="none" cap="none" strike="noStrike">
                <a:solidFill>
                  <a:schemeClr val="lt1"/>
                </a:solidFill>
                <a:latin typeface="Calibri"/>
                <a:ea typeface="Calibri"/>
                <a:cs typeface="Calibri"/>
                <a:sym typeface="Calibri"/>
              </a:rPr>
              <a:t>Pour nous rejoindre</a:t>
            </a:r>
            <a:endParaRPr b="0" i="0" sz="1400" u="none" cap="none" strike="noStrike">
              <a:solidFill>
                <a:srgbClr val="000000"/>
              </a:solidFill>
              <a:latin typeface="Arial"/>
              <a:ea typeface="Arial"/>
              <a:cs typeface="Arial"/>
              <a:sym typeface="Arial"/>
            </a:endParaRPr>
          </a:p>
        </p:txBody>
      </p:sp>
      <p:sp>
        <p:nvSpPr>
          <p:cNvPr id="376" name="Google Shape;376;p10"/>
          <p:cNvSpPr txBox="1"/>
          <p:nvPr/>
        </p:nvSpPr>
        <p:spPr>
          <a:xfrm>
            <a:off x="734575" y="3016097"/>
            <a:ext cx="6806100" cy="2062500"/>
          </a:xfrm>
          <a:prstGeom prst="rect">
            <a:avLst/>
          </a:prstGeom>
          <a:noFill/>
          <a:ln>
            <a:noFill/>
          </a:ln>
        </p:spPr>
        <p:txBody>
          <a:bodyPr anchorCtr="0" anchor="t" bIns="45700" lIns="91425" spcFirstLastPara="1" rIns="91425" wrap="square" tIns="45700">
            <a:spAutoFit/>
          </a:bodyPr>
          <a:lstStyle/>
          <a:p>
            <a:pPr indent="-285744" lvl="0" marL="285744" marR="0" rtl="0" algn="l">
              <a:lnSpc>
                <a:spcPct val="150000"/>
              </a:lnSpc>
              <a:spcBef>
                <a:spcPts val="0"/>
              </a:spcBef>
              <a:spcAft>
                <a:spcPts val="0"/>
              </a:spcAft>
              <a:buClr>
                <a:schemeClr val="lt1"/>
              </a:buClr>
              <a:buSzPts val="3200"/>
              <a:buFont typeface="Arial"/>
              <a:buChar char="•"/>
            </a:pPr>
            <a:r>
              <a:rPr b="0" i="0" lang="en-CA" sz="3200" u="none" cap="none" strike="noStrike">
                <a:solidFill>
                  <a:schemeClr val="lt1"/>
                </a:solidFill>
                <a:latin typeface="Calibri"/>
                <a:ea typeface="Calibri"/>
                <a:cs typeface="Calibri"/>
                <a:sym typeface="Calibri"/>
              </a:rPr>
              <a:t>ADFO </a:t>
            </a:r>
            <a:r>
              <a:rPr b="0" i="0" lang="en-CA" sz="3200" u="sng" cap="none" strike="noStrike">
                <a:solidFill>
                  <a:schemeClr val="lt1"/>
                </a:solidFill>
                <a:latin typeface="Calibri"/>
                <a:ea typeface="Calibri"/>
                <a:cs typeface="Calibri"/>
                <a:sym typeface="Calibri"/>
                <a:hlinkClick r:id="rId6">
                  <a:extLst>
                    <a:ext uri="{A12FA001-AC4F-418D-AE19-62706E023703}">
                      <ahyp:hlinkClr val="tx"/>
                    </a:ext>
                  </a:extLst>
                </a:hlinkClick>
              </a:rPr>
              <a:t>www.adfo.org</a:t>
            </a:r>
            <a:endParaRPr b="0" i="0" sz="3200" u="none" cap="none" strike="noStrike">
              <a:solidFill>
                <a:schemeClr val="lt1"/>
              </a:solidFill>
              <a:latin typeface="Calibri"/>
              <a:ea typeface="Calibri"/>
              <a:cs typeface="Calibri"/>
              <a:sym typeface="Calibri"/>
            </a:endParaRPr>
          </a:p>
          <a:p>
            <a:pPr indent="-285744" lvl="0" marL="285744" marR="0" rtl="0" algn="l">
              <a:lnSpc>
                <a:spcPct val="150000"/>
              </a:lnSpc>
              <a:spcBef>
                <a:spcPts val="0"/>
              </a:spcBef>
              <a:spcAft>
                <a:spcPts val="0"/>
              </a:spcAft>
              <a:buClr>
                <a:schemeClr val="lt1"/>
              </a:buClr>
              <a:buSzPts val="3200"/>
              <a:buFont typeface="Arial"/>
              <a:buChar char="•"/>
            </a:pPr>
            <a:r>
              <a:rPr b="0" i="0" lang="en-CA" sz="3200" u="none" cap="none" strike="noStrike">
                <a:solidFill>
                  <a:schemeClr val="lt1"/>
                </a:solidFill>
                <a:latin typeface="Calibri"/>
                <a:ea typeface="Calibri"/>
                <a:cs typeface="Calibri"/>
                <a:sym typeface="Calibri"/>
              </a:rPr>
              <a:t>CPCO </a:t>
            </a:r>
            <a:r>
              <a:rPr b="0" i="0" lang="en-CA" sz="3200" u="sng" cap="none" strike="noStrike">
                <a:solidFill>
                  <a:schemeClr val="lt1"/>
                </a:solidFill>
                <a:latin typeface="Calibri"/>
                <a:ea typeface="Calibri"/>
                <a:cs typeface="Calibri"/>
                <a:sym typeface="Calibri"/>
                <a:hlinkClick r:id="rId7">
                  <a:extLst>
                    <a:ext uri="{A12FA001-AC4F-418D-AE19-62706E023703}">
                      <ahyp:hlinkClr val="tx"/>
                    </a:ext>
                  </a:extLst>
                </a:hlinkClick>
              </a:rPr>
              <a:t>www.cpco.on.ca</a:t>
            </a:r>
            <a:endParaRPr b="0" i="0" sz="3200" u="none" cap="none" strike="noStrike">
              <a:solidFill>
                <a:schemeClr val="lt1"/>
              </a:solidFill>
              <a:latin typeface="Calibri"/>
              <a:ea typeface="Calibri"/>
              <a:cs typeface="Calibri"/>
              <a:sym typeface="Calibri"/>
            </a:endParaRPr>
          </a:p>
          <a:p>
            <a:pPr indent="-285743" lvl="0" marL="285743" marR="0" rtl="0" algn="l">
              <a:lnSpc>
                <a:spcPct val="150000"/>
              </a:lnSpc>
              <a:spcBef>
                <a:spcPts val="0"/>
              </a:spcBef>
              <a:spcAft>
                <a:spcPts val="0"/>
              </a:spcAft>
              <a:buClr>
                <a:schemeClr val="lt1"/>
              </a:buClr>
              <a:buSzPts val="3200"/>
              <a:buFont typeface="Arial"/>
              <a:buChar char="•"/>
            </a:pPr>
            <a:r>
              <a:rPr b="0" i="0" lang="en-CA" sz="3200" u="none" cap="none" strike="noStrike">
                <a:solidFill>
                  <a:schemeClr val="lt1"/>
                </a:solidFill>
                <a:latin typeface="Calibri"/>
                <a:ea typeface="Calibri"/>
                <a:cs typeface="Calibri"/>
                <a:sym typeface="Calibri"/>
              </a:rPr>
              <a:t>OPC </a:t>
            </a:r>
            <a:r>
              <a:rPr b="0" i="0" lang="en-CA" sz="3200" u="sng" cap="none" strike="noStrike">
                <a:solidFill>
                  <a:schemeClr val="lt1"/>
                </a:solidFill>
                <a:latin typeface="Calibri"/>
                <a:ea typeface="Calibri"/>
                <a:cs typeface="Calibri"/>
                <a:sym typeface="Calibri"/>
                <a:hlinkClick r:id="rId8">
                  <a:extLst>
                    <a:ext uri="{A12FA001-AC4F-418D-AE19-62706E023703}">
                      <ahyp:hlinkClr val="tx"/>
                    </a:ext>
                  </a:extLst>
                </a:hlinkClick>
              </a:rPr>
              <a:t>www.principals.ca</a:t>
            </a:r>
            <a:endParaRPr b="0" i="0" sz="3200" u="none" cap="none" strike="noStrike">
              <a:solidFill>
                <a:schemeClr val="dk1"/>
              </a:solidFill>
              <a:latin typeface="Calibri"/>
              <a:ea typeface="Calibri"/>
              <a:cs typeface="Calibri"/>
              <a:sym typeface="Calibri"/>
            </a:endParaRPr>
          </a:p>
        </p:txBody>
      </p:sp>
      <p:pic>
        <p:nvPicPr>
          <p:cNvPr id="377" name="Google Shape;377;p10"/>
          <p:cNvPicPr preferRelativeResize="0"/>
          <p:nvPr/>
        </p:nvPicPr>
        <p:blipFill rotWithShape="1">
          <a:blip r:embed="rId9">
            <a:alphaModFix/>
          </a:blip>
          <a:srcRect b="0" l="0" r="0" t="0"/>
          <a:stretch/>
        </p:blipFill>
        <p:spPr>
          <a:xfrm>
            <a:off x="9077584" y="1209866"/>
            <a:ext cx="547797" cy="547797"/>
          </a:xfrm>
          <a:prstGeom prst="rect">
            <a:avLst/>
          </a:prstGeom>
          <a:noFill/>
          <a:ln>
            <a:noFill/>
          </a:ln>
        </p:spPr>
      </p:pic>
      <p:pic>
        <p:nvPicPr>
          <p:cNvPr id="378" name="Google Shape;378;p10"/>
          <p:cNvPicPr preferRelativeResize="0"/>
          <p:nvPr/>
        </p:nvPicPr>
        <p:blipFill rotWithShape="1">
          <a:blip r:embed="rId10">
            <a:alphaModFix/>
          </a:blip>
          <a:srcRect b="0" l="0" r="0" t="0"/>
          <a:stretch/>
        </p:blipFill>
        <p:spPr>
          <a:xfrm>
            <a:off x="0" y="6654800"/>
            <a:ext cx="12192000" cy="203200"/>
          </a:xfrm>
          <a:prstGeom prst="rect">
            <a:avLst/>
          </a:prstGeom>
          <a:noFill/>
          <a:ln>
            <a:noFill/>
          </a:ln>
        </p:spPr>
      </p:pic>
      <p:pic>
        <p:nvPicPr>
          <p:cNvPr id="379" name="Google Shape;379;p10"/>
          <p:cNvPicPr preferRelativeResize="0"/>
          <p:nvPr/>
        </p:nvPicPr>
        <p:blipFill rotWithShape="1">
          <a:blip r:embed="rId11">
            <a:alphaModFix/>
          </a:blip>
          <a:srcRect b="0" l="36738" r="0" t="-19836"/>
          <a:stretch/>
        </p:blipFill>
        <p:spPr>
          <a:xfrm>
            <a:off x="-1" y="975091"/>
            <a:ext cx="7712765" cy="316823"/>
          </a:xfrm>
          <a:prstGeom prst="rect">
            <a:avLst/>
          </a:prstGeom>
          <a:noFill/>
          <a:ln>
            <a:noFill/>
          </a:ln>
        </p:spPr>
      </p:pic>
      <p:pic>
        <p:nvPicPr>
          <p:cNvPr descr="A close up of a logo&#10;&#10;Description automatically generated" id="380" name="Google Shape;380;p10"/>
          <p:cNvPicPr preferRelativeResize="0"/>
          <p:nvPr/>
        </p:nvPicPr>
        <p:blipFill rotWithShape="1">
          <a:blip r:embed="rId12">
            <a:alphaModFix/>
          </a:blip>
          <a:srcRect b="0" l="0" r="0" t="0"/>
          <a:stretch/>
        </p:blipFill>
        <p:spPr>
          <a:xfrm>
            <a:off x="578964" y="45306"/>
            <a:ext cx="6317617" cy="962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be8f13856b_0_7"/>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7" name="Google Shape;127;gbe8f13856b_0_7"/>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128" name="Google Shape;128;gbe8f13856b_0_7"/>
          <p:cNvSpPr txBox="1"/>
          <p:nvPr>
            <p:ph type="title"/>
          </p:nvPr>
        </p:nvSpPr>
        <p:spPr>
          <a:xfrm>
            <a:off x="486501" y="-34025"/>
            <a:ext cx="83502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3600">
                <a:solidFill>
                  <a:srgbClr val="FFFFFF"/>
                </a:solidFill>
              </a:rPr>
              <a:t>TABLE DES MATIÈRES</a:t>
            </a:r>
            <a:endParaRPr sz="3600">
              <a:solidFill>
                <a:srgbClr val="FFFFFF"/>
              </a:solidFill>
            </a:endParaRPr>
          </a:p>
        </p:txBody>
      </p:sp>
      <p:sp>
        <p:nvSpPr>
          <p:cNvPr id="129" name="Google Shape;129;gbe8f13856b_0_7"/>
          <p:cNvSpPr txBox="1"/>
          <p:nvPr/>
        </p:nvSpPr>
        <p:spPr>
          <a:xfrm>
            <a:off x="759000" y="1328225"/>
            <a:ext cx="10951200" cy="501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CA" sz="3000" u="none" cap="none" strike="noStrike">
                <a:solidFill>
                  <a:srgbClr val="000000"/>
                </a:solidFill>
                <a:latin typeface="Calibri"/>
                <a:ea typeface="Calibri"/>
                <a:cs typeface="Calibri"/>
                <a:sym typeface="Calibri"/>
              </a:rPr>
              <a:t>DIAPOS		SUJETS</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0" i="0" lang="en-CA" sz="3000" u="none" cap="none" strike="noStrike">
                <a:solidFill>
                  <a:srgbClr val="000000"/>
                </a:solidFill>
                <a:latin typeface="Calibri"/>
                <a:ea typeface="Calibri"/>
                <a:cs typeface="Calibri"/>
                <a:sym typeface="Calibri"/>
              </a:rPr>
              <a:t>4 				Le napperon (l’outil): les questions qui inspirent</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lang="en-CA" sz="3000">
                <a:latin typeface="Calibri"/>
                <a:ea typeface="Calibri"/>
                <a:cs typeface="Calibri"/>
                <a:sym typeface="Calibri"/>
              </a:rPr>
              <a:t>5 - 8</a:t>
            </a:r>
            <a:r>
              <a:rPr b="0" i="0" lang="en-CA" sz="3000" u="none" cap="none" strike="noStrike">
                <a:solidFill>
                  <a:srgbClr val="000000"/>
                </a:solidFill>
                <a:latin typeface="Calibri"/>
                <a:ea typeface="Calibri"/>
                <a:cs typeface="Calibri"/>
                <a:sym typeface="Calibri"/>
              </a:rPr>
              <a:t>			</a:t>
            </a:r>
            <a:r>
              <a:rPr lang="en-CA" sz="3000">
                <a:latin typeface="Calibri"/>
                <a:ea typeface="Calibri"/>
                <a:cs typeface="Calibri"/>
                <a:sym typeface="Calibri"/>
              </a:rPr>
              <a:t>S</a:t>
            </a:r>
            <a:r>
              <a:rPr b="0" i="0" lang="en-CA" sz="3000" u="none" cap="none" strike="noStrike">
                <a:solidFill>
                  <a:srgbClr val="000000"/>
                </a:solidFill>
                <a:latin typeface="Calibri"/>
                <a:ea typeface="Calibri"/>
                <a:cs typeface="Calibri"/>
                <a:sym typeface="Calibri"/>
              </a:rPr>
              <a:t>tatistiques</a:t>
            </a:r>
            <a:r>
              <a:rPr lang="en-CA" sz="3000">
                <a:latin typeface="Calibri"/>
                <a:ea typeface="Calibri"/>
                <a:cs typeface="Calibri"/>
                <a:sym typeface="Calibri"/>
              </a:rPr>
              <a:t>,</a:t>
            </a:r>
            <a:r>
              <a:rPr b="0" i="0" lang="en-CA" sz="3000" u="none" cap="none" strike="noStrike">
                <a:solidFill>
                  <a:srgbClr val="000000"/>
                </a:solidFill>
                <a:latin typeface="Calibri"/>
                <a:ea typeface="Calibri"/>
                <a:cs typeface="Calibri"/>
                <a:sym typeface="Calibri"/>
              </a:rPr>
              <a:t> manchettes et gouvernement</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lang="en-CA" sz="3000">
                <a:latin typeface="Calibri"/>
                <a:ea typeface="Calibri"/>
                <a:cs typeface="Calibri"/>
                <a:sym typeface="Calibri"/>
              </a:rPr>
              <a:t>9 - 11</a:t>
            </a:r>
            <a:r>
              <a:rPr b="0" i="0" lang="en-CA" sz="3000" u="none" cap="none" strike="noStrike">
                <a:solidFill>
                  <a:srgbClr val="000000"/>
                </a:solidFill>
                <a:latin typeface="Calibri"/>
                <a:ea typeface="Calibri"/>
                <a:cs typeface="Calibri"/>
                <a:sym typeface="Calibri"/>
              </a:rPr>
              <a:t> 		Les définitions</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lang="en-CA" sz="3000">
                <a:latin typeface="Calibri"/>
                <a:ea typeface="Calibri"/>
                <a:cs typeface="Calibri"/>
                <a:sym typeface="Calibri"/>
              </a:rPr>
              <a:t>12 - 16</a:t>
            </a:r>
            <a:r>
              <a:rPr b="0" i="0" lang="en-CA" sz="3000" u="none" cap="none" strike="noStrike">
                <a:solidFill>
                  <a:srgbClr val="000000"/>
                </a:solidFill>
                <a:latin typeface="Calibri"/>
                <a:ea typeface="Calibri"/>
                <a:cs typeface="Calibri"/>
                <a:sym typeface="Calibri"/>
              </a:rPr>
              <a:t>		Rôle et responsabilité</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lang="en-CA" sz="3000">
                <a:latin typeface="Calibri"/>
                <a:ea typeface="Calibri"/>
                <a:cs typeface="Calibri"/>
                <a:sym typeface="Calibri"/>
              </a:rPr>
              <a:t>17 - 18</a:t>
            </a:r>
            <a:r>
              <a:rPr b="0" i="0" lang="en-CA" sz="3000" u="none" cap="none" strike="noStrike">
                <a:solidFill>
                  <a:srgbClr val="000000"/>
                </a:solidFill>
                <a:latin typeface="Calibri"/>
                <a:ea typeface="Calibri"/>
                <a:cs typeface="Calibri"/>
                <a:sym typeface="Calibri"/>
              </a:rPr>
              <a:t>		</a:t>
            </a:r>
            <a:r>
              <a:rPr lang="en-CA" sz="3000">
                <a:latin typeface="Calibri"/>
                <a:ea typeface="Calibri"/>
                <a:cs typeface="Calibri"/>
                <a:sym typeface="Calibri"/>
              </a:rPr>
              <a:t>L</a:t>
            </a:r>
            <a:r>
              <a:rPr b="0" i="0" lang="en-CA" sz="3000" u="none" cap="none" strike="noStrike">
                <a:solidFill>
                  <a:srgbClr val="000000"/>
                </a:solidFill>
                <a:latin typeface="Calibri"/>
                <a:ea typeface="Calibri"/>
                <a:cs typeface="Calibri"/>
                <a:sym typeface="Calibri"/>
              </a:rPr>
              <a:t>’information et sa diffusion</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lang="en-CA" sz="3000">
                <a:latin typeface="Calibri"/>
                <a:ea typeface="Calibri"/>
                <a:cs typeface="Calibri"/>
                <a:sym typeface="Calibri"/>
              </a:rPr>
              <a:t>19 - 21 		3 C et Éléments à considérer		</a:t>
            </a:r>
            <a:endParaRPr sz="30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lang="en-CA" sz="3000">
                <a:latin typeface="Calibri"/>
                <a:ea typeface="Calibri"/>
                <a:cs typeface="Calibri"/>
                <a:sym typeface="Calibri"/>
              </a:rPr>
              <a:t>22 - 25</a:t>
            </a:r>
            <a:r>
              <a:rPr b="0" i="0" lang="en-CA" sz="3000" u="none" cap="none" strike="noStrike">
                <a:solidFill>
                  <a:srgbClr val="000000"/>
                </a:solidFill>
                <a:latin typeface="Calibri"/>
                <a:ea typeface="Calibri"/>
                <a:cs typeface="Calibri"/>
                <a:sym typeface="Calibri"/>
              </a:rPr>
              <a:t>		Partenaires</a:t>
            </a:r>
            <a:r>
              <a:rPr lang="en-CA" sz="3000">
                <a:latin typeface="Calibri"/>
                <a:ea typeface="Calibri"/>
                <a:cs typeface="Calibri"/>
                <a:sym typeface="Calibri"/>
              </a:rPr>
              <a:t>,</a:t>
            </a:r>
            <a:r>
              <a:rPr b="0" i="0" lang="en-CA" sz="3000" u="none" cap="none" strike="noStrike">
                <a:solidFill>
                  <a:srgbClr val="000000"/>
                </a:solidFill>
                <a:latin typeface="Calibri"/>
                <a:ea typeface="Calibri"/>
                <a:cs typeface="Calibri"/>
                <a:sym typeface="Calibri"/>
              </a:rPr>
              <a:t> ressources et guides</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c082c20f9e_0_119"/>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5" name="Google Shape;135;gc082c20f9e_0_119"/>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136" name="Google Shape;136;gc082c20f9e_0_119"/>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LE NAPPERON (l’outil)</a:t>
            </a:r>
            <a:endParaRPr sz="2780">
              <a:solidFill>
                <a:srgbClr val="FFFFFF"/>
              </a:solidFill>
            </a:endParaRPr>
          </a:p>
        </p:txBody>
      </p:sp>
      <p:pic>
        <p:nvPicPr>
          <p:cNvPr id="137" name="Google Shape;137;gc082c20f9e_0_119"/>
          <p:cNvPicPr preferRelativeResize="0"/>
          <p:nvPr/>
        </p:nvPicPr>
        <p:blipFill rotWithShape="1">
          <a:blip r:embed="rId4">
            <a:alphaModFix/>
          </a:blip>
          <a:srcRect b="0" l="0" r="0" t="0"/>
          <a:stretch/>
        </p:blipFill>
        <p:spPr>
          <a:xfrm>
            <a:off x="61600" y="1684750"/>
            <a:ext cx="12011950" cy="4008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c378322d1b_0_236"/>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3" name="Google Shape;143;gc378322d1b_0_236"/>
          <p:cNvPicPr preferRelativeResize="0"/>
          <p:nvPr/>
        </p:nvPicPr>
        <p:blipFill rotWithShape="1">
          <a:blip r:embed="rId3">
            <a:alphaModFix/>
          </a:blip>
          <a:srcRect b="0" l="0" r="0" t="0"/>
          <a:stretch/>
        </p:blipFill>
        <p:spPr>
          <a:xfrm>
            <a:off x="0" y="6654800"/>
            <a:ext cx="12192000" cy="203200"/>
          </a:xfrm>
          <a:prstGeom prst="rect">
            <a:avLst/>
          </a:prstGeom>
          <a:noFill/>
          <a:ln>
            <a:noFill/>
          </a:ln>
        </p:spPr>
      </p:pic>
      <p:sp>
        <p:nvSpPr>
          <p:cNvPr id="144" name="Google Shape;144;gc378322d1b_0_236"/>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Statistiques</a:t>
            </a:r>
            <a:endParaRPr sz="2780">
              <a:solidFill>
                <a:srgbClr val="FFFFFF"/>
              </a:solidFill>
            </a:endParaRPr>
          </a:p>
        </p:txBody>
      </p:sp>
      <p:sp>
        <p:nvSpPr>
          <p:cNvPr id="145" name="Google Shape;145;gc378322d1b_0_236"/>
          <p:cNvSpPr txBox="1"/>
          <p:nvPr/>
        </p:nvSpPr>
        <p:spPr>
          <a:xfrm>
            <a:off x="232100" y="1959425"/>
            <a:ext cx="1142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46" name="Google Shape;146;gc378322d1b_0_236"/>
          <p:cNvPicPr preferRelativeResize="0"/>
          <p:nvPr/>
        </p:nvPicPr>
        <p:blipFill>
          <a:blip r:embed="rId4">
            <a:alphaModFix/>
          </a:blip>
          <a:stretch>
            <a:fillRect/>
          </a:stretch>
        </p:blipFill>
        <p:spPr>
          <a:xfrm>
            <a:off x="725450" y="1346175"/>
            <a:ext cx="9946450" cy="4621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gbcb249b075_0_62"/>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152" name="Google Shape;152;gbcb249b075_0_62"/>
          <p:cNvSpPr txBox="1"/>
          <p:nvPr>
            <p:ph type="title"/>
          </p:nvPr>
        </p:nvSpPr>
        <p:spPr>
          <a:xfrm>
            <a:off x="390776" y="-34025"/>
            <a:ext cx="83919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LES MANCHETTES</a:t>
            </a:r>
            <a:endParaRPr sz="2780">
              <a:solidFill>
                <a:srgbClr val="FFFFFF"/>
              </a:solidFill>
            </a:endParaRPr>
          </a:p>
        </p:txBody>
      </p:sp>
      <p:sp>
        <p:nvSpPr>
          <p:cNvPr id="153" name="Google Shape;153;gbcb249b075_0_62"/>
          <p:cNvSpPr txBox="1"/>
          <p:nvPr/>
        </p:nvSpPr>
        <p:spPr>
          <a:xfrm rot="-665">
            <a:off x="84498" y="1126041"/>
            <a:ext cx="6198900" cy="602700"/>
          </a:xfrm>
          <a:prstGeom prst="rect">
            <a:avLst/>
          </a:prstGeom>
          <a:noFill/>
          <a:ln>
            <a:noFill/>
          </a:ln>
        </p:spPr>
        <p:txBody>
          <a:bodyPr anchorCtr="0" anchor="t" bIns="91425" lIns="91425" spcFirstLastPara="1" rIns="91425" wrap="square" tIns="91425">
            <a:spAutoFit/>
          </a:bodyPr>
          <a:lstStyle/>
          <a:p>
            <a:pPr indent="0" lvl="0" marL="0" marR="0" rtl="0" algn="l">
              <a:lnSpc>
                <a:spcPct val="133333"/>
              </a:lnSpc>
              <a:spcBef>
                <a:spcPts val="0"/>
              </a:spcBef>
              <a:spcAft>
                <a:spcPts val="0"/>
              </a:spcAft>
              <a:buClr>
                <a:srgbClr val="000000"/>
              </a:buClr>
              <a:buSzPts val="1400"/>
              <a:buFont typeface="Arial"/>
              <a:buNone/>
            </a:pPr>
            <a:r>
              <a:rPr b="0" i="0" lang="en-CA" sz="1400" u="none" cap="none" strike="noStrike">
                <a:solidFill>
                  <a:srgbClr val="131313"/>
                </a:solidFill>
                <a:latin typeface="Arial"/>
                <a:ea typeface="Arial"/>
                <a:cs typeface="Arial"/>
                <a:sym typeface="Arial"/>
              </a:rPr>
              <a:t>Qui nous surveille sur les réseaux sociaux, blogs, forums au Canada</a:t>
            </a:r>
            <a:endParaRPr b="0" i="0" sz="1400" u="none" cap="none" strike="noStrike">
              <a:solidFill>
                <a:srgbClr val="131313"/>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50"/>
              <a:buFont typeface="Arial"/>
              <a:buNone/>
            </a:pPr>
            <a:r>
              <a:rPr b="0" i="0" lang="en-CA" sz="850" u="none" cap="none" strike="noStrike">
                <a:solidFill>
                  <a:srgbClr val="999999"/>
                </a:solidFill>
                <a:latin typeface="Arial"/>
                <a:ea typeface="Arial"/>
                <a:cs typeface="Arial"/>
                <a:sym typeface="Arial"/>
              </a:rPr>
              <a:t>Catégorie : </a:t>
            </a:r>
            <a:r>
              <a:rPr b="0" i="0" lang="en-CA" sz="850" u="none" cap="none" strike="noStrike">
                <a:solidFill>
                  <a:srgbClr val="D91E18"/>
                </a:solidFill>
                <a:uFill>
                  <a:noFill/>
                </a:uFill>
                <a:latin typeface="Arial"/>
                <a:ea typeface="Arial"/>
                <a:cs typeface="Arial"/>
                <a:sym typeface="Arial"/>
                <a:hlinkClick r:id="rId4">
                  <a:extLst>
                    <a:ext uri="{A12FA001-AC4F-418D-AE19-62706E023703}">
                      <ahyp:hlinkClr val="tx"/>
                    </a:ext>
                  </a:extLst>
                </a:hlinkClick>
              </a:rPr>
              <a:t>Catégorie Canada Québec</a:t>
            </a:r>
            <a:r>
              <a:rPr b="0" i="0" lang="en-CA" sz="850" u="none" cap="none" strike="noStrike">
                <a:solidFill>
                  <a:srgbClr val="999999"/>
                </a:solidFill>
                <a:latin typeface="Arial"/>
                <a:ea typeface="Arial"/>
                <a:cs typeface="Arial"/>
                <a:sym typeface="Arial"/>
              </a:rPr>
              <a:t> Création : mercredi 6 mai 2020 21:08 Publication : samedi 9 mai 2020 18:12</a:t>
            </a:r>
            <a:endParaRPr b="0" i="0" sz="850" u="none" cap="none" strike="noStrike">
              <a:solidFill>
                <a:srgbClr val="999999"/>
              </a:solidFill>
              <a:latin typeface="Arial"/>
              <a:ea typeface="Arial"/>
              <a:cs typeface="Arial"/>
              <a:sym typeface="Arial"/>
            </a:endParaRPr>
          </a:p>
        </p:txBody>
      </p:sp>
      <p:sp>
        <p:nvSpPr>
          <p:cNvPr id="154" name="Google Shape;154;gbcb249b075_0_62"/>
          <p:cNvSpPr txBox="1"/>
          <p:nvPr/>
        </p:nvSpPr>
        <p:spPr>
          <a:xfrm>
            <a:off x="6577350" y="1082488"/>
            <a:ext cx="5350500" cy="868200"/>
          </a:xfrm>
          <a:prstGeom prst="rect">
            <a:avLst/>
          </a:prstGeom>
          <a:no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Clr>
                <a:schemeClr val="dk1"/>
              </a:buClr>
              <a:buSzPts val="1100"/>
              <a:buFont typeface="Arial"/>
              <a:buNone/>
            </a:pPr>
            <a:r>
              <a:rPr b="1" i="0" lang="en-CA" sz="1400" u="none" cap="none" strike="noStrike">
                <a:solidFill>
                  <a:schemeClr val="dk1"/>
                </a:solidFill>
                <a:highlight>
                  <a:srgbClr val="FFFFFF"/>
                </a:highlight>
                <a:latin typeface="Arial"/>
                <a:ea typeface="Arial"/>
                <a:cs typeface="Arial"/>
                <a:sym typeface="Arial"/>
              </a:rPr>
              <a:t>Online sexual harassment on the rise, says CHR</a:t>
            </a:r>
            <a:endParaRPr b="1" i="0" sz="1400" u="none" cap="none" strike="noStrike">
              <a:solidFill>
                <a:schemeClr val="dk1"/>
              </a:solidFill>
              <a:highlight>
                <a:srgbClr val="FFFFFF"/>
              </a:highlight>
              <a:latin typeface="Arial"/>
              <a:ea typeface="Arial"/>
              <a:cs typeface="Arial"/>
              <a:sym typeface="Arial"/>
            </a:endParaRPr>
          </a:p>
          <a:p>
            <a:pPr indent="0" lvl="0" marL="0" marR="0" rtl="0" algn="l">
              <a:lnSpc>
                <a:spcPct val="128571"/>
              </a:lnSpc>
              <a:spcBef>
                <a:spcPts val="0"/>
              </a:spcBef>
              <a:spcAft>
                <a:spcPts val="0"/>
              </a:spcAft>
              <a:buClr>
                <a:srgbClr val="000000"/>
              </a:buClr>
              <a:buSzPts val="1050"/>
              <a:buFont typeface="Arial"/>
              <a:buNone/>
            </a:pPr>
            <a:r>
              <a:rPr b="1" i="0" lang="en-CA" sz="1050" u="none" cap="none" strike="noStrike">
                <a:solidFill>
                  <a:schemeClr val="dk1"/>
                </a:solidFill>
                <a:highlight>
                  <a:srgbClr val="FFFFFF"/>
                </a:highlight>
                <a:latin typeface="Arial"/>
                <a:ea typeface="Arial"/>
                <a:cs typeface="Arial"/>
                <a:sym typeface="Arial"/>
              </a:rPr>
              <a:t>By:  </a:t>
            </a:r>
            <a:r>
              <a:rPr b="1" i="0" lang="en-CA" sz="1050" u="none" cap="none" strike="noStrike">
                <a:solidFill>
                  <a:srgbClr val="0B72B5"/>
                </a:solidFill>
                <a:highlight>
                  <a:srgbClr val="FFFFFF"/>
                </a:highlight>
                <a:uFill>
                  <a:noFill/>
                </a:uFill>
                <a:latin typeface="Arial"/>
                <a:ea typeface="Arial"/>
                <a:cs typeface="Arial"/>
                <a:sym typeface="Arial"/>
                <a:hlinkClick r:id="rId5">
                  <a:extLst>
                    <a:ext uri="{A12FA001-AC4F-418D-AE19-62706E023703}">
                      <ahyp:hlinkClr val="tx"/>
                    </a:ext>
                  </a:extLst>
                </a:hlinkClick>
              </a:rPr>
              <a:t>Krissy Aguilar</a:t>
            </a:r>
            <a:r>
              <a:rPr b="1" i="0" lang="en-CA" sz="1050" u="none" cap="none" strike="noStrike">
                <a:solidFill>
                  <a:schemeClr val="dk1"/>
                </a:solidFill>
                <a:highlight>
                  <a:srgbClr val="FFFFFF"/>
                </a:highlight>
                <a:latin typeface="Arial"/>
                <a:ea typeface="Arial"/>
                <a:cs typeface="Arial"/>
                <a:sym typeface="Arial"/>
              </a:rPr>
              <a:t> - Reporter / </a:t>
            </a:r>
            <a:r>
              <a:rPr b="1" i="0" lang="en-CA" sz="1050" u="none" cap="none" strike="noStrike">
                <a:solidFill>
                  <a:srgbClr val="0B72B5"/>
                </a:solidFill>
                <a:highlight>
                  <a:srgbClr val="FFFFFF"/>
                </a:highlight>
                <a:uFill>
                  <a:noFill/>
                </a:uFill>
                <a:latin typeface="Arial"/>
                <a:ea typeface="Arial"/>
                <a:cs typeface="Arial"/>
                <a:sym typeface="Arial"/>
                <a:hlinkClick r:id="rId6">
                  <a:extLst>
                    <a:ext uri="{A12FA001-AC4F-418D-AE19-62706E023703}">
                      <ahyp:hlinkClr val="tx"/>
                    </a:ext>
                  </a:extLst>
                </a:hlinkClick>
              </a:rPr>
              <a:t>@KAguilarINQ</a:t>
            </a:r>
            <a:r>
              <a:rPr b="0" i="0" lang="en-CA" sz="1400" u="none" cap="none" strike="noStrike">
                <a:solidFill>
                  <a:srgbClr val="000000"/>
                </a:solidFill>
                <a:latin typeface="Arial"/>
                <a:ea typeface="Arial"/>
                <a:cs typeface="Arial"/>
                <a:sym typeface="Arial"/>
              </a:rPr>
              <a:t> </a:t>
            </a:r>
            <a:r>
              <a:rPr b="0" i="0" lang="en-CA" sz="900" u="sng" cap="none" strike="noStrike">
                <a:solidFill>
                  <a:srgbClr val="666666"/>
                </a:solidFill>
                <a:highlight>
                  <a:srgbClr val="FFFFFF"/>
                </a:highlight>
                <a:latin typeface="Arial"/>
                <a:ea typeface="Arial"/>
                <a:cs typeface="Arial"/>
                <a:sym typeface="Arial"/>
                <a:hlinkClick r:id="rId7">
                  <a:extLst>
                    <a:ext uri="{A12FA001-AC4F-418D-AE19-62706E023703}">
                      <ahyp:hlinkClr val="tx"/>
                    </a:ext>
                  </a:extLst>
                </a:hlinkClick>
              </a:rPr>
              <a:t>INQUIRER.net</a:t>
            </a:r>
            <a:r>
              <a:rPr b="0" i="0" lang="en-CA" sz="900" u="none" cap="none" strike="noStrike">
                <a:solidFill>
                  <a:srgbClr val="333333"/>
                </a:solidFill>
                <a:highlight>
                  <a:srgbClr val="FFFFFF"/>
                </a:highlight>
                <a:latin typeface="Arial"/>
                <a:ea typeface="Arial"/>
                <a:cs typeface="Arial"/>
                <a:sym typeface="Arial"/>
              </a:rPr>
              <a:t> / 10:01 AM April 22, 2020</a:t>
            </a:r>
            <a:endParaRPr b="0" i="0" sz="900" u="none" cap="none" strike="noStrike">
              <a:solidFill>
                <a:srgbClr val="333333"/>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0" i="0" lang="en-CA" sz="1100" u="none" cap="none" strike="noStrike">
                <a:solidFill>
                  <a:schemeClr val="dk1"/>
                </a:solidFill>
                <a:highlight>
                  <a:srgbClr val="FFFFFF"/>
                </a:highlight>
                <a:latin typeface="Arial"/>
                <a:ea typeface="Arial"/>
                <a:cs typeface="Arial"/>
                <a:sym typeface="Arial"/>
              </a:rPr>
              <a:t>MANILA, Philippines — The Commission on Human Rights (CHR)</a:t>
            </a:r>
            <a:endParaRPr b="0" i="0" sz="900" u="none" cap="none" strike="noStrike">
              <a:solidFill>
                <a:srgbClr val="333333"/>
              </a:solidFill>
              <a:highlight>
                <a:srgbClr val="FFFFFF"/>
              </a:highlight>
              <a:latin typeface="Arial"/>
              <a:ea typeface="Arial"/>
              <a:cs typeface="Arial"/>
              <a:sym typeface="Arial"/>
            </a:endParaRPr>
          </a:p>
        </p:txBody>
      </p:sp>
      <p:sp>
        <p:nvSpPr>
          <p:cNvPr id="155" name="Google Shape;155;gbcb249b075_0_62"/>
          <p:cNvSpPr txBox="1"/>
          <p:nvPr/>
        </p:nvSpPr>
        <p:spPr>
          <a:xfrm rot="200">
            <a:off x="6656400" y="4432638"/>
            <a:ext cx="5168700" cy="939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CA" sz="1400" u="none" cap="none" strike="noStrike">
                <a:solidFill>
                  <a:srgbClr val="212529"/>
                </a:solidFill>
                <a:latin typeface="Roboto"/>
                <a:ea typeface="Roboto"/>
                <a:cs typeface="Roboto"/>
                <a:sym typeface="Roboto"/>
              </a:rPr>
              <a:t>Online violence against minors jumped 57% in 2020</a:t>
            </a:r>
            <a:endParaRPr b="1" i="0" sz="1400" u="none" cap="none" strike="noStrike">
              <a:solidFill>
                <a:srgbClr val="212529"/>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CA" sz="1100" u="none" cap="none" strike="noStrike">
                <a:solidFill>
                  <a:schemeClr val="dk1"/>
                </a:solidFill>
                <a:latin typeface="Roboto"/>
                <a:ea typeface="Roboto"/>
                <a:cs typeface="Roboto"/>
                <a:sym typeface="Roboto"/>
              </a:rPr>
              <a:t>2021-02-07 09:37:11</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CA" sz="1200" u="none" cap="none" strike="noStrike">
                <a:solidFill>
                  <a:srgbClr val="212529"/>
                </a:solidFill>
                <a:highlight>
                  <a:srgbClr val="FFFFFF"/>
                </a:highlight>
                <a:latin typeface="Roboto"/>
                <a:ea typeface="Roboto"/>
                <a:cs typeface="Roboto"/>
                <a:sym typeface="Roboto"/>
              </a:rPr>
              <a:t>Young people were particularly exposed to online violence in 2020 because of periods of confinement due to the health crisis</a:t>
            </a:r>
            <a:endParaRPr b="0" i="0" sz="1400" u="none" cap="none" strike="noStrike">
              <a:solidFill>
                <a:srgbClr val="000000"/>
              </a:solidFill>
              <a:latin typeface="Calibri"/>
              <a:ea typeface="Calibri"/>
              <a:cs typeface="Calibri"/>
              <a:sym typeface="Calibri"/>
            </a:endParaRPr>
          </a:p>
        </p:txBody>
      </p:sp>
      <p:sp>
        <p:nvSpPr>
          <p:cNvPr id="156" name="Google Shape;156;gbcb249b075_0_62"/>
          <p:cNvSpPr txBox="1"/>
          <p:nvPr/>
        </p:nvSpPr>
        <p:spPr>
          <a:xfrm>
            <a:off x="7189375" y="2623675"/>
            <a:ext cx="3717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CA" sz="1100" u="sng" cap="none" strike="noStrike">
                <a:solidFill>
                  <a:schemeClr val="hlink"/>
                </a:solidFill>
                <a:latin typeface="Arial"/>
                <a:ea typeface="Arial"/>
                <a:cs typeface="Arial"/>
                <a:sym typeface="Arial"/>
                <a:hlinkClick r:id="rId8"/>
              </a:rPr>
              <a:t>                                                 </a:t>
            </a:r>
            <a:endParaRPr b="0" i="0" sz="1400" u="none" cap="none" strike="noStrike">
              <a:solidFill>
                <a:srgbClr val="000000"/>
              </a:solidFill>
              <a:latin typeface="Calibri"/>
              <a:ea typeface="Calibri"/>
              <a:cs typeface="Calibri"/>
              <a:sym typeface="Calibri"/>
            </a:endParaRPr>
          </a:p>
        </p:txBody>
      </p:sp>
      <p:sp>
        <p:nvSpPr>
          <p:cNvPr id="157" name="Google Shape;157;gbcb249b075_0_62"/>
          <p:cNvSpPr txBox="1"/>
          <p:nvPr/>
        </p:nvSpPr>
        <p:spPr>
          <a:xfrm rot="-189">
            <a:off x="6656400" y="2020841"/>
            <a:ext cx="5445900" cy="1366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0" lang="en-CA" sz="1400" u="none" cap="none" strike="noStrike">
                <a:solidFill>
                  <a:srgbClr val="000000"/>
                </a:solidFill>
                <a:latin typeface="Arial"/>
                <a:ea typeface="Arial"/>
                <a:cs typeface="Arial"/>
                <a:sym typeface="Arial"/>
              </a:rPr>
              <a:t>Amanda Todd’s accused cyberbully, Aydin Coban, appears in B.C. Supreme Court</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200"/>
              </a:spcBef>
              <a:spcAft>
                <a:spcPts val="0"/>
              </a:spcAft>
              <a:buClr>
                <a:srgbClr val="000000"/>
              </a:buClr>
              <a:buSzPts val="1200"/>
              <a:buFont typeface="Arial"/>
              <a:buNone/>
            </a:pPr>
            <a:r>
              <a:rPr b="1" i="1" lang="en-CA" sz="1200" u="none" cap="none" strike="noStrike">
                <a:solidFill>
                  <a:srgbClr val="000000"/>
                </a:solidFill>
                <a:latin typeface="Arial"/>
                <a:ea typeface="Arial"/>
                <a:cs typeface="Arial"/>
                <a:sym typeface="Arial"/>
              </a:rPr>
              <a:t>By</a:t>
            </a:r>
            <a:r>
              <a:rPr b="1" i="0" lang="en-CA" sz="1200" u="none" cap="none" strike="noStrike">
                <a:solidFill>
                  <a:srgbClr val="000000"/>
                </a:solidFill>
                <a:latin typeface="Arial"/>
                <a:ea typeface="Arial"/>
                <a:cs typeface="Arial"/>
                <a:sym typeface="Arial"/>
              </a:rPr>
              <a:t> </a:t>
            </a:r>
            <a:r>
              <a:rPr b="1" i="0" lang="en-CA" sz="1200" u="none" cap="none" strike="noStrike">
                <a:solidFill>
                  <a:srgbClr val="0052CC"/>
                </a:solidFill>
                <a:uFill>
                  <a:noFill/>
                </a:uFill>
                <a:latin typeface="Arial"/>
                <a:ea typeface="Arial"/>
                <a:cs typeface="Arial"/>
                <a:sym typeface="Arial"/>
                <a:hlinkClick r:id="rId9">
                  <a:extLst>
                    <a:ext uri="{A12FA001-AC4F-418D-AE19-62706E023703}">
                      <ahyp:hlinkClr val="tx"/>
                    </a:ext>
                  </a:extLst>
                </a:hlinkClick>
              </a:rPr>
              <a:t>Amy Judd</a:t>
            </a:r>
            <a:r>
              <a:rPr b="1" i="0" lang="en-CA" sz="1200" u="none" cap="none" strike="noStrike">
                <a:solidFill>
                  <a:srgbClr val="000000"/>
                </a:solidFill>
                <a:latin typeface="Arial"/>
                <a:ea typeface="Arial"/>
                <a:cs typeface="Arial"/>
                <a:sym typeface="Arial"/>
              </a:rPr>
              <a:t>  Global News</a:t>
            </a:r>
            <a:endParaRPr b="1"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CA" sz="1200" u="none" cap="none" strike="noStrike">
                <a:solidFill>
                  <a:srgbClr val="4D7192"/>
                </a:solidFill>
                <a:latin typeface="Arial"/>
                <a:ea typeface="Arial"/>
                <a:cs typeface="Arial"/>
                <a:sym typeface="Arial"/>
              </a:rPr>
              <a:t>Posted February 12, 2021 3:15 pm </a:t>
            </a:r>
            <a:endParaRPr b="0" i="0" sz="1200" u="none" cap="none" strike="noStrike">
              <a:solidFill>
                <a:srgbClr val="4D719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CA" sz="1200" u="none" cap="none" strike="noStrike">
                <a:solidFill>
                  <a:srgbClr val="4D7192"/>
                </a:solidFill>
                <a:latin typeface="Arial"/>
                <a:ea typeface="Arial"/>
                <a:cs typeface="Arial"/>
                <a:sym typeface="Arial"/>
              </a:rPr>
              <a:t>Updated February 13, 2021 12:40 pm</a:t>
            </a:r>
            <a:endParaRPr b="0" i="0" sz="1200" u="none" cap="none" strike="noStrike">
              <a:solidFill>
                <a:srgbClr val="4D7192"/>
              </a:solidFill>
              <a:latin typeface="Arial"/>
              <a:ea typeface="Arial"/>
              <a:cs typeface="Arial"/>
              <a:sym typeface="Arial"/>
            </a:endParaRPr>
          </a:p>
        </p:txBody>
      </p:sp>
      <p:sp>
        <p:nvSpPr>
          <p:cNvPr id="158" name="Google Shape;158;gbcb249b075_0_62"/>
          <p:cNvSpPr txBox="1"/>
          <p:nvPr/>
        </p:nvSpPr>
        <p:spPr>
          <a:xfrm>
            <a:off x="6656400" y="5285900"/>
            <a:ext cx="5168700" cy="1076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CA" sz="1400" u="none" cap="none" strike="noStrike">
                <a:solidFill>
                  <a:srgbClr val="000000"/>
                </a:solidFill>
                <a:latin typeface="Arial"/>
                <a:ea typeface="Arial"/>
                <a:cs typeface="Arial"/>
                <a:sym typeface="Arial"/>
              </a:rPr>
              <a:t>Moncton high school student explores why teens are sharing nude photos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1200"/>
              <a:buFont typeface="Arial"/>
              <a:buNone/>
            </a:pPr>
            <a:r>
              <a:rPr b="1" i="1" lang="en-CA" sz="1200" u="none" cap="none" strike="noStrike">
                <a:solidFill>
                  <a:srgbClr val="000000"/>
                </a:solidFill>
                <a:latin typeface="Arial"/>
                <a:ea typeface="Arial"/>
                <a:cs typeface="Arial"/>
                <a:sym typeface="Arial"/>
              </a:rPr>
              <a:t>By</a:t>
            </a:r>
            <a:r>
              <a:rPr b="1" i="0" lang="en-CA" sz="1200" u="none" cap="none" strike="noStrike">
                <a:solidFill>
                  <a:srgbClr val="000000"/>
                </a:solidFill>
                <a:latin typeface="Arial"/>
                <a:ea typeface="Arial"/>
                <a:cs typeface="Arial"/>
                <a:sym typeface="Arial"/>
              </a:rPr>
              <a:t> </a:t>
            </a:r>
            <a:r>
              <a:rPr b="1" i="0" lang="en-CA" sz="1200" u="none" cap="none" strike="noStrike">
                <a:solidFill>
                  <a:srgbClr val="0052CC"/>
                </a:solidFill>
                <a:uFill>
                  <a:noFill/>
                </a:uFill>
                <a:latin typeface="Arial"/>
                <a:ea typeface="Arial"/>
                <a:cs typeface="Arial"/>
                <a:sym typeface="Arial"/>
                <a:hlinkClick r:id="rId10">
                  <a:extLst>
                    <a:ext uri="{A12FA001-AC4F-418D-AE19-62706E023703}">
                      <ahyp:hlinkClr val="tx"/>
                    </a:ext>
                  </a:extLst>
                </a:hlinkClick>
              </a:rPr>
              <a:t>Shelley Steeves</a:t>
            </a:r>
            <a:r>
              <a:rPr b="1" i="0" lang="en-CA" sz="1200" u="none" cap="none" strike="noStrike">
                <a:solidFill>
                  <a:srgbClr val="000000"/>
                </a:solidFill>
                <a:latin typeface="Arial"/>
                <a:ea typeface="Arial"/>
                <a:cs typeface="Arial"/>
                <a:sym typeface="Arial"/>
              </a:rPr>
              <a:t>  Global News</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CA" sz="1200" u="none" cap="none" strike="noStrike">
                <a:solidFill>
                  <a:srgbClr val="4D7192"/>
                </a:solidFill>
                <a:latin typeface="Arial"/>
                <a:ea typeface="Arial"/>
                <a:cs typeface="Arial"/>
                <a:sym typeface="Arial"/>
              </a:rPr>
              <a:t>Posted January 29, 2020 2:26 pm  Updated January 29, 2020 5:52 pm</a:t>
            </a:r>
            <a:endParaRPr b="0" i="0" sz="1200" u="none" cap="none" strike="noStrike">
              <a:solidFill>
                <a:srgbClr val="4D7192"/>
              </a:solidFill>
              <a:latin typeface="Arial"/>
              <a:ea typeface="Arial"/>
              <a:cs typeface="Arial"/>
              <a:sym typeface="Arial"/>
            </a:endParaRPr>
          </a:p>
        </p:txBody>
      </p:sp>
      <p:sp>
        <p:nvSpPr>
          <p:cNvPr id="159" name="Google Shape;159;gbcb249b075_0_62"/>
          <p:cNvSpPr txBox="1"/>
          <p:nvPr/>
        </p:nvSpPr>
        <p:spPr>
          <a:xfrm>
            <a:off x="6656400" y="3311850"/>
            <a:ext cx="5445900" cy="1170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0" lang="en-CA" sz="1400" u="none" cap="none" strike="noStrike">
                <a:solidFill>
                  <a:srgbClr val="000000"/>
                </a:solidFill>
                <a:latin typeface="Arial"/>
                <a:ea typeface="Arial"/>
                <a:cs typeface="Arial"/>
                <a:sym typeface="Arial"/>
              </a:rPr>
              <a:t>Abbotsford police urge teens to say ‘It’s a No’ to combat sexting, online harassment</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200"/>
              </a:spcBef>
              <a:spcAft>
                <a:spcPts val="0"/>
              </a:spcAft>
              <a:buClr>
                <a:srgbClr val="000000"/>
              </a:buClr>
              <a:buSzPts val="1200"/>
              <a:buFont typeface="Arial"/>
              <a:buNone/>
            </a:pPr>
            <a:r>
              <a:rPr b="1" i="1" lang="en-CA" sz="1200" u="none" cap="none" strike="noStrike">
                <a:solidFill>
                  <a:srgbClr val="000000"/>
                </a:solidFill>
                <a:latin typeface="Arial"/>
                <a:ea typeface="Arial"/>
                <a:cs typeface="Arial"/>
                <a:sym typeface="Arial"/>
              </a:rPr>
              <a:t>By</a:t>
            </a:r>
            <a:r>
              <a:rPr b="1" i="0" lang="en-CA" sz="1200" u="none" cap="none" strike="noStrike">
                <a:solidFill>
                  <a:srgbClr val="000000"/>
                </a:solidFill>
                <a:latin typeface="Arial"/>
                <a:ea typeface="Arial"/>
                <a:cs typeface="Arial"/>
                <a:sym typeface="Arial"/>
              </a:rPr>
              <a:t> </a:t>
            </a:r>
            <a:r>
              <a:rPr b="1" i="0" lang="en-CA" sz="1200" u="none" cap="none" strike="noStrike">
                <a:solidFill>
                  <a:srgbClr val="0052CC"/>
                </a:solidFill>
                <a:uFill>
                  <a:noFill/>
                </a:uFill>
                <a:latin typeface="Arial"/>
                <a:ea typeface="Arial"/>
                <a:cs typeface="Arial"/>
                <a:sym typeface="Arial"/>
                <a:hlinkClick r:id="rId11">
                  <a:extLst>
                    <a:ext uri="{A12FA001-AC4F-418D-AE19-62706E023703}">
                      <ahyp:hlinkClr val="tx"/>
                    </a:ext>
                  </a:extLst>
                </a:hlinkClick>
              </a:rPr>
              <a:t>Sean Boynton</a:t>
            </a:r>
            <a:r>
              <a:rPr b="1" i="0" lang="en-CA" sz="1200" u="none" cap="none" strike="noStrike">
                <a:solidFill>
                  <a:srgbClr val="000000"/>
                </a:solidFill>
                <a:latin typeface="Arial"/>
                <a:ea typeface="Arial"/>
                <a:cs typeface="Arial"/>
                <a:sym typeface="Arial"/>
              </a:rPr>
              <a:t>  Global News</a:t>
            </a:r>
            <a:endParaRPr b="1"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CA" sz="1200" u="none" cap="none" strike="noStrike">
                <a:solidFill>
                  <a:srgbClr val="4D7192"/>
                </a:solidFill>
                <a:latin typeface="Arial"/>
                <a:ea typeface="Arial"/>
                <a:cs typeface="Arial"/>
                <a:sym typeface="Arial"/>
              </a:rPr>
              <a:t>Posted April 27, 2019 12:06 pm   Updated April 27, 2019 12:19 pm</a:t>
            </a:r>
            <a:endParaRPr b="0" i="0" sz="1200" u="none" cap="none" strike="noStrike">
              <a:solidFill>
                <a:srgbClr val="4D7192"/>
              </a:solidFill>
              <a:latin typeface="Arial"/>
              <a:ea typeface="Arial"/>
              <a:cs typeface="Arial"/>
              <a:sym typeface="Arial"/>
            </a:endParaRPr>
          </a:p>
        </p:txBody>
      </p:sp>
      <p:sp>
        <p:nvSpPr>
          <p:cNvPr id="160" name="Google Shape;160;gbcb249b075_0_62"/>
          <p:cNvSpPr txBox="1"/>
          <p:nvPr/>
        </p:nvSpPr>
        <p:spPr>
          <a:xfrm>
            <a:off x="84500" y="1802850"/>
            <a:ext cx="5644500" cy="100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0" i="0" lang="en-CA" sz="1200" u="none" cap="none" strike="noStrike">
                <a:solidFill>
                  <a:srgbClr val="222222"/>
                </a:solidFill>
                <a:latin typeface="Arial"/>
                <a:ea typeface="Arial"/>
                <a:cs typeface="Arial"/>
                <a:sym typeface="Arial"/>
              </a:rPr>
              <a:t>« Il n’y a pas de place dans notre pays pour la discrimination nourrie par la peur et la désinformation », a plaidé M.  Trudeau, qui assistait samedi à une réception pour le Nouvel An chinois à Scarborough, en banlieue torontoise. </a:t>
            </a:r>
            <a:endParaRPr b="0" i="0" sz="1200" u="none" cap="none" strike="noStrike">
              <a:solidFill>
                <a:srgbClr val="22222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CA" sz="1200" u="none" cap="none" strike="noStrike">
                <a:solidFill>
                  <a:srgbClr val="8D8D8D"/>
                </a:solidFill>
                <a:latin typeface="Arial"/>
                <a:ea typeface="Arial"/>
                <a:cs typeface="Arial"/>
                <a:sym typeface="Arial"/>
              </a:rPr>
              <a:t>Publié le 1</a:t>
            </a:r>
            <a:r>
              <a:rPr b="0" baseline="30000" i="0" lang="en-CA" sz="1200" u="none" cap="none" strike="noStrike">
                <a:solidFill>
                  <a:srgbClr val="8D8D8D"/>
                </a:solidFill>
                <a:latin typeface="Arial"/>
                <a:ea typeface="Arial"/>
                <a:cs typeface="Arial"/>
                <a:sym typeface="Arial"/>
              </a:rPr>
              <a:t>er</a:t>
            </a:r>
            <a:r>
              <a:rPr b="0" i="0" lang="en-CA" sz="1200" u="none" cap="none" strike="noStrike">
                <a:solidFill>
                  <a:srgbClr val="8D8D8D"/>
                </a:solidFill>
                <a:latin typeface="Arial"/>
                <a:ea typeface="Arial"/>
                <a:cs typeface="Arial"/>
                <a:sym typeface="Arial"/>
              </a:rPr>
              <a:t> février 2020 à 14h36 </a:t>
            </a:r>
            <a:r>
              <a:rPr b="0" i="0" lang="en-CA" sz="1200" u="none" cap="none" strike="noStrike">
                <a:solidFill>
                  <a:srgbClr val="404040"/>
                </a:solidFill>
                <a:latin typeface="Arial"/>
                <a:ea typeface="Arial"/>
                <a:cs typeface="Arial"/>
                <a:sym typeface="Arial"/>
              </a:rPr>
              <a:t>Mis à jour à 17h41</a:t>
            </a:r>
            <a:endParaRPr b="0" i="0" sz="1200" u="none" cap="none" strike="noStrike">
              <a:solidFill>
                <a:srgbClr val="404040"/>
              </a:solidFill>
              <a:latin typeface="Arial"/>
              <a:ea typeface="Arial"/>
              <a:cs typeface="Arial"/>
              <a:sym typeface="Arial"/>
            </a:endParaRPr>
          </a:p>
        </p:txBody>
      </p:sp>
      <p:sp>
        <p:nvSpPr>
          <p:cNvPr id="161" name="Google Shape;161;gbcb249b075_0_62"/>
          <p:cNvSpPr txBox="1"/>
          <p:nvPr/>
        </p:nvSpPr>
        <p:spPr>
          <a:xfrm>
            <a:off x="146300" y="2908975"/>
            <a:ext cx="5350500" cy="5133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190500" rtl="0" algn="l">
              <a:lnSpc>
                <a:spcPct val="100000"/>
              </a:lnSpc>
              <a:spcBef>
                <a:spcPts val="0"/>
              </a:spcBef>
              <a:spcAft>
                <a:spcPts val="0"/>
              </a:spcAft>
              <a:buClr>
                <a:srgbClr val="000000"/>
              </a:buClr>
              <a:buSzPts val="1200"/>
              <a:buFont typeface="Arial"/>
              <a:buNone/>
            </a:pPr>
            <a:r>
              <a:rPr b="1" i="0" lang="en-CA" sz="1200" u="none" cap="none" strike="noStrike">
                <a:solidFill>
                  <a:srgbClr val="231F20"/>
                </a:solidFill>
                <a:highlight>
                  <a:srgbClr val="FFFFFF"/>
                </a:highlight>
                <a:latin typeface="Montserrat"/>
                <a:ea typeface="Montserrat"/>
                <a:cs typeface="Montserrat"/>
                <a:sym typeface="Montserrat"/>
              </a:rPr>
              <a:t>L’intimidation, un phénomène à prendre au sérieux</a:t>
            </a:r>
            <a:endParaRPr b="1" i="0" sz="1200" u="none" cap="none" strike="noStrike">
              <a:solidFill>
                <a:srgbClr val="231F20"/>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050"/>
              <a:buFont typeface="Arial"/>
              <a:buNone/>
            </a:pPr>
            <a:r>
              <a:rPr b="0" i="0" lang="en-CA" sz="1050" u="none" cap="none" strike="noStrike">
                <a:solidFill>
                  <a:srgbClr val="231F20"/>
                </a:solidFill>
                <a:latin typeface="Arial"/>
                <a:ea typeface="Arial"/>
                <a:cs typeface="Arial"/>
                <a:sym typeface="Arial"/>
              </a:rPr>
              <a:t>Amélie Giroux | École Sainte-Marguerite-d’Youville</a:t>
            </a:r>
            <a:endParaRPr b="0" i="0" sz="1050" u="none" cap="none" strike="noStrike">
              <a:solidFill>
                <a:srgbClr val="231F20"/>
              </a:solidFill>
              <a:latin typeface="Arial"/>
              <a:ea typeface="Arial"/>
              <a:cs typeface="Arial"/>
              <a:sym typeface="Arial"/>
            </a:endParaRPr>
          </a:p>
        </p:txBody>
      </p:sp>
      <p:sp>
        <p:nvSpPr>
          <p:cNvPr id="162" name="Google Shape;162;gbcb249b075_0_62"/>
          <p:cNvSpPr txBox="1"/>
          <p:nvPr/>
        </p:nvSpPr>
        <p:spPr>
          <a:xfrm>
            <a:off x="158300" y="4682450"/>
            <a:ext cx="5904900" cy="16074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190500" rtl="0" algn="l">
              <a:lnSpc>
                <a:spcPct val="100000"/>
              </a:lnSpc>
              <a:spcBef>
                <a:spcPts val="0"/>
              </a:spcBef>
              <a:spcAft>
                <a:spcPts val="0"/>
              </a:spcAft>
              <a:buClr>
                <a:srgbClr val="000000"/>
              </a:buClr>
              <a:buSzPts val="1200"/>
              <a:buFont typeface="Arial"/>
              <a:buNone/>
            </a:pPr>
            <a:r>
              <a:rPr b="0" i="0" lang="en-CA" sz="1200" u="none" cap="none" strike="noStrike">
                <a:solidFill>
                  <a:srgbClr val="9C9C9C"/>
                </a:solidFill>
                <a:highlight>
                  <a:srgbClr val="FFFFFF"/>
                </a:highlight>
                <a:latin typeface="Montserrat"/>
                <a:ea typeface="Montserrat"/>
                <a:cs typeface="Montserrat"/>
                <a:sym typeface="Montserrat"/>
              </a:rPr>
              <a:t>2020-02-19 @ 12:00</a:t>
            </a:r>
            <a:endParaRPr b="0" i="0" sz="1200" u="none" cap="none" strike="noStrike">
              <a:solidFill>
                <a:srgbClr val="231F20"/>
              </a:solidFill>
              <a:highlight>
                <a:srgbClr val="FFFFFF"/>
              </a:highlight>
              <a:latin typeface="Montserrat"/>
              <a:ea typeface="Montserrat"/>
              <a:cs typeface="Montserrat"/>
              <a:sym typeface="Montserrat"/>
            </a:endParaRPr>
          </a:p>
          <a:p>
            <a:pPr indent="0" lvl="0" marL="0" marR="190500" rtl="0" algn="l">
              <a:lnSpc>
                <a:spcPct val="100000"/>
              </a:lnSpc>
              <a:spcBef>
                <a:spcPts val="0"/>
              </a:spcBef>
              <a:spcAft>
                <a:spcPts val="0"/>
              </a:spcAft>
              <a:buClr>
                <a:srgbClr val="000000"/>
              </a:buClr>
              <a:buSzPts val="1200"/>
              <a:buFont typeface="Arial"/>
              <a:buNone/>
            </a:pPr>
            <a:r>
              <a:rPr b="1" i="0" lang="en-CA" sz="1200" u="none" cap="none" strike="noStrike">
                <a:solidFill>
                  <a:srgbClr val="231F20"/>
                </a:solidFill>
                <a:highlight>
                  <a:srgbClr val="FFFFFF"/>
                </a:highlight>
                <a:latin typeface="Montserrat"/>
                <a:ea typeface="Montserrat"/>
                <a:cs typeface="Montserrat"/>
                <a:sym typeface="Montserrat"/>
              </a:rPr>
              <a:t>Génération Z : Notre voix cachée derrière la technologie</a:t>
            </a:r>
            <a:endParaRPr b="1" i="0" sz="1200" u="none" cap="none" strike="noStrike">
              <a:solidFill>
                <a:srgbClr val="231F20"/>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b="0" i="0" lang="en-CA" sz="1200" u="none" cap="none" strike="noStrike">
                <a:solidFill>
                  <a:srgbClr val="231F20"/>
                </a:solidFill>
                <a:latin typeface="Arial"/>
                <a:ea typeface="Arial"/>
                <a:cs typeface="Arial"/>
                <a:sym typeface="Arial"/>
              </a:rPr>
              <a:t>Chloe Rodrigue | Collège Notre-Dame</a:t>
            </a:r>
            <a:endParaRPr b="0" i="0" sz="1200" u="none" cap="none" strike="noStrike">
              <a:solidFill>
                <a:srgbClr val="231F2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CA" sz="1100" u="none" cap="none" strike="noStrike">
                <a:solidFill>
                  <a:srgbClr val="231F20"/>
                </a:solidFill>
                <a:highlight>
                  <a:srgbClr val="FFFFFF"/>
                </a:highlight>
                <a:latin typeface="Montserrat"/>
                <a:ea typeface="Montserrat"/>
                <a:cs typeface="Montserrat"/>
                <a:sym typeface="Montserrat"/>
              </a:rPr>
              <a:t>Un des problèmes les plus graves de nos jours est celui des maladies mentales, qui sont en hausse extraordinaire dans la génération Z en raison du contexte social. Les réseaux sociaux nous pressent d’avoir un visage parfait, la cyberintimidation nous suit partout, les commentaires malicieux rendent impossible de s’en sortir. </a:t>
            </a:r>
            <a:endParaRPr b="0" i="0" sz="1100" u="none" cap="none" strike="noStrike">
              <a:solidFill>
                <a:srgbClr val="231F20"/>
              </a:solidFill>
              <a:latin typeface="Arial"/>
              <a:ea typeface="Arial"/>
              <a:cs typeface="Arial"/>
              <a:sym typeface="Arial"/>
            </a:endParaRPr>
          </a:p>
        </p:txBody>
      </p:sp>
      <p:sp>
        <p:nvSpPr>
          <p:cNvPr id="163" name="Google Shape;163;gbcb249b075_0_62"/>
          <p:cNvSpPr txBox="1"/>
          <p:nvPr/>
        </p:nvSpPr>
        <p:spPr>
          <a:xfrm>
            <a:off x="158300" y="3630700"/>
            <a:ext cx="60513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CA" sz="1200" u="none" cap="none" strike="noStrike">
                <a:solidFill>
                  <a:srgbClr val="212529"/>
                </a:solidFill>
                <a:latin typeface="Roboto"/>
                <a:ea typeface="Roboto"/>
                <a:cs typeface="Roboto"/>
                <a:sym typeface="Roboto"/>
              </a:rPr>
              <a:t>Les ados cyberintimidés plus à risque d’avoir des idées suicidaires selon une étude</a:t>
            </a:r>
            <a:endParaRPr b="1" i="0" sz="1200" u="none" cap="none" strike="noStrike">
              <a:solidFill>
                <a:srgbClr val="212529"/>
              </a:solidFill>
              <a:latin typeface="Roboto"/>
              <a:ea typeface="Roboto"/>
              <a:cs typeface="Roboto"/>
              <a:sym typeface="Roboto"/>
            </a:endParaRPr>
          </a:p>
          <a:p>
            <a:pPr indent="0" lvl="0" marL="0" marR="304800" rtl="0" algn="l">
              <a:lnSpc>
                <a:spcPct val="100000"/>
              </a:lnSpc>
              <a:spcBef>
                <a:spcPts val="0"/>
              </a:spcBef>
              <a:spcAft>
                <a:spcPts val="0"/>
              </a:spcAft>
              <a:buClr>
                <a:srgbClr val="000000"/>
              </a:buClr>
              <a:buSzPts val="1200"/>
              <a:buFont typeface="Arial"/>
              <a:buNone/>
            </a:pPr>
            <a:r>
              <a:rPr b="0" i="0" lang="en-CA" sz="1200" u="none" cap="none" strike="noStrike">
                <a:solidFill>
                  <a:schemeClr val="hlink"/>
                </a:solidFill>
                <a:uFill>
                  <a:noFill/>
                </a:uFill>
                <a:latin typeface="Courier New"/>
                <a:ea typeface="Courier New"/>
                <a:cs typeface="Courier New"/>
                <a:sym typeface="Courier New"/>
                <a:hlinkClick r:id="rId12"/>
              </a:rPr>
              <a:t>Actualités</a:t>
            </a:r>
            <a:endParaRPr b="0" i="0" sz="1200" u="none" cap="none" strike="noStrike">
              <a:solidFill>
                <a:schemeClr val="hlink"/>
              </a:solidFill>
              <a:latin typeface="Courier New"/>
              <a:ea typeface="Courier New"/>
              <a:cs typeface="Courier New"/>
              <a:sym typeface="Courier New"/>
            </a:endParaRPr>
          </a:p>
          <a:p>
            <a:pPr indent="0" lvl="0" marL="0" marR="304800" rtl="0" algn="l">
              <a:lnSpc>
                <a:spcPct val="100000"/>
              </a:lnSpc>
              <a:spcBef>
                <a:spcPts val="0"/>
              </a:spcBef>
              <a:spcAft>
                <a:spcPts val="0"/>
              </a:spcAft>
              <a:buClr>
                <a:srgbClr val="000000"/>
              </a:buClr>
              <a:buSzPts val="1200"/>
              <a:buFont typeface="Arial"/>
              <a:buNone/>
            </a:pPr>
            <a:r>
              <a:rPr b="1" i="0" lang="en-CA" sz="1200" u="none" cap="none" strike="noStrike">
                <a:solidFill>
                  <a:schemeClr val="dk1"/>
                </a:solidFill>
                <a:latin typeface="Courier New"/>
                <a:ea typeface="Courier New"/>
                <a:cs typeface="Courier New"/>
                <a:sym typeface="Courier New"/>
              </a:rPr>
              <a:t>Stéphanie Marin, La Presse canadienne</a:t>
            </a:r>
            <a:endParaRPr b="1" i="0" sz="1200" u="none" cap="none" strike="noStrike">
              <a:solidFill>
                <a:schemeClr val="dk1"/>
              </a:solidFill>
              <a:latin typeface="Courier New"/>
              <a:ea typeface="Courier New"/>
              <a:cs typeface="Courier New"/>
              <a:sym typeface="Courier New"/>
            </a:endParaRPr>
          </a:p>
          <a:p>
            <a:pPr indent="0" lvl="0" marL="0" marR="304800" rtl="0" algn="l">
              <a:lnSpc>
                <a:spcPct val="100000"/>
              </a:lnSpc>
              <a:spcBef>
                <a:spcPts val="0"/>
              </a:spcBef>
              <a:spcAft>
                <a:spcPts val="0"/>
              </a:spcAft>
              <a:buClr>
                <a:srgbClr val="000000"/>
              </a:buClr>
              <a:buSzPts val="1200"/>
              <a:buFont typeface="Arial"/>
              <a:buNone/>
            </a:pPr>
            <a:r>
              <a:rPr b="0" i="0" lang="en-CA" sz="1200" u="none" cap="none" strike="noStrike">
                <a:solidFill>
                  <a:schemeClr val="dk1"/>
                </a:solidFill>
                <a:latin typeface="Courier New"/>
                <a:ea typeface="Courier New"/>
                <a:cs typeface="Courier New"/>
                <a:sym typeface="Courier New"/>
              </a:rPr>
              <a:t>4 février 2020</a:t>
            </a:r>
            <a:endParaRPr b="0" i="0" sz="1200" u="none" cap="none" strike="noStrike">
              <a:solidFill>
                <a:schemeClr val="dk1"/>
              </a:solidFill>
              <a:latin typeface="Courier New"/>
              <a:ea typeface="Courier New"/>
              <a:cs typeface="Courier New"/>
              <a:sym typeface="Courier Ne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c8d67b67d5_0_11"/>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9" name="Google Shape;169;gc8d67b67d5_0_11"/>
          <p:cNvPicPr preferRelativeResize="0"/>
          <p:nvPr/>
        </p:nvPicPr>
        <p:blipFill rotWithShape="1">
          <a:blip r:embed="rId3">
            <a:alphaModFix/>
          </a:blip>
          <a:srcRect b="0" l="0" r="0" t="0"/>
          <a:stretch/>
        </p:blipFill>
        <p:spPr>
          <a:xfrm>
            <a:off x="0" y="6654800"/>
            <a:ext cx="12192000" cy="203200"/>
          </a:xfrm>
          <a:prstGeom prst="rect">
            <a:avLst/>
          </a:prstGeom>
          <a:noFill/>
          <a:ln>
            <a:noFill/>
          </a:ln>
        </p:spPr>
      </p:pic>
      <p:sp>
        <p:nvSpPr>
          <p:cNvPr id="170" name="Google Shape;170;gc8d67b67d5_0_11"/>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Nouvelles initiatives du gouvernement</a:t>
            </a:r>
            <a:endParaRPr sz="2780">
              <a:solidFill>
                <a:srgbClr val="FFFFFF"/>
              </a:solidFill>
            </a:endParaRPr>
          </a:p>
        </p:txBody>
      </p:sp>
      <p:sp>
        <p:nvSpPr>
          <p:cNvPr id="171" name="Google Shape;171;gc8d67b67d5_0_11"/>
          <p:cNvSpPr txBox="1"/>
          <p:nvPr/>
        </p:nvSpPr>
        <p:spPr>
          <a:xfrm>
            <a:off x="232100" y="1959425"/>
            <a:ext cx="1142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72" name="Google Shape;172;gc8d67b67d5_0_11"/>
          <p:cNvPicPr preferRelativeResize="0"/>
          <p:nvPr/>
        </p:nvPicPr>
        <p:blipFill>
          <a:blip r:embed="rId4">
            <a:alphaModFix/>
          </a:blip>
          <a:stretch>
            <a:fillRect/>
          </a:stretch>
        </p:blipFill>
        <p:spPr>
          <a:xfrm>
            <a:off x="232100" y="909175"/>
            <a:ext cx="11643751" cy="55932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c8d67b67d5_0_3"/>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8" name="Google Shape;178;gc8d67b67d5_0_3"/>
          <p:cNvPicPr preferRelativeResize="0"/>
          <p:nvPr/>
        </p:nvPicPr>
        <p:blipFill rotWithShape="1">
          <a:blip r:embed="rId3">
            <a:alphaModFix/>
          </a:blip>
          <a:srcRect b="0" l="0" r="0" t="0"/>
          <a:stretch/>
        </p:blipFill>
        <p:spPr>
          <a:xfrm>
            <a:off x="0" y="6654800"/>
            <a:ext cx="12192000" cy="203200"/>
          </a:xfrm>
          <a:prstGeom prst="rect">
            <a:avLst/>
          </a:prstGeom>
          <a:noFill/>
          <a:ln>
            <a:noFill/>
          </a:ln>
        </p:spPr>
      </p:pic>
      <p:sp>
        <p:nvSpPr>
          <p:cNvPr id="179" name="Google Shape;179;gc8d67b67d5_0_3"/>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Le programme-cadre</a:t>
            </a:r>
            <a:endParaRPr sz="2780">
              <a:solidFill>
                <a:srgbClr val="FFFFFF"/>
              </a:solidFill>
            </a:endParaRPr>
          </a:p>
        </p:txBody>
      </p:sp>
      <p:pic>
        <p:nvPicPr>
          <p:cNvPr id="180" name="Google Shape;180;gc8d67b67d5_0_3"/>
          <p:cNvPicPr preferRelativeResize="0"/>
          <p:nvPr/>
        </p:nvPicPr>
        <p:blipFill>
          <a:blip r:embed="rId4">
            <a:alphaModFix/>
          </a:blip>
          <a:stretch>
            <a:fillRect/>
          </a:stretch>
        </p:blipFill>
        <p:spPr>
          <a:xfrm>
            <a:off x="972200" y="909175"/>
            <a:ext cx="9943500" cy="5394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bcb249b075_0_15"/>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6" name="Google Shape;186;gbcb249b075_0_15"/>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187" name="Google Shape;187;gbcb249b075_0_15"/>
          <p:cNvSpPr txBox="1"/>
          <p:nvPr>
            <p:ph type="title"/>
          </p:nvPr>
        </p:nvSpPr>
        <p:spPr>
          <a:xfrm>
            <a:off x="0" y="0"/>
            <a:ext cx="8891100" cy="943200"/>
          </a:xfrm>
          <a:prstGeom prst="rect">
            <a:avLst/>
          </a:prstGeom>
          <a:noFill/>
          <a:ln>
            <a:noFill/>
          </a:ln>
        </p:spPr>
        <p:txBody>
          <a:bodyPr anchorCtr="0" anchor="ctr" bIns="45700" lIns="91425" spcFirstLastPara="1" rIns="91425" wrap="square" tIns="45700">
            <a:noAutofit/>
          </a:bodyPr>
          <a:lstStyle/>
          <a:p>
            <a:pPr indent="-152400" lvl="0" marL="444500" rtl="0" algn="l">
              <a:lnSpc>
                <a:spcPct val="115000"/>
              </a:lnSpc>
              <a:spcBef>
                <a:spcPts val="700"/>
              </a:spcBef>
              <a:spcAft>
                <a:spcPts val="0"/>
              </a:spcAft>
              <a:buClr>
                <a:schemeClr val="dk1"/>
              </a:buClr>
              <a:buSzPts val="1100"/>
              <a:buFont typeface="Arial"/>
              <a:buNone/>
            </a:pPr>
            <a:r>
              <a:rPr b="0" lang="en-CA" sz="2800">
                <a:solidFill>
                  <a:srgbClr val="FFFFFF"/>
                </a:solidFill>
                <a:latin typeface="Arial"/>
                <a:ea typeface="Arial"/>
                <a:cs typeface="Arial"/>
                <a:sym typeface="Arial"/>
              </a:rPr>
              <a:t>LES DÉFINITIONS</a:t>
            </a:r>
            <a:endParaRPr sz="2800">
              <a:solidFill>
                <a:srgbClr val="FFFFFF"/>
              </a:solidFill>
            </a:endParaRPr>
          </a:p>
        </p:txBody>
      </p:sp>
      <p:sp>
        <p:nvSpPr>
          <p:cNvPr id="188" name="Google Shape;188;gbcb249b075_0_15"/>
          <p:cNvSpPr txBox="1"/>
          <p:nvPr/>
        </p:nvSpPr>
        <p:spPr>
          <a:xfrm>
            <a:off x="622400" y="2100775"/>
            <a:ext cx="108213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Calibri"/>
                <a:ea typeface="Calibri"/>
                <a:cs typeface="Calibri"/>
                <a:sym typeface="Calibri"/>
              </a:rPr>
              <a:t>Cyberviolence</a:t>
            </a:r>
            <a:r>
              <a:rPr b="0" i="0" lang="en-CA" sz="2000" u="none" cap="none" strike="noStrike">
                <a:solidFill>
                  <a:schemeClr val="dk1"/>
                </a:solidFill>
                <a:latin typeface="Calibri"/>
                <a:ea typeface="Calibri"/>
                <a:cs typeface="Calibri"/>
                <a:sym typeface="Calibri"/>
              </a:rPr>
              <a:t>: Terme générique décrivant une vaste gamme de gestes volontaires perpétrés en ligne dans le but de faire du mal à d’autres personnes, notamment: cyberintimidation, cyberharcèlement, cyberharcèlement sexuel, sextorsion, leurre, traite de la personne et distribution d’images intimes sans consentement.</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Calibri"/>
                <a:ea typeface="Calibri"/>
                <a:cs typeface="Calibri"/>
                <a:sym typeface="Calibri"/>
              </a:rPr>
              <a:t>Cyberintimidation</a:t>
            </a:r>
            <a:r>
              <a:rPr b="0" i="0" lang="en-CA" sz="2000" u="none" cap="none" strike="noStrike">
                <a:solidFill>
                  <a:schemeClr val="dk1"/>
                </a:solidFill>
                <a:latin typeface="Calibri"/>
                <a:ea typeface="Calibri"/>
                <a:cs typeface="Calibri"/>
                <a:sym typeface="Calibri"/>
              </a:rPr>
              <a:t>: Gestes posés à l’égard d’une autre personne ou d’un groupe au moyen d’Internet ou d’appareils électroniques en vue d’infliger des blessures émotionnelles, notamment: messages textes ou courriels haineux ou insultants, publications privées ou publiques en ligne, révélation non consensuelle de l’orientation sexuelle, de l’identité de genre ou de l’expression de genre d’une personne, création d’un faux compte sur un site de réseautage social visant à ridiculiser une autre personne et propagation de rumeurs et commérage en ligne.</a:t>
            </a:r>
            <a:endParaRPr b="0" i="0" sz="2000" u="none" cap="none" strike="noStrike">
              <a:solidFill>
                <a:schemeClr val="dk1"/>
              </a:solidFill>
              <a:latin typeface="Calibri"/>
              <a:ea typeface="Calibri"/>
              <a:cs typeface="Calibri"/>
              <a:sym typeface="Calibri"/>
            </a:endParaRPr>
          </a:p>
        </p:txBody>
      </p:sp>
      <p:sp>
        <p:nvSpPr>
          <p:cNvPr id="189" name="Google Shape;189;gbcb249b075_0_15"/>
          <p:cNvSpPr txBox="1"/>
          <p:nvPr/>
        </p:nvSpPr>
        <p:spPr>
          <a:xfrm>
            <a:off x="622400" y="1244938"/>
            <a:ext cx="10219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rgbClr val="000000"/>
                </a:solidFill>
                <a:latin typeface="Calibri"/>
                <a:ea typeface="Calibri"/>
                <a:cs typeface="Calibri"/>
                <a:sym typeface="Calibri"/>
              </a:rPr>
              <a:t>Qu’est-ce que la cyberviolence et la cyberintimidation?</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2019-10-31T15:47:07Z</dcterms:created>
  <dc:creator>Johnstone, Chris</dc:creator>
</cp:coreProperties>
</file>