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embeddedFontLst>
    <p:embeddedFont>
      <p:font typeface="Roboto"/>
      <p:regular r:id="rId36"/>
      <p:bold r:id="rId37"/>
      <p:italic r:id="rId38"/>
      <p:boldItalic r:id="rId39"/>
    </p:embeddedFont>
    <p:embeddedFont>
      <p:font typeface="Montserrat"/>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4" roundtripDataSignature="AMtx7mjWuCFxAaTTTi6oHEm1NLmyd27Z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20" Type="http://schemas.openxmlformats.org/officeDocument/2006/relationships/slide" Target="slides/slide16.xml"/><Relationship Id="rId42" Type="http://schemas.openxmlformats.org/officeDocument/2006/relationships/font" Target="fonts/Montserrat-italic.fntdata"/><Relationship Id="rId41" Type="http://schemas.openxmlformats.org/officeDocument/2006/relationships/font" Target="fonts/Montserrat-bold.fntdata"/><Relationship Id="rId22" Type="http://schemas.openxmlformats.org/officeDocument/2006/relationships/slide" Target="slides/slide18.xml"/><Relationship Id="rId44" Type="http://customschemas.google.com/relationships/presentationmetadata" Target="metadata"/><Relationship Id="rId21" Type="http://schemas.openxmlformats.org/officeDocument/2006/relationships/slide" Target="slides/slide17.xml"/><Relationship Id="rId43" Type="http://schemas.openxmlformats.org/officeDocument/2006/relationships/font" Target="fonts/Montserrat-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oboto-bold.fntdata"/><Relationship Id="rId14" Type="http://schemas.openxmlformats.org/officeDocument/2006/relationships/slide" Target="slides/slide10.xml"/><Relationship Id="rId36" Type="http://schemas.openxmlformats.org/officeDocument/2006/relationships/font" Target="fonts/Roboto-regular.fntdata"/><Relationship Id="rId17" Type="http://schemas.openxmlformats.org/officeDocument/2006/relationships/slide" Target="slides/slide13.xml"/><Relationship Id="rId39" Type="http://schemas.openxmlformats.org/officeDocument/2006/relationships/font" Target="fonts/Roboto-boldItalic.fntdata"/><Relationship Id="rId16" Type="http://schemas.openxmlformats.org/officeDocument/2006/relationships/slide" Target="slides/slide12.xml"/><Relationship Id="rId38" Type="http://schemas.openxmlformats.org/officeDocument/2006/relationships/font" Target="fonts/Robo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CA"/>
              <a:t>** </a:t>
            </a:r>
            <a:r>
              <a:rPr b="1" lang="en-CA"/>
              <a:t>Choisir les diapos qui répondent le mieux à vos besoins</a:t>
            </a:r>
            <a:r>
              <a:rPr lang="en-CA"/>
              <a:t>. Il n’est pas nécessairement recommandé de présenter toutes les diapos à la fois. </a:t>
            </a:r>
            <a:endParaRPr/>
          </a:p>
          <a:p>
            <a:pPr indent="0" lvl="0" marL="0" rtl="0" algn="l">
              <a:lnSpc>
                <a:spcPct val="100000"/>
              </a:lnSpc>
              <a:spcBef>
                <a:spcPts val="0"/>
              </a:spcBef>
              <a:spcAft>
                <a:spcPts val="0"/>
              </a:spcAft>
              <a:buSzPts val="1400"/>
              <a:buNone/>
            </a:pPr>
            <a:r>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be8f13856b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Activités suggérées:  1) Jeter un coup d’oeil sur les statistiques tirées du napperon et partager ce qui saute aux yeux.  </a:t>
            </a:r>
            <a:endParaRPr/>
          </a:p>
          <a:p>
            <a:pPr indent="0" lvl="0" marL="0" rtl="0" algn="l">
              <a:lnSpc>
                <a:spcPct val="100000"/>
              </a:lnSpc>
              <a:spcBef>
                <a:spcPts val="0"/>
              </a:spcBef>
              <a:spcAft>
                <a:spcPts val="0"/>
              </a:spcAft>
              <a:buClr>
                <a:schemeClr val="dk1"/>
              </a:buClr>
              <a:buSzPts val="1100"/>
              <a:buFont typeface="Arial"/>
              <a:buNone/>
            </a:pPr>
            <a:r>
              <a:rPr lang="en-CA"/>
              <a:t>2) Faire une analyse des données recueillies dans le sondage d’école sur la cybersécurité.  </a:t>
            </a:r>
            <a:endParaRPr/>
          </a:p>
        </p:txBody>
      </p:sp>
      <p:sp>
        <p:nvSpPr>
          <p:cNvPr id="183" name="Google Shape;183;gbe8f13856b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bcb249b075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En faisant une petite recherche en ligne, on peut retrouver des articles qui peuvent être utilisés pour démarrer une discussion, faire une étude de cas… bref, on constate que la cybersécurité est un sujet ‘populaire’ qui, on soupçonne, a pris de l’ampleur suite à l’enseignement virtuel et l’apprentissage en ligne. </a:t>
            </a:r>
            <a:endParaRPr/>
          </a:p>
        </p:txBody>
      </p:sp>
      <p:sp>
        <p:nvSpPr>
          <p:cNvPr id="192" name="Google Shape;192;gbcb249b075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bcb249b075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CA" sz="1100">
                <a:latin typeface="Arial"/>
                <a:ea typeface="Arial"/>
                <a:cs typeface="Arial"/>
                <a:sym typeface="Arial"/>
              </a:rPr>
              <a:t>ACTIVITÉS SUGGÉRÉES:   Qu’est-ce que la cyberviolence et qu’est-ce que la cyberintimidation? (quelles sont nos connaissances initiales sur le sujet) Quelle est la différence entre ces deux termes?  * </a:t>
            </a:r>
            <a:r>
              <a:rPr i="1" lang="en-CA" sz="1100">
                <a:latin typeface="Arial"/>
                <a:ea typeface="Arial"/>
                <a:cs typeface="Arial"/>
                <a:sym typeface="Arial"/>
              </a:rPr>
              <a:t>Les définitions visent l’adoption d’un langage commun.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CA" sz="1100">
                <a:latin typeface="Arial"/>
                <a:ea typeface="Arial"/>
                <a:cs typeface="Arial"/>
                <a:sym typeface="Arial"/>
              </a:rPr>
              <a:t>Vous pouvez utiliser les deux prochaines diapos pour présenter la suite des définitions.</a:t>
            </a:r>
            <a:endParaRPr/>
          </a:p>
          <a:p>
            <a:pPr indent="0" lvl="0" marL="0" rtl="0" algn="l">
              <a:lnSpc>
                <a:spcPct val="100000"/>
              </a:lnSpc>
              <a:spcBef>
                <a:spcPts val="0"/>
              </a:spcBef>
              <a:spcAft>
                <a:spcPts val="0"/>
              </a:spcAft>
              <a:buSzPts val="1400"/>
              <a:buNone/>
            </a:pPr>
            <a:r>
              <a:t/>
            </a:r>
            <a:endParaRPr/>
          </a:p>
        </p:txBody>
      </p:sp>
      <p:sp>
        <p:nvSpPr>
          <p:cNvPr id="209" name="Google Shape;209;gbcb249b075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c0139c189e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CA"/>
              <a:t>Les définitions suivantes visent l’adoption d’un langage commun entre les différents secteurs, notamment les services policiers, le milieu de l’éducation, les services sociaux et les entreprises de multimédias, en vue de promouvoir la sécurité et le bien-être des enfants et des jeunes.</a:t>
            </a:r>
            <a:endParaRPr sz="1100"/>
          </a:p>
        </p:txBody>
      </p:sp>
      <p:sp>
        <p:nvSpPr>
          <p:cNvPr id="218" name="Google Shape;218;gc0139c189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c0139c189e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gc0139c189e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bcb249b075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CA"/>
              <a:t>Activité suggérée: À l’aide des ressources fournies (politiques et procédures du conseil, protocole avec les policiers, lois, code criminel…) faire ressortir le rôle et les responsabilités du personnel scolaire.</a:t>
            </a:r>
            <a:endParaRPr/>
          </a:p>
        </p:txBody>
      </p:sp>
      <p:sp>
        <p:nvSpPr>
          <p:cNvPr id="234" name="Google Shape;234;gbcb249b075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be8f13856b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CA"/>
              <a:t>Activité suggérée: Pouvez-vous identifier des attitudes et comportements qu’on peut observer ou des indices qu’un enfant est victime de cyberviolence?  Faire un retour en grand groupe.  NB Il se peut qu’il ne s’agisse pas de cyberviolence mais d’un autre malaise, il est important de remarquer, observer et intervenir. </a:t>
            </a:r>
            <a:endParaRPr/>
          </a:p>
        </p:txBody>
      </p:sp>
      <p:sp>
        <p:nvSpPr>
          <p:cNvPr id="244" name="Google Shape;244;gbe8f13856b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c165601fc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CA"/>
              <a:t>Activités suggérées: Avec un partenaire ou en petit groupe, identifier les comportements et les attitudes qui viennent à l’idée lorsqu’on fait face à un incident de cyberviolence ou de cyberintimidation. Faire un retour en grand groupe.</a:t>
            </a:r>
            <a:endParaRPr/>
          </a:p>
        </p:txBody>
      </p:sp>
      <p:sp>
        <p:nvSpPr>
          <p:cNvPr id="253" name="Google Shape;253;gc165601fc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c082c20f9e_0_3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CA"/>
              <a:t>Voici des commentaires et suggestions que nous avons recueillis suite à des échanges avec des collègues.  Y a-t-il d’autres idées à ajouter?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62" name="Google Shape;262;gc082c20f9e_0_3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be8f13856b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Activité suggérée: poser les questions puis en discuter en petits groupes, ensuite faire une mise en commun.</a:t>
            </a:r>
            <a:endParaRPr/>
          </a:p>
        </p:txBody>
      </p:sp>
      <p:sp>
        <p:nvSpPr>
          <p:cNvPr id="270" name="Google Shape;270;gbe8f13856b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bfba9abf1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Ce projet, subventionné par le Ministère de l’Éducation, est le résultat d’un partenariat entre les associations de directions ADFO-CPCO-OPC et les services aux victimes de Toronto.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14" name="Google Shape;114;gbfba9abf1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c0139c189e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CA"/>
              <a:t>Ces pratiques prometteuses s’appliquent à la direction et au personnel. J’attire à votre attention les deux points surlignés à cause des répercussions légales.</a:t>
            </a:r>
            <a:endParaRPr/>
          </a:p>
        </p:txBody>
      </p:sp>
      <p:sp>
        <p:nvSpPr>
          <p:cNvPr id="279" name="Google Shape;279;gc0139c189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c082c20f9e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CA"/>
              <a:t>Activité suggérée: Quels messages sont diffusés sur le sujet de la cybersécurité? Quelles sont les sources et sont-elles fiables?  </a:t>
            </a:r>
            <a:endParaRPr/>
          </a:p>
        </p:txBody>
      </p:sp>
      <p:sp>
        <p:nvSpPr>
          <p:cNvPr id="288" name="Google Shape;288;gc082c20f9e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be8f13856b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CA"/>
              <a:t>Activité suggérée: Faire un retour sur nos pratiques de communication afin d’identifier quelles sont les meilleures façons de communiquer.  (lettres, communiqués, médias sociaux…)  Lesquelles devraient être arrêter, continuer ou explorer?</a:t>
            </a:r>
            <a:endParaRPr/>
          </a:p>
        </p:txBody>
      </p:sp>
      <p:sp>
        <p:nvSpPr>
          <p:cNvPr id="298" name="Google Shape;298;gbe8f13856b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be8f13856b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CA"/>
              <a:t>Activité suggérée: Qu’est-ce qu’un citoyen numérique responsable? Comment formons-nous des citoyens numériques responsables?  Comment peut-on appuyer les élèves et les parents dans ce domaine?</a:t>
            </a:r>
            <a:endParaRPr/>
          </a:p>
        </p:txBody>
      </p:sp>
      <p:sp>
        <p:nvSpPr>
          <p:cNvPr id="307" name="Google Shape;307;gbe8f13856b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c0c5a03115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CA"/>
              <a:t>Activité suggérée: revoir le devoir de signaler en tant qu’individu. Y a-t-il d’autres éléments qui devraient s’ajouter à la liste?</a:t>
            </a:r>
            <a:br>
              <a:rPr lang="en-CA"/>
            </a:br>
            <a:endParaRPr/>
          </a:p>
          <a:p>
            <a:pPr indent="0" lvl="0" marL="0" rtl="0" algn="l">
              <a:lnSpc>
                <a:spcPct val="100000"/>
              </a:lnSpc>
              <a:spcBef>
                <a:spcPts val="0"/>
              </a:spcBef>
              <a:spcAft>
                <a:spcPts val="0"/>
              </a:spcAft>
              <a:buSzPts val="1400"/>
              <a:buNone/>
            </a:pPr>
            <a:r>
              <a:t/>
            </a:r>
            <a:endParaRPr/>
          </a:p>
        </p:txBody>
      </p:sp>
      <p:sp>
        <p:nvSpPr>
          <p:cNvPr id="316" name="Google Shape;316;gc0c5a03115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c0c5a03115_0_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Activité suggérée: Cette diapo pourrait être utilisée pour faire un remu-méninge pour explorer les prochaines étapes (activité de planification). Peut-on tisser des liens avec des organismes communautaires? Mettons-nous en valeur les journées thèmes liées à la sécurité des enfants? </a:t>
            </a:r>
            <a:endParaRPr/>
          </a:p>
          <a:p>
            <a:pPr indent="0" lvl="0" marL="0" rtl="0" algn="l">
              <a:lnSpc>
                <a:spcPct val="100000"/>
              </a:lnSpc>
              <a:spcBef>
                <a:spcPts val="0"/>
              </a:spcBef>
              <a:spcAft>
                <a:spcPts val="0"/>
              </a:spcAft>
              <a:buSzPts val="1400"/>
              <a:buNone/>
            </a:pPr>
            <a:r>
              <a:t/>
            </a:r>
            <a:endParaRPr/>
          </a:p>
        </p:txBody>
      </p:sp>
      <p:sp>
        <p:nvSpPr>
          <p:cNvPr id="324" name="Google Shape;324;gc0c5a03115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be8f13856b_0_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gbe8f13856b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be8f13856b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Activité suggérée: En groupe ou individuellement, explorer l’information retrouvée sur le site afin de renseigner les collègues. </a:t>
            </a:r>
            <a:endParaRPr/>
          </a:p>
        </p:txBody>
      </p:sp>
      <p:sp>
        <p:nvSpPr>
          <p:cNvPr id="343" name="Google Shape;343;gbe8f13856b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c0c5a0311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Activité suggérée: En groupe ou individuellement, explorer l’information retrouvée sur le site afin de renseigner les participantes et participants. On pourrait assigner la recherche (chacun choisit un site) puis en reparler à une prochaine rencontre. </a:t>
            </a:r>
            <a:endParaRPr/>
          </a:p>
        </p:txBody>
      </p:sp>
      <p:sp>
        <p:nvSpPr>
          <p:cNvPr id="352" name="Google Shape;352;gc0c5a0311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c0c5a03115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Activité suggérée: En groupe ou individuellement, explorer l’information retrouvée sur le site afin de renseigner les amis(es).  Visiter les sites qui ont des ressources destinées aux élèves (faire une activité en classe - lecture, recherche, etc.)</a:t>
            </a:r>
            <a:endParaRPr/>
          </a:p>
        </p:txBody>
      </p:sp>
      <p:sp>
        <p:nvSpPr>
          <p:cNvPr id="361" name="Google Shape;361;gc0c5a03115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be8f13856b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Voici l’outil créé pour les directions et directions adjointes: le côté proactive vise à aider la direction dans sa planification alors que le côté réactif offre des pistes à suivre lorsqu’un incident survient. </a:t>
            </a:r>
            <a:endParaRPr/>
          </a:p>
        </p:txBody>
      </p:sp>
      <p:sp>
        <p:nvSpPr>
          <p:cNvPr id="124" name="Google Shape;124;gbe8f13856b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c082c20f9e_0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Activité suggérée: Individuellement ou en groupe, vérifier le contenu des guides. Prendre connaissance des paramètres de sécurité.  On pourrait également faire une activité ensemble, chacun utilise son notre personnel et suivre les étapes ensemble pour régler les paramètres de sécurité. </a:t>
            </a:r>
            <a:endParaRPr/>
          </a:p>
        </p:txBody>
      </p:sp>
      <p:sp>
        <p:nvSpPr>
          <p:cNvPr id="370" name="Google Shape;370;gc082c20f9e_0_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0:notes"/>
          <p:cNvSpPr/>
          <p:nvPr>
            <p:ph idx="2" type="sldImg"/>
          </p:nvPr>
        </p:nvSpPr>
        <p:spPr>
          <a:xfrm>
            <a:off x="457200" y="720725"/>
            <a:ext cx="6400800" cy="3600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Calibri"/>
              <a:ea typeface="Calibri"/>
              <a:cs typeface="Calibri"/>
              <a:sym typeface="Calibri"/>
            </a:endParaRPr>
          </a:p>
        </p:txBody>
      </p:sp>
      <p:sp>
        <p:nvSpPr>
          <p:cNvPr id="380" name="Google Shape;380;p10:notes"/>
          <p:cNvSpPr txBox="1"/>
          <p:nvPr>
            <p:ph idx="12" type="sldNum"/>
          </p:nvPr>
        </p:nvSpPr>
        <p:spPr>
          <a:xfrm>
            <a:off x="3884613" y="8685213"/>
            <a:ext cx="2971800" cy="458787"/>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SzPts val="1400"/>
              <a:buNone/>
            </a:pPr>
            <a:fld id="{00000000-1234-1234-1234-123412341234}" type="slidenum">
              <a:rPr lang="en-CA">
                <a:latin typeface="Calibri"/>
                <a:ea typeface="Calibri"/>
                <a:cs typeface="Calibri"/>
                <a:sym typeface="Calibri"/>
              </a:rPr>
              <a:t>‹#›</a:t>
            </a:fld>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082c20f9e_0_1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Voici l’outil créé pour les directions et directions adjointes: le côté proactif vise à aider la direction dans sa planification alors que le côté réactif offre des pistes à suivre lorsqu’un incident survient. </a:t>
            </a:r>
            <a:endParaRPr/>
          </a:p>
        </p:txBody>
      </p:sp>
      <p:sp>
        <p:nvSpPr>
          <p:cNvPr id="132" name="Google Shape;132;gc082c20f9e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bcb249b075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sz="1100">
                <a:latin typeface="Arial"/>
                <a:ea typeface="Arial"/>
                <a:cs typeface="Arial"/>
                <a:sym typeface="Arial"/>
              </a:rPr>
              <a:t>Ce sont les questions générales qui ont inspiré cette présentation qui peut être utilisée avec l’ensemble du personnel et ou avec le comité sur la sécurité dans les écoles. </a:t>
            </a:r>
            <a:endParaRPr sz="11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CA" sz="1100">
                <a:latin typeface="Arial"/>
                <a:ea typeface="Arial"/>
                <a:cs typeface="Arial"/>
                <a:sym typeface="Arial"/>
              </a:rPr>
              <a:t>Nous savons qu’une bonne planification peut aider à prévenir. Cet outil pourrait appuyer la direction et son équipe au moment de la rédaction de son plan d’école.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40" name="Google Shape;140;gbcb249b075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e8f13856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Voici les questions tirées du napperon: elles peuvent être utilisées pour faire un exercice de réflexion avec le personnel. NB elles sont abordées tout au long de la présentation.</a:t>
            </a:r>
            <a:endParaRPr/>
          </a:p>
        </p:txBody>
      </p:sp>
      <p:sp>
        <p:nvSpPr>
          <p:cNvPr id="149" name="Google Shape;149;gbe8f13856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082c20f9e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CA"/>
              <a:t>Ce côté du napperon vise à appuyer la direction lorsqu’un incident de cyberviolence ou de cyberintimidation survient. Il peut être partagé avec le personnel à titre de référence.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57" name="Google Shape;157;gc082c20f9e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cb6fc66224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cb6fc66224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b="1" lang="en-CA"/>
              <a:t>NOTE: </a:t>
            </a:r>
            <a:r>
              <a:rPr lang="en-CA"/>
              <a:t>Si vous utilisez la démarche proposée suite à un incident, assurez-vous de revoir et respecter les politiques, protocols et procédures de votre conseil scolaire en ce qui concerne la vie privée et la gestion de l’information. </a:t>
            </a:r>
            <a:endParaRPr/>
          </a:p>
          <a:p>
            <a:pPr indent="0" lvl="0" marL="0" rtl="0" algn="l">
              <a:lnSpc>
                <a:spcPct val="115000"/>
              </a:lnSpc>
              <a:spcBef>
                <a:spcPts val="0"/>
              </a:spcBef>
              <a:spcAft>
                <a:spcPts val="0"/>
              </a:spcAft>
              <a:buSzPts val="1400"/>
              <a:buNone/>
            </a:pPr>
            <a:r>
              <a:rPr lang="en-CA"/>
              <a:t>Chaque personne est responsable de protéger l’information privée des individus. </a:t>
            </a:r>
            <a:r>
              <a:rPr i="1" lang="en-CA"/>
              <a:t>(voir ‘accès à l’information et protection de la vie privée’)</a:t>
            </a:r>
            <a:endParaRPr i="1"/>
          </a:p>
          <a:p>
            <a:pPr indent="0" lvl="0" marL="0" rtl="0" algn="l">
              <a:lnSpc>
                <a:spcPct val="115000"/>
              </a:lnSpc>
              <a:spcBef>
                <a:spcPts val="0"/>
              </a:spcBef>
              <a:spcAft>
                <a:spcPts val="0"/>
              </a:spcAft>
              <a:buSzPts val="1400"/>
              <a:buNone/>
            </a:pPr>
            <a:r>
              <a:rPr lang="en-CA"/>
              <a:t>En discutant d’un incident, il est interdit d’identifier les personnes impliquées par nom, école, NISO ou autre. On doit s’assurer que le personnel est au courant de leurs responsabilités. </a:t>
            </a:r>
            <a:endParaRPr/>
          </a:p>
        </p:txBody>
      </p:sp>
      <p:sp>
        <p:nvSpPr>
          <p:cNvPr id="168" name="Google Shape;168;gcb6fc66224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C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c082c20f9e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CA"/>
              <a:t>Les prochaines diapos présentent le rôle et les responsabilités de la direction. Elles sont partagées afin que le personnel comprenne le processus ainsi que le rôle qu’il a à jouer dans le processus (p. ex., prise de connaissance de certaines étapes, quoi faire ou ne pas faire…).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75" name="Google Shape;175;gc082c20f9e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13.png"/><Relationship Id="rId7" Type="http://schemas.openxmlformats.org/officeDocument/2006/relationships/image" Target="../media/image5.png"/><Relationship Id="rId8"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5" name="Shape 15"/>
        <p:cNvGrpSpPr/>
        <p:nvPr/>
      </p:nvGrpSpPr>
      <p:grpSpPr>
        <a:xfrm>
          <a:off x="0" y="0"/>
          <a:ext cx="0" cy="0"/>
          <a:chOff x="0" y="0"/>
          <a:chExt cx="0" cy="0"/>
        </a:xfrm>
      </p:grpSpPr>
      <p:sp>
        <p:nvSpPr>
          <p:cNvPr id="16" name="Google Shape;16;p17"/>
          <p:cNvSpPr txBox="1"/>
          <p:nvPr>
            <p:ph idx="1" type="body"/>
          </p:nvPr>
        </p:nvSpPr>
        <p:spPr>
          <a:xfrm>
            <a:off x="839788" y="124802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7" name="Google Shape;17;p17"/>
          <p:cNvSpPr txBox="1"/>
          <p:nvPr>
            <p:ph idx="2" type="body"/>
          </p:nvPr>
        </p:nvSpPr>
        <p:spPr>
          <a:xfrm>
            <a:off x="839788" y="207193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7"/>
          <p:cNvSpPr txBox="1"/>
          <p:nvPr>
            <p:ph idx="3" type="body"/>
          </p:nvPr>
        </p:nvSpPr>
        <p:spPr>
          <a:xfrm>
            <a:off x="6172200" y="124802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 name="Google Shape;19;p17"/>
          <p:cNvSpPr txBox="1"/>
          <p:nvPr>
            <p:ph idx="4" type="body"/>
          </p:nvPr>
        </p:nvSpPr>
        <p:spPr>
          <a:xfrm>
            <a:off x="6172200" y="207193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7"/>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1" name="Google Shape;21;p17"/>
          <p:cNvPicPr preferRelativeResize="0"/>
          <p:nvPr/>
        </p:nvPicPr>
        <p:blipFill rotWithShape="1">
          <a:blip r:embed="rId2">
            <a:alphaModFix/>
          </a:blip>
          <a:srcRect b="0" l="0" r="0" t="0"/>
          <a:stretch/>
        </p:blipFill>
        <p:spPr>
          <a:xfrm>
            <a:off x="0" y="-32549"/>
            <a:ext cx="12192000" cy="941689"/>
          </a:xfrm>
          <a:prstGeom prst="rect">
            <a:avLst/>
          </a:prstGeom>
          <a:noFill/>
          <a:ln>
            <a:noFill/>
          </a:ln>
        </p:spPr>
      </p:pic>
      <p:sp>
        <p:nvSpPr>
          <p:cNvPr id="22" name="Google Shape;22;p17"/>
          <p:cNvSpPr txBox="1"/>
          <p:nvPr>
            <p:ph type="title"/>
          </p:nvPr>
        </p:nvSpPr>
        <p:spPr>
          <a:xfrm>
            <a:off x="486507" y="-34029"/>
            <a:ext cx="10515600" cy="9431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3200"/>
              <a:buFont typeface="Calibri"/>
              <a:buNone/>
              <a:defRPr b="1" sz="3200">
                <a:solidFill>
                  <a:srgbClr val="F2F2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68" name="Shape 68"/>
        <p:cNvGrpSpPr/>
        <p:nvPr/>
      </p:nvGrpSpPr>
      <p:grpSpPr>
        <a:xfrm>
          <a:off x="0" y="0"/>
          <a:ext cx="0" cy="0"/>
          <a:chOff x="0" y="0"/>
          <a:chExt cx="0" cy="0"/>
        </a:xfrm>
      </p:grpSpPr>
      <p:sp>
        <p:nvSpPr>
          <p:cNvPr id="69" name="Google Shape;69;p21"/>
          <p:cNvSpPr/>
          <p:nvPr>
            <p:ph idx="2" type="pic"/>
          </p:nvPr>
        </p:nvSpPr>
        <p:spPr>
          <a:xfrm>
            <a:off x="-19817" y="909139"/>
            <a:ext cx="5044409" cy="5728111"/>
          </a:xfrm>
          <a:prstGeom prst="rect">
            <a:avLst/>
          </a:prstGeom>
          <a:noFill/>
          <a:ln>
            <a:noFill/>
          </a:ln>
        </p:spPr>
      </p:sp>
      <p:sp>
        <p:nvSpPr>
          <p:cNvPr id="70" name="Google Shape;70;p21"/>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1"/>
          <p:cNvSpPr/>
          <p:nvPr/>
        </p:nvSpPr>
        <p:spPr>
          <a:xfrm>
            <a:off x="0" y="5026941"/>
            <a:ext cx="5044409" cy="1610309"/>
          </a:xfrm>
          <a:prstGeom prst="rect">
            <a:avLst/>
          </a:prstGeom>
          <a:solidFill>
            <a:srgbClr val="2E75B6">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2" name="Google Shape;72;p21"/>
          <p:cNvPicPr preferRelativeResize="0"/>
          <p:nvPr/>
        </p:nvPicPr>
        <p:blipFill rotWithShape="1">
          <a:blip r:embed="rId2">
            <a:alphaModFix/>
          </a:blip>
          <a:srcRect b="0" l="0" r="0" t="0"/>
          <a:stretch/>
        </p:blipFill>
        <p:spPr>
          <a:xfrm>
            <a:off x="0" y="-32549"/>
            <a:ext cx="12192000" cy="941689"/>
          </a:xfrm>
          <a:prstGeom prst="rect">
            <a:avLst/>
          </a:prstGeom>
          <a:noFill/>
          <a:ln>
            <a:noFill/>
          </a:ln>
        </p:spPr>
      </p:pic>
      <p:sp>
        <p:nvSpPr>
          <p:cNvPr id="73" name="Google Shape;73;p21"/>
          <p:cNvSpPr txBox="1"/>
          <p:nvPr>
            <p:ph idx="1" type="body"/>
          </p:nvPr>
        </p:nvSpPr>
        <p:spPr>
          <a:xfrm>
            <a:off x="5614736" y="1205744"/>
            <a:ext cx="6196260" cy="47619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21"/>
          <p:cNvSpPr txBox="1"/>
          <p:nvPr>
            <p:ph idx="3" type="body"/>
          </p:nvPr>
        </p:nvSpPr>
        <p:spPr>
          <a:xfrm>
            <a:off x="513352" y="5309476"/>
            <a:ext cx="4190996" cy="9626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5" name="Google Shape;75;p21"/>
          <p:cNvSpPr txBox="1"/>
          <p:nvPr>
            <p:ph type="title"/>
          </p:nvPr>
        </p:nvSpPr>
        <p:spPr>
          <a:xfrm>
            <a:off x="486507" y="-34029"/>
            <a:ext cx="10515600" cy="9431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3200"/>
              <a:buFont typeface="Calibri"/>
              <a:buNone/>
              <a:defRPr b="1" sz="3200">
                <a:solidFill>
                  <a:srgbClr val="F2F2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500"/>
                                        <p:tgtEl>
                                          <p:spTgt spid="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6" name="Shape 76"/>
        <p:cNvGrpSpPr/>
        <p:nvPr/>
      </p:nvGrpSpPr>
      <p:grpSpPr>
        <a:xfrm>
          <a:off x="0" y="0"/>
          <a:ext cx="0" cy="0"/>
          <a:chOff x="0" y="0"/>
          <a:chExt cx="0" cy="0"/>
        </a:xfrm>
      </p:grpSpPr>
      <p:sp>
        <p:nvSpPr>
          <p:cNvPr id="77" name="Google Shape;77;p22"/>
          <p:cNvSpPr txBox="1"/>
          <p:nvPr>
            <p:ph idx="1" type="body"/>
          </p:nvPr>
        </p:nvSpPr>
        <p:spPr>
          <a:xfrm>
            <a:off x="685800" y="1275347"/>
            <a:ext cx="10669588" cy="4585703"/>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22"/>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9" name="Google Shape;79;p22"/>
          <p:cNvPicPr preferRelativeResize="0"/>
          <p:nvPr/>
        </p:nvPicPr>
        <p:blipFill rotWithShape="1">
          <a:blip r:embed="rId2">
            <a:alphaModFix/>
          </a:blip>
          <a:srcRect b="0" l="0" r="0" t="0"/>
          <a:stretch/>
        </p:blipFill>
        <p:spPr>
          <a:xfrm>
            <a:off x="0" y="-32549"/>
            <a:ext cx="12192000" cy="941689"/>
          </a:xfrm>
          <a:prstGeom prst="rect">
            <a:avLst/>
          </a:prstGeom>
          <a:noFill/>
          <a:ln>
            <a:noFill/>
          </a:ln>
        </p:spPr>
      </p:pic>
      <p:sp>
        <p:nvSpPr>
          <p:cNvPr id="80" name="Google Shape;80;p22"/>
          <p:cNvSpPr txBox="1"/>
          <p:nvPr>
            <p:ph type="title"/>
          </p:nvPr>
        </p:nvSpPr>
        <p:spPr>
          <a:xfrm>
            <a:off x="486507" y="-34029"/>
            <a:ext cx="10515600" cy="9431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3200"/>
              <a:buFont typeface="Calibri"/>
              <a:buNone/>
              <a:defRPr b="1" sz="3200">
                <a:solidFill>
                  <a:srgbClr val="F2F2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81" name="Shape 81"/>
        <p:cNvGrpSpPr/>
        <p:nvPr/>
      </p:nvGrpSpPr>
      <p:grpSpPr>
        <a:xfrm>
          <a:off x="0" y="0"/>
          <a:ext cx="0" cy="0"/>
          <a:chOff x="0" y="0"/>
          <a:chExt cx="0" cy="0"/>
        </a:xfrm>
      </p:grpSpPr>
      <p:sp>
        <p:nvSpPr>
          <p:cNvPr id="82" name="Google Shape;82;p23"/>
          <p:cNvSpPr/>
          <p:nvPr>
            <p:ph idx="2" type="pic"/>
          </p:nvPr>
        </p:nvSpPr>
        <p:spPr>
          <a:xfrm>
            <a:off x="6328610" y="909140"/>
            <a:ext cx="5863389" cy="5082585"/>
          </a:xfrm>
          <a:prstGeom prst="rect">
            <a:avLst/>
          </a:prstGeom>
          <a:noFill/>
          <a:ln>
            <a:noFill/>
          </a:ln>
        </p:spPr>
      </p:sp>
      <p:sp>
        <p:nvSpPr>
          <p:cNvPr id="83" name="Google Shape;83;p23"/>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4" name="Google Shape;84;p23"/>
          <p:cNvPicPr preferRelativeResize="0"/>
          <p:nvPr/>
        </p:nvPicPr>
        <p:blipFill rotWithShape="1">
          <a:blip r:embed="rId2">
            <a:alphaModFix/>
          </a:blip>
          <a:srcRect b="0" l="0" r="0" t="0"/>
          <a:stretch/>
        </p:blipFill>
        <p:spPr>
          <a:xfrm>
            <a:off x="0" y="-32549"/>
            <a:ext cx="12192000" cy="941689"/>
          </a:xfrm>
          <a:prstGeom prst="rect">
            <a:avLst/>
          </a:prstGeom>
          <a:noFill/>
          <a:ln>
            <a:noFill/>
          </a:ln>
        </p:spPr>
      </p:pic>
      <p:sp>
        <p:nvSpPr>
          <p:cNvPr id="85" name="Google Shape;85;p23"/>
          <p:cNvSpPr txBox="1"/>
          <p:nvPr>
            <p:ph idx="1" type="body"/>
          </p:nvPr>
        </p:nvSpPr>
        <p:spPr>
          <a:xfrm>
            <a:off x="381004" y="1108417"/>
            <a:ext cx="5714996" cy="488330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23"/>
          <p:cNvSpPr txBox="1"/>
          <p:nvPr>
            <p:ph type="title"/>
          </p:nvPr>
        </p:nvSpPr>
        <p:spPr>
          <a:xfrm>
            <a:off x="486507" y="-34029"/>
            <a:ext cx="10515600" cy="9431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2F2F2"/>
              </a:buClr>
              <a:buSzPts val="3200"/>
              <a:buFont typeface="Calibri"/>
              <a:buNone/>
              <a:defRPr b="1" sz="3200">
                <a:solidFill>
                  <a:srgbClr val="F2F2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7" name="Shape 87"/>
        <p:cNvGrpSpPr/>
        <p:nvPr/>
      </p:nvGrpSpPr>
      <p:grpSpPr>
        <a:xfrm>
          <a:off x="0" y="0"/>
          <a:ext cx="0" cy="0"/>
          <a:chOff x="0" y="0"/>
          <a:chExt cx="0" cy="0"/>
        </a:xfrm>
      </p:grpSpPr>
      <p:sp>
        <p:nvSpPr>
          <p:cNvPr id="88" name="Google Shape;88;p24"/>
          <p:cNvSpPr txBox="1"/>
          <p:nvPr/>
        </p:nvSpPr>
        <p:spPr>
          <a:xfrm>
            <a:off x="4533900" y="1449886"/>
            <a:ext cx="305882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CA" sz="3200" u="none" cap="none" strike="noStrike">
                <a:solidFill>
                  <a:schemeClr val="lt1"/>
                </a:solidFill>
                <a:latin typeface="Twentieth Century"/>
                <a:ea typeface="Twentieth Century"/>
                <a:cs typeface="Twentieth Century"/>
                <a:sym typeface="Twentieth Century"/>
              </a:rPr>
              <a:t>OUR MISSION</a:t>
            </a:r>
            <a:endParaRPr b="0" i="0" sz="1400" u="none" cap="none" strike="noStrike">
              <a:solidFill>
                <a:srgbClr val="000000"/>
              </a:solidFill>
              <a:latin typeface="Arial"/>
              <a:ea typeface="Arial"/>
              <a:cs typeface="Arial"/>
              <a:sym typeface="Arial"/>
            </a:endParaRPr>
          </a:p>
        </p:txBody>
      </p:sp>
      <p:sp>
        <p:nvSpPr>
          <p:cNvPr id="89" name="Google Shape;89;p24"/>
          <p:cNvSpPr/>
          <p:nvPr/>
        </p:nvSpPr>
        <p:spPr>
          <a:xfrm>
            <a:off x="7712765" y="0"/>
            <a:ext cx="4479235" cy="6764942"/>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24"/>
          <p:cNvSpPr txBox="1"/>
          <p:nvPr/>
        </p:nvSpPr>
        <p:spPr>
          <a:xfrm>
            <a:off x="9119924" y="1670212"/>
            <a:ext cx="107773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Calibri"/>
                <a:ea typeface="Calibri"/>
                <a:cs typeface="Calibri"/>
                <a:sym typeface="Calibri"/>
              </a:rPr>
              <a:t>Facebook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Calibri"/>
                <a:ea typeface="Calibri"/>
                <a:cs typeface="Calibri"/>
                <a:sym typeface="Calibri"/>
              </a:rPr>
              <a:t>Info 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24"/>
          <p:cNvSpPr txBox="1"/>
          <p:nvPr/>
        </p:nvSpPr>
        <p:spPr>
          <a:xfrm>
            <a:off x="9137350" y="2682427"/>
            <a:ext cx="103304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Calibri"/>
                <a:ea typeface="Calibri"/>
                <a:cs typeface="Calibri"/>
                <a:sym typeface="Calibri"/>
              </a:rPr>
              <a:t>Twitter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Calibri"/>
                <a:ea typeface="Calibri"/>
                <a:cs typeface="Calibri"/>
                <a:sym typeface="Calibri"/>
              </a:rPr>
              <a:t>Info 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24"/>
          <p:cNvSpPr txBox="1"/>
          <p:nvPr/>
        </p:nvSpPr>
        <p:spPr>
          <a:xfrm>
            <a:off x="9119924" y="3603860"/>
            <a:ext cx="1115498"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Calibri"/>
                <a:ea typeface="Calibri"/>
                <a:cs typeface="Calibri"/>
                <a:sym typeface="Calibri"/>
              </a:rPr>
              <a:t>Instagram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lt1"/>
                </a:solidFill>
                <a:latin typeface="Calibri"/>
                <a:ea typeface="Calibri"/>
                <a:cs typeface="Calibri"/>
                <a:sym typeface="Calibri"/>
              </a:rPr>
              <a:t>Info 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24"/>
          <p:cNvSpPr/>
          <p:nvPr/>
        </p:nvSpPr>
        <p:spPr>
          <a:xfrm>
            <a:off x="-5357" y="1068148"/>
            <a:ext cx="7718122" cy="5586651"/>
          </a:xfrm>
          <a:prstGeom prst="rect">
            <a:avLst/>
          </a:prstGeom>
          <a:solidFill>
            <a:srgbClr val="007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94" name="Google Shape;94;p24"/>
          <p:cNvSpPr txBox="1"/>
          <p:nvPr/>
        </p:nvSpPr>
        <p:spPr>
          <a:xfrm>
            <a:off x="678950" y="2273344"/>
            <a:ext cx="305882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CA" sz="3200" u="none" cap="none" strike="noStrike">
                <a:solidFill>
                  <a:schemeClr val="lt1"/>
                </a:solidFill>
                <a:latin typeface="Calibri"/>
                <a:ea typeface="Calibri"/>
                <a:cs typeface="Calibri"/>
                <a:sym typeface="Calibri"/>
              </a:rPr>
              <a:t>CONTACT US</a:t>
            </a:r>
            <a:endParaRPr b="0" i="0" sz="1400" u="none" cap="none" strike="noStrike">
              <a:solidFill>
                <a:srgbClr val="000000"/>
              </a:solidFill>
              <a:latin typeface="Arial"/>
              <a:ea typeface="Arial"/>
              <a:cs typeface="Arial"/>
              <a:sym typeface="Arial"/>
            </a:endParaRPr>
          </a:p>
        </p:txBody>
      </p:sp>
      <p:sp>
        <p:nvSpPr>
          <p:cNvPr id="95" name="Google Shape;95;p24"/>
          <p:cNvSpPr txBox="1"/>
          <p:nvPr/>
        </p:nvSpPr>
        <p:spPr>
          <a:xfrm>
            <a:off x="734571" y="3016091"/>
            <a:ext cx="4987776" cy="378885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lt1"/>
              </a:buClr>
              <a:buSzPts val="1800"/>
              <a:buFont typeface="Arial"/>
              <a:buChar char="•"/>
            </a:pPr>
            <a:r>
              <a:rPr b="0" i="0" lang="en-CA" sz="1800" u="none" cap="none" strike="noStrike">
                <a:solidFill>
                  <a:schemeClr val="lt1"/>
                </a:solidFill>
                <a:latin typeface="Twentieth Century"/>
                <a:ea typeface="Twentieth Century"/>
                <a:cs typeface="Twentieth Century"/>
                <a:sym typeface="Twentieth Century"/>
              </a:rPr>
              <a:t>Email, or other program contact information here.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lt1"/>
              </a:buClr>
              <a:buSzPts val="1800"/>
              <a:buFont typeface="Arial"/>
              <a:buChar char="•"/>
            </a:pPr>
            <a:r>
              <a:rPr b="0" i="0" lang="en-CA" sz="1800" u="none" cap="none" strike="noStrike">
                <a:solidFill>
                  <a:schemeClr val="lt1"/>
                </a:solidFill>
                <a:latin typeface="Twentieth Century"/>
                <a:ea typeface="Twentieth Century"/>
                <a:cs typeface="Twentieth Century"/>
                <a:sym typeface="Twentieth Century"/>
              </a:rPr>
              <a:t>Email, or other program contact information here.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lt1"/>
              </a:buClr>
              <a:buSzPts val="1800"/>
              <a:buFont typeface="Arial"/>
              <a:buChar char="•"/>
            </a:pPr>
            <a:r>
              <a:rPr b="0" i="0" lang="en-CA" sz="1800" u="none" cap="none" strike="noStrike">
                <a:solidFill>
                  <a:schemeClr val="lt1"/>
                </a:solidFill>
                <a:latin typeface="Twentieth Century"/>
                <a:ea typeface="Twentieth Century"/>
                <a:cs typeface="Twentieth Century"/>
                <a:sym typeface="Twentieth Century"/>
              </a:rPr>
              <a:t>Email, or other program contact information here.</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chemeClr val="lt1"/>
              </a:buClr>
              <a:buSzPts val="1800"/>
              <a:buFont typeface="Arial"/>
              <a:buChar char="•"/>
            </a:pPr>
            <a:r>
              <a:rPr b="0" i="0" lang="en-CA" sz="1800" u="none" cap="none" strike="noStrike">
                <a:solidFill>
                  <a:schemeClr val="lt1"/>
                </a:solidFill>
                <a:latin typeface="Twentieth Century"/>
                <a:ea typeface="Twentieth Century"/>
                <a:cs typeface="Twentieth Century"/>
                <a:sym typeface="Twentieth Century"/>
              </a:rPr>
              <a:t>Email, or other program contact information here.</a:t>
            </a:r>
            <a:br>
              <a:rPr b="0" i="0" lang="en-CA" sz="1800" u="none" cap="none" strike="noStrike">
                <a:solidFill>
                  <a:schemeClr val="lt1"/>
                </a:solidFill>
                <a:latin typeface="Twentieth Century"/>
                <a:ea typeface="Twentieth Century"/>
                <a:cs typeface="Twentieth Century"/>
                <a:sym typeface="Twentieth Century"/>
              </a:rPr>
            </a:br>
            <a:endParaRPr b="0" i="0" sz="1800" u="none" cap="none" strike="noStrike">
              <a:solidFill>
                <a:schemeClr val="lt1"/>
              </a:solidFill>
              <a:latin typeface="Twentieth Century"/>
              <a:ea typeface="Twentieth Century"/>
              <a:cs typeface="Twentieth Century"/>
              <a:sym typeface="Twentieth Century"/>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800"/>
              <a:buFont typeface="Arial"/>
              <a:buNone/>
            </a:pPr>
            <a:br>
              <a:rPr b="0" i="0" lang="en-CA" sz="1800" u="none" cap="none" strike="noStrike">
                <a:solidFill>
                  <a:schemeClr val="lt1"/>
                </a:solidFill>
                <a:latin typeface="Twentieth Century"/>
                <a:ea typeface="Twentieth Century"/>
                <a:cs typeface="Twentieth Century"/>
                <a:sym typeface="Twentieth Century"/>
              </a:rPr>
            </a:br>
            <a:endParaRPr b="0" i="0" sz="1800" u="none" cap="none" strike="noStrike">
              <a:solidFill>
                <a:schemeClr val="lt1"/>
              </a:solidFill>
              <a:latin typeface="Twentieth Century"/>
              <a:ea typeface="Twentieth Century"/>
              <a:cs typeface="Twentieth Century"/>
              <a:sym typeface="Twentieth Century"/>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6" name="Google Shape;96;p24"/>
          <p:cNvPicPr preferRelativeResize="0"/>
          <p:nvPr/>
        </p:nvPicPr>
        <p:blipFill rotWithShape="1">
          <a:blip r:embed="rId2">
            <a:alphaModFix/>
          </a:blip>
          <a:srcRect b="0" l="0" r="0" t="0"/>
          <a:stretch/>
        </p:blipFill>
        <p:spPr>
          <a:xfrm>
            <a:off x="8470967" y="1755768"/>
            <a:ext cx="546981" cy="546981"/>
          </a:xfrm>
          <a:prstGeom prst="rect">
            <a:avLst/>
          </a:prstGeom>
          <a:noFill/>
          <a:ln>
            <a:noFill/>
          </a:ln>
        </p:spPr>
      </p:pic>
      <p:pic>
        <p:nvPicPr>
          <p:cNvPr id="97" name="Google Shape;97;p24"/>
          <p:cNvPicPr preferRelativeResize="0"/>
          <p:nvPr/>
        </p:nvPicPr>
        <p:blipFill rotWithShape="1">
          <a:blip r:embed="rId3">
            <a:alphaModFix/>
          </a:blip>
          <a:srcRect b="0" l="0" r="0" t="0"/>
          <a:stretch/>
        </p:blipFill>
        <p:spPr>
          <a:xfrm>
            <a:off x="8454813" y="2694796"/>
            <a:ext cx="547797" cy="547797"/>
          </a:xfrm>
          <a:prstGeom prst="rect">
            <a:avLst/>
          </a:prstGeom>
          <a:noFill/>
          <a:ln>
            <a:noFill/>
          </a:ln>
        </p:spPr>
      </p:pic>
      <p:pic>
        <p:nvPicPr>
          <p:cNvPr id="98" name="Google Shape;98;p24"/>
          <p:cNvPicPr preferRelativeResize="0"/>
          <p:nvPr/>
        </p:nvPicPr>
        <p:blipFill rotWithShape="1">
          <a:blip r:embed="rId4">
            <a:alphaModFix/>
          </a:blip>
          <a:srcRect b="0" l="0" r="0" t="0"/>
          <a:stretch/>
        </p:blipFill>
        <p:spPr>
          <a:xfrm>
            <a:off x="8454813" y="3603860"/>
            <a:ext cx="623455" cy="623455"/>
          </a:xfrm>
          <a:prstGeom prst="rect">
            <a:avLst/>
          </a:prstGeom>
          <a:noFill/>
          <a:ln>
            <a:noFill/>
          </a:ln>
        </p:spPr>
      </p:pic>
      <p:pic>
        <p:nvPicPr>
          <p:cNvPr id="99" name="Google Shape;99;p24"/>
          <p:cNvPicPr preferRelativeResize="0"/>
          <p:nvPr/>
        </p:nvPicPr>
        <p:blipFill rotWithShape="1">
          <a:blip r:embed="rId5">
            <a:alphaModFix/>
          </a:blip>
          <a:srcRect b="0" l="0" r="0" t="0"/>
          <a:stretch/>
        </p:blipFill>
        <p:spPr>
          <a:xfrm>
            <a:off x="0" y="6654800"/>
            <a:ext cx="12192000" cy="203200"/>
          </a:xfrm>
          <a:prstGeom prst="rect">
            <a:avLst/>
          </a:prstGeom>
          <a:noFill/>
          <a:ln>
            <a:noFill/>
          </a:ln>
        </p:spPr>
      </p:pic>
      <p:pic>
        <p:nvPicPr>
          <p:cNvPr id="100" name="Google Shape;100;p24"/>
          <p:cNvPicPr preferRelativeResize="0"/>
          <p:nvPr/>
        </p:nvPicPr>
        <p:blipFill rotWithShape="1">
          <a:blip r:embed="rId6">
            <a:alphaModFix/>
          </a:blip>
          <a:srcRect b="0" l="36738" r="0" t="-19836"/>
          <a:stretch/>
        </p:blipFill>
        <p:spPr>
          <a:xfrm>
            <a:off x="-1" y="975090"/>
            <a:ext cx="7712765" cy="316823"/>
          </a:xfrm>
          <a:prstGeom prst="rect">
            <a:avLst/>
          </a:prstGeom>
          <a:noFill/>
          <a:ln>
            <a:noFill/>
          </a:ln>
        </p:spPr>
      </p:pic>
      <p:pic>
        <p:nvPicPr>
          <p:cNvPr descr="Envelope" id="101" name="Google Shape;101;p24"/>
          <p:cNvPicPr preferRelativeResize="0"/>
          <p:nvPr/>
        </p:nvPicPr>
        <p:blipFill rotWithShape="1">
          <a:blip r:embed="rId7">
            <a:alphaModFix/>
          </a:blip>
          <a:srcRect b="0" l="0" r="0" t="0"/>
          <a:stretch/>
        </p:blipFill>
        <p:spPr>
          <a:xfrm>
            <a:off x="3050991" y="2183380"/>
            <a:ext cx="779660" cy="779660"/>
          </a:xfrm>
          <a:prstGeom prst="rect">
            <a:avLst/>
          </a:prstGeom>
          <a:noFill/>
          <a:ln>
            <a:noFill/>
          </a:ln>
        </p:spPr>
      </p:pic>
      <p:pic>
        <p:nvPicPr>
          <p:cNvPr descr="A close up of a logo&#10;&#10;Description automatically generated" id="102" name="Google Shape;102;p24"/>
          <p:cNvPicPr preferRelativeResize="0"/>
          <p:nvPr/>
        </p:nvPicPr>
        <p:blipFill rotWithShape="1">
          <a:blip r:embed="rId8">
            <a:alphaModFix/>
          </a:blip>
          <a:srcRect b="0" l="0" r="0" t="0"/>
          <a:stretch/>
        </p:blipFill>
        <p:spPr>
          <a:xfrm>
            <a:off x="334842" y="53051"/>
            <a:ext cx="6211957" cy="9463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 name="Shape 23"/>
        <p:cNvGrpSpPr/>
        <p:nvPr/>
      </p:nvGrpSpPr>
      <p:grpSpPr>
        <a:xfrm>
          <a:off x="0" y="0"/>
          <a:ext cx="0" cy="0"/>
          <a:chOff x="0" y="0"/>
          <a:chExt cx="0" cy="0"/>
        </a:xfrm>
      </p:grpSpPr>
      <p:sp>
        <p:nvSpPr>
          <p:cNvPr id="24" name="Google Shape;24;p13"/>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nvSpPr>
        <p:spPr>
          <a:xfrm>
            <a:off x="252987" y="-178754"/>
            <a:ext cx="5896709" cy="947536"/>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3600"/>
              <a:buFont typeface="Calibri"/>
              <a:buNone/>
            </a:pPr>
            <a:r>
              <a:rPr b="0" i="0" lang="en-CA" sz="3600" u="none" cap="none" strike="noStrike">
                <a:solidFill>
                  <a:schemeClr val="lt1"/>
                </a:solidFill>
                <a:latin typeface="Calibri"/>
                <a:ea typeface="Calibri"/>
                <a:cs typeface="Calibri"/>
                <a:sym typeface="Calibri"/>
              </a:rPr>
              <a:t>Heading Goes Here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6" name="Shape 26"/>
        <p:cNvGrpSpPr/>
        <p:nvPr/>
      </p:nvGrpSpPr>
      <p:grpSpPr>
        <a:xfrm>
          <a:off x="0" y="0"/>
          <a:ext cx="0" cy="0"/>
          <a:chOff x="0" y="0"/>
          <a:chExt cx="0" cy="0"/>
        </a:xfrm>
      </p:grpSpPr>
      <p:sp>
        <p:nvSpPr>
          <p:cNvPr id="27" name="Google Shape;27;p12"/>
          <p:cNvSpPr/>
          <p:nvPr>
            <p:ph idx="2" type="pic"/>
          </p:nvPr>
        </p:nvSpPr>
        <p:spPr>
          <a:xfrm>
            <a:off x="0" y="5724"/>
            <a:ext cx="12192000" cy="2586842"/>
          </a:xfrm>
          <a:prstGeom prst="rect">
            <a:avLst/>
          </a:prstGeom>
          <a:noFill/>
          <a:ln>
            <a:noFill/>
          </a:ln>
        </p:spPr>
      </p:sp>
      <p:pic>
        <p:nvPicPr>
          <p:cNvPr id="28" name="Google Shape;28;p12"/>
          <p:cNvPicPr preferRelativeResize="0"/>
          <p:nvPr/>
        </p:nvPicPr>
        <p:blipFill rotWithShape="1">
          <a:blip r:embed="rId2">
            <a:alphaModFix/>
          </a:blip>
          <a:srcRect b="0" l="0" r="0" t="0"/>
          <a:stretch/>
        </p:blipFill>
        <p:spPr>
          <a:xfrm>
            <a:off x="0" y="2592566"/>
            <a:ext cx="12192000" cy="645945"/>
          </a:xfrm>
          <a:prstGeom prst="rect">
            <a:avLst/>
          </a:prstGeom>
          <a:noFill/>
          <a:ln>
            <a:noFill/>
          </a:ln>
        </p:spPr>
      </p:pic>
      <p:sp>
        <p:nvSpPr>
          <p:cNvPr id="29" name="Google Shape;29;p12"/>
          <p:cNvSpPr txBox="1"/>
          <p:nvPr>
            <p:ph type="title"/>
          </p:nvPr>
        </p:nvSpPr>
        <p:spPr>
          <a:xfrm>
            <a:off x="584981" y="3783577"/>
            <a:ext cx="10515600" cy="94316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b="1"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2"/>
          <p:cNvSpPr txBox="1"/>
          <p:nvPr/>
        </p:nvSpPr>
        <p:spPr>
          <a:xfrm>
            <a:off x="584981" y="4407549"/>
            <a:ext cx="10515600" cy="94316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2E75B6"/>
              </a:buClr>
              <a:buSzPts val="3200"/>
              <a:buFont typeface="Calibri"/>
              <a:buNone/>
            </a:pPr>
            <a:r>
              <a:rPr b="1" i="0" lang="en-CA" sz="3200" u="none" cap="none" strike="noStrike">
                <a:solidFill>
                  <a:srgbClr val="2E75B6"/>
                </a:solidFill>
                <a:latin typeface="Calibri"/>
                <a:ea typeface="Calibri"/>
                <a:cs typeface="Calibri"/>
                <a:sym typeface="Calibri"/>
              </a:rPr>
              <a:t>Click to edit Master title style</a:t>
            </a:r>
            <a:endParaRPr b="0" i="0" sz="1400" u="none" cap="none" strike="noStrike">
              <a:solidFill>
                <a:srgbClr val="000000"/>
              </a:solidFill>
              <a:latin typeface="Arial"/>
              <a:ea typeface="Arial"/>
              <a:cs typeface="Arial"/>
              <a:sym typeface="Arial"/>
            </a:endParaRPr>
          </a:p>
        </p:txBody>
      </p:sp>
      <p:sp>
        <p:nvSpPr>
          <p:cNvPr id="31" name="Google Shape;31;p12"/>
          <p:cNvSpPr txBox="1"/>
          <p:nvPr/>
        </p:nvSpPr>
        <p:spPr>
          <a:xfrm>
            <a:off x="584981" y="5586890"/>
            <a:ext cx="10515600" cy="94316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7F7F7F"/>
              </a:buClr>
              <a:buSzPts val="1800"/>
              <a:buFont typeface="Calibri"/>
              <a:buNone/>
            </a:pPr>
            <a:r>
              <a:rPr b="1" i="0" lang="en-CA" sz="1800" u="none" cap="none" strike="noStrike">
                <a:solidFill>
                  <a:srgbClr val="7F7F7F"/>
                </a:solidFill>
                <a:latin typeface="Calibri"/>
                <a:ea typeface="Calibri"/>
                <a:cs typeface="Calibri"/>
                <a:sym typeface="Calibri"/>
              </a:rPr>
              <a:t>Click to edit Master title style</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b="1" sz="40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4"/>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6" name="Shape 36"/>
        <p:cNvGrpSpPr/>
        <p:nvPr/>
      </p:nvGrpSpPr>
      <p:grpSpPr>
        <a:xfrm>
          <a:off x="0" y="0"/>
          <a:ext cx="0" cy="0"/>
          <a:chOff x="0" y="0"/>
          <a:chExt cx="0" cy="0"/>
        </a:xfrm>
      </p:grpSpPr>
      <p:pic>
        <p:nvPicPr>
          <p:cNvPr id="37" name="Google Shape;37;p15"/>
          <p:cNvPicPr preferRelativeResize="0"/>
          <p:nvPr/>
        </p:nvPicPr>
        <p:blipFill rotWithShape="1">
          <a:blip r:embed="rId2">
            <a:alphaModFix/>
          </a:blip>
          <a:srcRect b="0" l="0" r="0" t="0"/>
          <a:stretch/>
        </p:blipFill>
        <p:spPr>
          <a:xfrm>
            <a:off x="1" y="1575253"/>
            <a:ext cx="6463778" cy="122420"/>
          </a:xfrm>
          <a:prstGeom prst="rect">
            <a:avLst/>
          </a:prstGeom>
          <a:noFill/>
          <a:ln>
            <a:noFill/>
          </a:ln>
        </p:spPr>
      </p:pic>
      <p:sp>
        <p:nvSpPr>
          <p:cNvPr id="38" name="Google Shape;38;p15"/>
          <p:cNvSpPr/>
          <p:nvPr>
            <p:ph idx="2" type="pic"/>
          </p:nvPr>
        </p:nvSpPr>
        <p:spPr>
          <a:xfrm>
            <a:off x="7026442" y="5723"/>
            <a:ext cx="5165558" cy="6082256"/>
          </a:xfrm>
          <a:prstGeom prst="rect">
            <a:avLst/>
          </a:prstGeom>
          <a:noFill/>
          <a:ln>
            <a:noFill/>
          </a:ln>
        </p:spPr>
      </p:sp>
      <p:sp>
        <p:nvSpPr>
          <p:cNvPr id="39" name="Google Shape;39;p15"/>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5"/>
          <p:cNvSpPr txBox="1"/>
          <p:nvPr>
            <p:ph idx="1" type="body"/>
          </p:nvPr>
        </p:nvSpPr>
        <p:spPr>
          <a:xfrm>
            <a:off x="838199" y="1825625"/>
            <a:ext cx="5625579"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5"/>
          <p:cNvSpPr txBox="1"/>
          <p:nvPr>
            <p:ph idx="3" type="body"/>
          </p:nvPr>
        </p:nvSpPr>
        <p:spPr>
          <a:xfrm>
            <a:off x="381005" y="620082"/>
            <a:ext cx="6082774"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sz="3600">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Calibri"/>
              <a:buNone/>
              <a:defRPr b="1"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6"/>
          <p:cNvSpPr txBox="1"/>
          <p:nvPr>
            <p:ph idx="10" type="dt"/>
          </p:nvPr>
        </p:nvSpPr>
        <p:spPr>
          <a:xfrm>
            <a:off x="381004" y="6284158"/>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7" name="Shape 47"/>
        <p:cNvGrpSpPr/>
        <p:nvPr/>
      </p:nvGrpSpPr>
      <p:grpSpPr>
        <a:xfrm>
          <a:off x="0" y="0"/>
          <a:ext cx="0" cy="0"/>
          <a:chOff x="0" y="0"/>
          <a:chExt cx="0" cy="0"/>
        </a:xfrm>
      </p:grpSpPr>
      <p:sp>
        <p:nvSpPr>
          <p:cNvPr id="48" name="Google Shape;48;p18"/>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8"/>
          <p:cNvSpPr/>
          <p:nvPr/>
        </p:nvSpPr>
        <p:spPr>
          <a:xfrm>
            <a:off x="-1846" y="0"/>
            <a:ext cx="1651000" cy="6654800"/>
          </a:xfrm>
          <a:prstGeom prst="rect">
            <a:avLst/>
          </a:prstGeom>
          <a:solidFill>
            <a:srgbClr val="0070A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18"/>
          <p:cNvSpPr/>
          <p:nvPr>
            <p:ph idx="2" type="pic"/>
          </p:nvPr>
        </p:nvSpPr>
        <p:spPr>
          <a:xfrm>
            <a:off x="7471610" y="5723"/>
            <a:ext cx="4720389" cy="6082256"/>
          </a:xfrm>
          <a:prstGeom prst="rect">
            <a:avLst/>
          </a:prstGeom>
          <a:noFill/>
          <a:ln>
            <a:noFill/>
          </a:ln>
        </p:spPr>
      </p:sp>
      <p:sp>
        <p:nvSpPr>
          <p:cNvPr id="51" name="Google Shape;51;p18"/>
          <p:cNvSpPr txBox="1"/>
          <p:nvPr>
            <p:ph idx="1" type="body"/>
          </p:nvPr>
        </p:nvSpPr>
        <p:spPr>
          <a:xfrm>
            <a:off x="1860884" y="718719"/>
            <a:ext cx="5181600" cy="52489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52" name="Shape 52"/>
        <p:cNvGrpSpPr/>
        <p:nvPr/>
      </p:nvGrpSpPr>
      <p:grpSpPr>
        <a:xfrm>
          <a:off x="0" y="0"/>
          <a:ext cx="0" cy="0"/>
          <a:chOff x="0" y="0"/>
          <a:chExt cx="0" cy="0"/>
        </a:xfrm>
      </p:grpSpPr>
      <p:sp>
        <p:nvSpPr>
          <p:cNvPr id="53" name="Google Shape;53;p19"/>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9"/>
          <p:cNvSpPr/>
          <p:nvPr>
            <p:ph idx="2" type="pic"/>
          </p:nvPr>
        </p:nvSpPr>
        <p:spPr>
          <a:xfrm>
            <a:off x="0" y="-1"/>
            <a:ext cx="4896853" cy="6637251"/>
          </a:xfrm>
          <a:prstGeom prst="rect">
            <a:avLst/>
          </a:prstGeom>
          <a:noFill/>
          <a:ln>
            <a:noFill/>
          </a:ln>
        </p:spPr>
      </p:sp>
      <p:sp>
        <p:nvSpPr>
          <p:cNvPr id="55" name="Google Shape;55;p19"/>
          <p:cNvSpPr txBox="1"/>
          <p:nvPr>
            <p:ph idx="1" type="body"/>
          </p:nvPr>
        </p:nvSpPr>
        <p:spPr>
          <a:xfrm>
            <a:off x="5277856" y="2703930"/>
            <a:ext cx="6533139" cy="33118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6" name="Google Shape;56;p19"/>
          <p:cNvPicPr preferRelativeResize="0"/>
          <p:nvPr/>
        </p:nvPicPr>
        <p:blipFill rotWithShape="1">
          <a:blip r:embed="rId2">
            <a:alphaModFix/>
          </a:blip>
          <a:srcRect b="0" l="0" r="0" t="0"/>
          <a:stretch/>
        </p:blipFill>
        <p:spPr>
          <a:xfrm>
            <a:off x="5232648" y="2313232"/>
            <a:ext cx="6959352" cy="131806"/>
          </a:xfrm>
          <a:prstGeom prst="rect">
            <a:avLst/>
          </a:prstGeom>
          <a:noFill/>
          <a:ln>
            <a:noFill/>
          </a:ln>
        </p:spPr>
      </p:pic>
      <p:sp>
        <p:nvSpPr>
          <p:cNvPr id="57" name="Google Shape;57;p19"/>
          <p:cNvSpPr txBox="1"/>
          <p:nvPr>
            <p:ph idx="3" type="body"/>
          </p:nvPr>
        </p:nvSpPr>
        <p:spPr>
          <a:xfrm>
            <a:off x="5232647" y="1489320"/>
            <a:ext cx="685908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600"/>
              <a:buNone/>
              <a:defRPr b="1" sz="3600">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58" name="Shape 58"/>
        <p:cNvGrpSpPr/>
        <p:nvPr/>
      </p:nvGrpSpPr>
      <p:grpSpPr>
        <a:xfrm>
          <a:off x="0" y="0"/>
          <a:ext cx="0" cy="0"/>
          <a:chOff x="0" y="0"/>
          <a:chExt cx="0" cy="0"/>
        </a:xfrm>
      </p:grpSpPr>
      <p:sp>
        <p:nvSpPr>
          <p:cNvPr id="59" name="Google Shape;59;p20"/>
          <p:cNvSpPr txBox="1"/>
          <p:nvPr>
            <p:ph idx="10" type="dt"/>
          </p:nvPr>
        </p:nvSpPr>
        <p:spPr>
          <a:xfrm>
            <a:off x="381004" y="6272126"/>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0"/>
          <p:cNvSpPr/>
          <p:nvPr>
            <p:ph idx="2" type="pic"/>
          </p:nvPr>
        </p:nvSpPr>
        <p:spPr>
          <a:xfrm>
            <a:off x="0" y="0"/>
            <a:ext cx="2497015" cy="2769577"/>
          </a:xfrm>
          <a:prstGeom prst="rect">
            <a:avLst/>
          </a:prstGeom>
          <a:noFill/>
          <a:ln>
            <a:noFill/>
          </a:ln>
        </p:spPr>
      </p:sp>
      <p:sp>
        <p:nvSpPr>
          <p:cNvPr id="61" name="Google Shape;61;p20"/>
          <p:cNvSpPr txBox="1"/>
          <p:nvPr>
            <p:ph idx="1" type="body"/>
          </p:nvPr>
        </p:nvSpPr>
        <p:spPr>
          <a:xfrm>
            <a:off x="5548350" y="511785"/>
            <a:ext cx="621575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3600"/>
              <a:buNone/>
              <a:defRPr b="1" sz="3600">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20"/>
          <p:cNvSpPr txBox="1"/>
          <p:nvPr>
            <p:ph idx="3" type="body"/>
          </p:nvPr>
        </p:nvSpPr>
        <p:spPr>
          <a:xfrm>
            <a:off x="5548350" y="1586706"/>
            <a:ext cx="621575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0"/>
          <p:cNvSpPr/>
          <p:nvPr/>
        </p:nvSpPr>
        <p:spPr>
          <a:xfrm>
            <a:off x="-1" y="2783815"/>
            <a:ext cx="2497015" cy="4074185"/>
          </a:xfrm>
          <a:prstGeom prst="rect">
            <a:avLst/>
          </a:prstGeom>
          <a:solidFill>
            <a:srgbClr val="007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20"/>
          <p:cNvSpPr/>
          <p:nvPr>
            <p:ph idx="4" type="pic"/>
          </p:nvPr>
        </p:nvSpPr>
        <p:spPr>
          <a:xfrm>
            <a:off x="2497014" y="12138"/>
            <a:ext cx="2497015" cy="2769577"/>
          </a:xfrm>
          <a:prstGeom prst="rect">
            <a:avLst/>
          </a:prstGeom>
          <a:noFill/>
          <a:ln>
            <a:noFill/>
          </a:ln>
        </p:spPr>
      </p:sp>
      <p:sp>
        <p:nvSpPr>
          <p:cNvPr id="65" name="Google Shape;65;p20"/>
          <p:cNvSpPr/>
          <p:nvPr>
            <p:ph idx="5" type="pic"/>
          </p:nvPr>
        </p:nvSpPr>
        <p:spPr>
          <a:xfrm>
            <a:off x="2497014" y="2793853"/>
            <a:ext cx="2497015" cy="2000005"/>
          </a:xfrm>
          <a:prstGeom prst="rect">
            <a:avLst/>
          </a:prstGeom>
          <a:noFill/>
          <a:ln>
            <a:noFill/>
          </a:ln>
        </p:spPr>
      </p:sp>
      <p:sp>
        <p:nvSpPr>
          <p:cNvPr id="66" name="Google Shape;66;p20"/>
          <p:cNvSpPr/>
          <p:nvPr>
            <p:ph idx="6" type="pic"/>
          </p:nvPr>
        </p:nvSpPr>
        <p:spPr>
          <a:xfrm>
            <a:off x="2497014" y="4803896"/>
            <a:ext cx="2497015" cy="2041966"/>
          </a:xfrm>
          <a:prstGeom prst="rect">
            <a:avLst/>
          </a:prstGeom>
          <a:noFill/>
          <a:ln>
            <a:noFill/>
          </a:ln>
        </p:spPr>
      </p:sp>
      <p:sp>
        <p:nvSpPr>
          <p:cNvPr id="67" name="Google Shape;67;p20"/>
          <p:cNvSpPr txBox="1"/>
          <p:nvPr>
            <p:ph idx="7" type="body"/>
          </p:nvPr>
        </p:nvSpPr>
        <p:spPr>
          <a:xfrm>
            <a:off x="381004" y="3388141"/>
            <a:ext cx="1820775" cy="163214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381004" y="6284158"/>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3" name="Google Shape;13;p11"/>
          <p:cNvPicPr preferRelativeResize="0"/>
          <p:nvPr/>
        </p:nvPicPr>
        <p:blipFill rotWithShape="1">
          <a:blip r:embed="rId1">
            <a:alphaModFix/>
          </a:blip>
          <a:srcRect b="0" l="0" r="0" t="0"/>
          <a:stretch/>
        </p:blipFill>
        <p:spPr>
          <a:xfrm>
            <a:off x="0" y="6654800"/>
            <a:ext cx="12192000" cy="203200"/>
          </a:xfrm>
          <a:prstGeom prst="rect">
            <a:avLst/>
          </a:prstGeom>
          <a:noFill/>
          <a:ln>
            <a:noFill/>
          </a:ln>
        </p:spPr>
      </p:pic>
      <p:pic>
        <p:nvPicPr>
          <p:cNvPr descr="A close up of a logo&#10;&#10;Description automatically generated" id="14" name="Google Shape;14;p11"/>
          <p:cNvPicPr preferRelativeResize="0"/>
          <p:nvPr/>
        </p:nvPicPr>
        <p:blipFill rotWithShape="1">
          <a:blip r:embed="rId2">
            <a:alphaModFix/>
          </a:blip>
          <a:srcRect b="0" l="0" r="0" t="0"/>
          <a:stretch/>
        </p:blipFill>
        <p:spPr>
          <a:xfrm>
            <a:off x="9505118" y="6220554"/>
            <a:ext cx="2564296" cy="3906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1" Type="http://schemas.openxmlformats.org/officeDocument/2006/relationships/hyperlink" Target="https://globalnews.ca/author/sean-boynton/" TargetMode="External"/><Relationship Id="rId10" Type="http://schemas.openxmlformats.org/officeDocument/2006/relationships/hyperlink" Target="https://globalnews.ca/author/shelley-steeves/" TargetMode="External"/><Relationship Id="rId12" Type="http://schemas.openxmlformats.org/officeDocument/2006/relationships/hyperlink" Target="https://lactualite.com/actualites/"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hyperlink" Target="https://www.lesmanchettes.com/actualites/canada-quebec" TargetMode="External"/><Relationship Id="rId9" Type="http://schemas.openxmlformats.org/officeDocument/2006/relationships/hyperlink" Target="https://globalnews.ca/author/amy-judd/" TargetMode="External"/><Relationship Id="rId5" Type="http://schemas.openxmlformats.org/officeDocument/2006/relationships/hyperlink" Target="https://newsinfo.inquirer.net/byline/krissy-aguilar" TargetMode="External"/><Relationship Id="rId6" Type="http://schemas.openxmlformats.org/officeDocument/2006/relationships/hyperlink" Target="https://www.twitter.com/@KAguilarINQ" TargetMode="External"/><Relationship Id="rId7" Type="http://schemas.openxmlformats.org/officeDocument/2006/relationships/hyperlink" Target="https://newsinfo.inquirer.net/source/inquirer-net" TargetMode="External"/><Relationship Id="rId8" Type="http://schemas.openxmlformats.org/officeDocument/2006/relationships/hyperlink" Target="https://globalnews.ca/news/7637647/amanda-todd-accused-cyberbully-aydin-coban-appears-cour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1" Type="http://schemas.openxmlformats.org/officeDocument/2006/relationships/hyperlink" Target="https://www.ontario.ca/fr/lois/loi/s08021" TargetMode="External"/><Relationship Id="rId10" Type="http://schemas.openxmlformats.org/officeDocument/2006/relationships/hyperlink" Target="https://www.ontario.ca/fr/lois/loi/s08021" TargetMode="External"/><Relationship Id="rId13" Type="http://schemas.openxmlformats.org/officeDocument/2006/relationships/hyperlink" Target="https://www.ontario.ca/fr/lois/loi/s08021" TargetMode="External"/><Relationship Id="rId12" Type="http://schemas.openxmlformats.org/officeDocument/2006/relationships/hyperlink" Target="https://www.ontario.ca/fr/lois/loi/s08021"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hyperlink" Target="https://www.oct.ca/fr-ca/public/professional-standards/standards-of-practice" TargetMode="External"/><Relationship Id="rId9" Type="http://schemas.openxmlformats.org/officeDocument/2006/relationships/hyperlink" Target="http://laws-lois.justice.gc.ca/fra/lois/C-46/section-163.1.html" TargetMode="External"/><Relationship Id="rId15" Type="http://schemas.openxmlformats.org/officeDocument/2006/relationships/hyperlink" Target="http://laws-lois.justice.gc.ca/fra/lois/C-46/section-162.1.html" TargetMode="External"/><Relationship Id="rId14" Type="http://schemas.openxmlformats.org/officeDocument/2006/relationships/hyperlink" Target="http://laws-lois.justice.gc.ca/fra/lois/C-46/section-162.1.html" TargetMode="External"/><Relationship Id="rId16" Type="http://schemas.openxmlformats.org/officeDocument/2006/relationships/hyperlink" Target="http://laws-lois.justice.gc.ca/fra/lois/C-46/section-162.1.html" TargetMode="External"/><Relationship Id="rId5" Type="http://schemas.openxmlformats.org/officeDocument/2006/relationships/hyperlink" Target="https://www.ontario.ca/fr/lois/loi/17c14" TargetMode="External"/><Relationship Id="rId6" Type="http://schemas.openxmlformats.org/officeDocument/2006/relationships/hyperlink" Target="https://www.ontario.ca/fr/lois/loi/17c14" TargetMode="External"/><Relationship Id="rId7" Type="http://schemas.openxmlformats.org/officeDocument/2006/relationships/hyperlink" Target="http://laws-lois.justice.gc.ca/fra/lois/C-46/section-163.1.html" TargetMode="External"/><Relationship Id="rId8" Type="http://schemas.openxmlformats.org/officeDocument/2006/relationships/hyperlink" Target="http://laws-lois.justice.gc.ca/fra/lois/C-46/section-163.1.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6.png"/><Relationship Id="rId6"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1" Type="http://schemas.openxmlformats.org/officeDocument/2006/relationships/hyperlink" Target="about:blank" TargetMode="External"/><Relationship Id="rId10" Type="http://schemas.openxmlformats.org/officeDocument/2006/relationships/hyperlink" Target="http://www.prevnet.ca/fr" TargetMode="External"/><Relationship Id="rId13" Type="http://schemas.openxmlformats.org/officeDocument/2006/relationships/hyperlink" Target="https://222tips.com/" TargetMode="External"/><Relationship Id="rId12" Type="http://schemas.openxmlformats.org/officeDocument/2006/relationships/hyperlink" Target="http://www.rcmp-grc.gc.ca/cycp-cpcj/bull-inti/bullres-resinti-fra.htm" TargetMode="External"/><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1.png"/><Relationship Id="rId4" Type="http://schemas.openxmlformats.org/officeDocument/2006/relationships/hyperlink" Target="https://www.needhelpnow.ca/app/fr/" TargetMode="External"/><Relationship Id="rId9" Type="http://schemas.openxmlformats.org/officeDocument/2006/relationships/hyperlink" Target="http://www.stopabully.ca/bullying-statistics.html" TargetMode="External"/><Relationship Id="rId15" Type="http://schemas.openxmlformats.org/officeDocument/2006/relationships/hyperlink" Target="http://www.croixrouge.ca/nos-champs-d-action/prevention-de-la-violence-et-de-l-intimidation/educateurs/prevention-de-l-intimidation-et-du-harcelement/l-intimidation-et-le-harcelement---les-faits?lang=fr-CA&amp;amp;_ga=2.110181061.1175332736.1512051259-2035794176.1512051259" TargetMode="External"/><Relationship Id="rId14" Type="http://schemas.openxmlformats.org/officeDocument/2006/relationships/hyperlink" Target="https://jeunessejecoute.ca/fr" TargetMode="External"/><Relationship Id="rId17" Type="http://schemas.openxmlformats.org/officeDocument/2006/relationships/hyperlink" Target="https://www.rcmp-grc.gc.ca/fr/bullying/intimidation-ressources" TargetMode="External"/><Relationship Id="rId16" Type="http://schemas.openxmlformats.org/officeDocument/2006/relationships/hyperlink" Target="https://www.pensezcybersecurite.gc.ca/fr/homepage" TargetMode="External"/><Relationship Id="rId5" Type="http://schemas.openxmlformats.org/officeDocument/2006/relationships/hyperlink" Target="https://needhelpnow.ca/app/fr/downloadable_resources-adults" TargetMode="External"/><Relationship Id="rId6" Type="http://schemas.openxmlformats.org/officeDocument/2006/relationships/hyperlink" Target="https://www.rcmp-grc.gc.ca/cycp-cpcj/bull-inti/bullres-resinti-fra.htm" TargetMode="External"/><Relationship Id="rId7" Type="http://schemas.openxmlformats.org/officeDocument/2006/relationships/hyperlink" Target="https://www.pensezcybersecurite.gc.ca/fr/accueil" TargetMode="External"/><Relationship Id="rId8" Type="http://schemas.openxmlformats.org/officeDocument/2006/relationships/hyperlink" Target="http://www.statcan.gc.ca/pub/85-002-x/2011001/article/11530-fra.htm#a2" TargetMode="External"/></Relationships>
</file>

<file path=ppt/slides/_rels/slide28.xml.rels><?xml version="1.0" encoding="UTF-8" standalone="yes"?><Relationships xmlns="http://schemas.openxmlformats.org/package/2006/relationships"><Relationship Id="rId11" Type="http://schemas.openxmlformats.org/officeDocument/2006/relationships/hyperlink" Target="http://www.rcmp-grc.gc.ca/cycp-cpcj/bull-inti/bullres-resinti-fra.htm" TargetMode="External"/><Relationship Id="rId10" Type="http://schemas.openxmlformats.org/officeDocument/2006/relationships/hyperlink" Target="about:blank" TargetMode="External"/><Relationship Id="rId13" Type="http://schemas.openxmlformats.org/officeDocument/2006/relationships/hyperlink" Target="https://jeunessejecoute.ca/fr" TargetMode="External"/><Relationship Id="rId12" Type="http://schemas.openxmlformats.org/officeDocument/2006/relationships/hyperlink" Target="https://222tips.com/" TargetMode="External"/><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1.png"/><Relationship Id="rId4" Type="http://schemas.openxmlformats.org/officeDocument/2006/relationships/hyperlink" Target="https://needhelpnow.ca/app/fr/parent_info-talking_tips" TargetMode="External"/><Relationship Id="rId9" Type="http://schemas.openxmlformats.org/officeDocument/2006/relationships/hyperlink" Target="http://www.prevnet.ca/fr" TargetMode="External"/><Relationship Id="rId15" Type="http://schemas.openxmlformats.org/officeDocument/2006/relationships/hyperlink" Target="https://blogue.sosdevoirs.org/2016/10/10/etre-un-citoyen-numerique-responsable/" TargetMode="External"/><Relationship Id="rId14" Type="http://schemas.openxmlformats.org/officeDocument/2006/relationships/hyperlink" Target="http://www.croixrouge.ca/nos-champs-d-action/prevention-de-la-violence-et-de-l-intimidation/educateurs/prevention-de-l-intimidation-et-du-harcelement/l-intimidation-et-le-harcelement---les-faits?lang=fr-CA&amp;amp;_ga=2.110181061.1175332736.1512051259-2035794176.1512051259" TargetMode="External"/><Relationship Id="rId17" Type="http://schemas.openxmlformats.org/officeDocument/2006/relationships/hyperlink" Target="https://habilomedias.ca/pour-parents" TargetMode="External"/><Relationship Id="rId16" Type="http://schemas.openxmlformats.org/officeDocument/2006/relationships/hyperlink" Target="https://ppeontario.ca/projets/conversations/la-securite-sur-internet/" TargetMode="External"/><Relationship Id="rId5" Type="http://schemas.openxmlformats.org/officeDocument/2006/relationships/hyperlink" Target="https://needhelpnow.ca/app/fr/downloadable_resources-adults" TargetMode="External"/><Relationship Id="rId6" Type="http://schemas.openxmlformats.org/officeDocument/2006/relationships/hyperlink" Target="https://www.pensezcybersecurite.gc.ca/fr/accueil" TargetMode="External"/><Relationship Id="rId18" Type="http://schemas.openxmlformats.org/officeDocument/2006/relationships/hyperlink" Target="https://www.rcmp-grc.gc.ca/fr/bullying/intimidation-ressources" TargetMode="External"/><Relationship Id="rId7" Type="http://schemas.openxmlformats.org/officeDocument/2006/relationships/hyperlink" Target="http://www.statcan.gc.ca/pub/85-002-x/2011001/article/11530-fra.htm#a2" TargetMode="External"/><Relationship Id="rId8" Type="http://schemas.openxmlformats.org/officeDocument/2006/relationships/hyperlink" Target="http://www.stopabully.ca/bullying-statistics.html" TargetMode="External"/></Relationships>
</file>

<file path=ppt/slides/_rels/slide29.xml.rels><?xml version="1.0" encoding="UTF-8" standalone="yes"?><Relationships xmlns="http://schemas.openxmlformats.org/package/2006/relationships"><Relationship Id="rId11" Type="http://schemas.openxmlformats.org/officeDocument/2006/relationships/hyperlink" Target="about:blank" TargetMode="External"/><Relationship Id="rId10" Type="http://schemas.openxmlformats.org/officeDocument/2006/relationships/hyperlink" Target="http://www.prevnet.ca/fr" TargetMode="External"/><Relationship Id="rId13" Type="http://schemas.openxmlformats.org/officeDocument/2006/relationships/hyperlink" Target="https://222tips.com/" TargetMode="External"/><Relationship Id="rId12" Type="http://schemas.openxmlformats.org/officeDocument/2006/relationships/hyperlink" Target="http://www.rcmp-grc.gc.ca/cycp-cpcj/bull-inti/bullres-resinti-fra.htm" TargetMode="External"/><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1.png"/><Relationship Id="rId4" Type="http://schemas.openxmlformats.org/officeDocument/2006/relationships/hyperlink" Target="https://www.needhelpnow.ca/app/fr/" TargetMode="External"/><Relationship Id="rId9" Type="http://schemas.openxmlformats.org/officeDocument/2006/relationships/hyperlink" Target="http://www.stopabully.ca/bullying-statistics.html" TargetMode="External"/><Relationship Id="rId15" Type="http://schemas.openxmlformats.org/officeDocument/2006/relationships/hyperlink" Target="http://www.croixrouge.ca/nos-champs-d-action/prevention-de-la-violence-et-de-l-intimidation/educateurs/prevention-de-l-intimidation-et-du-harcelement/l-intimidation-et-le-harcelement---les-faits?lang=fr-CA&amp;amp;_ga=2.110181061.1175332736.1512051259-2035794176.1512051259" TargetMode="External"/><Relationship Id="rId14" Type="http://schemas.openxmlformats.org/officeDocument/2006/relationships/hyperlink" Target="https://jeunessejecoute.ca/fr" TargetMode="External"/><Relationship Id="rId16" Type="http://schemas.openxmlformats.org/officeDocument/2006/relationships/hyperlink" Target="https://www.rcmp-grc.gc.ca/fr/bullying/intimidation-ressources" TargetMode="External"/><Relationship Id="rId5" Type="http://schemas.openxmlformats.org/officeDocument/2006/relationships/hyperlink" Target="https://needhelpnow.ca/app/fr/dealing_with_peers-regaining_control" TargetMode="External"/><Relationship Id="rId6" Type="http://schemas.openxmlformats.org/officeDocument/2006/relationships/hyperlink" Target="https://needhelpnow.ca/app/fr/downloadable_resources-youth" TargetMode="External"/><Relationship Id="rId7" Type="http://schemas.openxmlformats.org/officeDocument/2006/relationships/hyperlink" Target="https://www.pensezcybersecurite.gc.ca/fr/accueil" TargetMode="External"/><Relationship Id="rId8" Type="http://schemas.openxmlformats.org/officeDocument/2006/relationships/hyperlink" Target="http://www.statcan.gc.ca/pub/85-002-x/2011001/article/11530-fra.htm#a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1.png"/><Relationship Id="rId4" Type="http://schemas.openxmlformats.org/officeDocument/2006/relationships/hyperlink" Target="https://www.facebook.com/privacy/explanation" TargetMode="External"/><Relationship Id="rId5" Type="http://schemas.openxmlformats.org/officeDocument/2006/relationships/hyperlink" Target="https://scontent.fybz2-1.fna.fbcdn.net/v/t39.2365-6/43751083_516467292153062_6280614656436338688_n.pdf?_nc_cat=101&amp;ccb=1-3&amp;_nc_sid=ad8a9d&amp;_nc_ohc=c_oHBr-PzKAAX9CPbNH&amp;_nc_oc=AQkLIPwBEcxp9vLDI764ITrdgBqVg4N5xZaN0QccW08ffThft9lsAE6bCVmrThTTfcQ&amp;_nc_ht=scontent.fybz2-1.fna&amp;oh=b62dc40f26f11edeed3879baaa4652f7&amp;oe=6079B3C7" TargetMode="External"/><Relationship Id="rId6" Type="http://schemas.openxmlformats.org/officeDocument/2006/relationships/hyperlink" Target="https://www.tiktok.com/community-guidelines?lang=fr" TargetMode="External"/><Relationship Id="rId7" Type="http://schemas.openxmlformats.org/officeDocument/2006/relationships/hyperlink" Target="https://www.connectsafely.org/wp-content/uploads/snapchat_guide.pdf" TargetMode="External"/><Relationship Id="rId8" Type="http://schemas.openxmlformats.org/officeDocument/2006/relationships/hyperlink" Target="https://www.connectsafely.org/parentguides/" TargetMode="External"/></Relationships>
</file>

<file path=ppt/slides/_rels/slide31.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11.png"/><Relationship Id="rId12"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twitter.com/adfo" TargetMode="External"/><Relationship Id="rId4" Type="http://schemas.openxmlformats.org/officeDocument/2006/relationships/hyperlink" Target="https://twitter.com/CPCOofficial" TargetMode="External"/><Relationship Id="rId9" Type="http://schemas.openxmlformats.org/officeDocument/2006/relationships/image" Target="../media/image17.png"/><Relationship Id="rId5" Type="http://schemas.openxmlformats.org/officeDocument/2006/relationships/hyperlink" Target="https://twitter.com/OPCouncil" TargetMode="External"/><Relationship Id="rId6" Type="http://schemas.openxmlformats.org/officeDocument/2006/relationships/hyperlink" Target="http://www.adfo.org/" TargetMode="External"/><Relationship Id="rId7" Type="http://schemas.openxmlformats.org/officeDocument/2006/relationships/hyperlink" Target="http://www.cpco.on.ca/" TargetMode="External"/><Relationship Id="rId8" Type="http://schemas.openxmlformats.org/officeDocument/2006/relationships/hyperlink" Target="http://www.principals.c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ontario.ca/fr/document/manuel-sur-lacces-linformation-et-la-protection-de-la-vie-prive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p:nvPr/>
        </p:nvSpPr>
        <p:spPr>
          <a:xfrm>
            <a:off x="-7962177" y="-1"/>
            <a:ext cx="5781368"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8" name="Google Shape;108;p2"/>
          <p:cNvPicPr preferRelativeResize="0"/>
          <p:nvPr/>
        </p:nvPicPr>
        <p:blipFill rotWithShape="1">
          <a:blip r:embed="rId3">
            <a:alphaModFix/>
          </a:blip>
          <a:srcRect b="0" l="0" r="0" t="0"/>
          <a:stretch/>
        </p:blipFill>
        <p:spPr>
          <a:xfrm>
            <a:off x="0" y="6654800"/>
            <a:ext cx="12192000" cy="203200"/>
          </a:xfrm>
          <a:prstGeom prst="rect">
            <a:avLst/>
          </a:prstGeom>
          <a:noFill/>
          <a:ln>
            <a:noFill/>
          </a:ln>
        </p:spPr>
      </p:pic>
      <p:sp>
        <p:nvSpPr>
          <p:cNvPr id="109" name="Google Shape;109;p2"/>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Relations saines: </a:t>
            </a:r>
            <a:endParaRPr sz="2780">
              <a:solidFill>
                <a:srgbClr val="FFFFFF"/>
              </a:solidFill>
            </a:endParaRPr>
          </a:p>
          <a:p>
            <a:pPr indent="0" lvl="0" marL="0" rtl="0" algn="l">
              <a:lnSpc>
                <a:spcPct val="90000"/>
              </a:lnSpc>
              <a:spcBef>
                <a:spcPts val="0"/>
              </a:spcBef>
              <a:spcAft>
                <a:spcPts val="0"/>
              </a:spcAft>
              <a:buSzPts val="990"/>
              <a:buNone/>
            </a:pPr>
            <a:r>
              <a:rPr lang="en-CA" sz="2780">
                <a:solidFill>
                  <a:srgbClr val="FFFFFF"/>
                </a:solidFill>
              </a:rPr>
              <a:t>lutte contre la cyberviolence et la cyberintimidation</a:t>
            </a:r>
            <a:endParaRPr sz="2780">
              <a:solidFill>
                <a:srgbClr val="FFFFFF"/>
              </a:solidFill>
            </a:endParaRPr>
          </a:p>
        </p:txBody>
      </p:sp>
      <p:sp>
        <p:nvSpPr>
          <p:cNvPr id="110" name="Google Shape;110;p2"/>
          <p:cNvSpPr txBox="1"/>
          <p:nvPr/>
        </p:nvSpPr>
        <p:spPr>
          <a:xfrm>
            <a:off x="486500" y="1436025"/>
            <a:ext cx="11135700" cy="3786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rgbClr val="000000"/>
                </a:solidFill>
                <a:latin typeface="Calibri"/>
                <a:ea typeface="Calibri"/>
                <a:cs typeface="Calibri"/>
                <a:sym typeface="Calibri"/>
              </a:rPr>
              <a:t>Cette présentation powerpoint a été conçue pour le personnel de l’école et reflète les grandes idées présentées sur le napperon, un outil créé pour les directions et les directions adjointes dans le cadre du projet sur les relations saines intitulé ‘Relations saines: lutte contre la cyberviolence et la cyberintimidation.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rgbClr val="000000"/>
                </a:solidFill>
                <a:latin typeface="Calibri"/>
                <a:ea typeface="Calibri"/>
                <a:cs typeface="Calibri"/>
                <a:sym typeface="Calibri"/>
              </a:rPr>
              <a:t>Il pourrait être utile d’imprimer une copie du napperon pour le montrer et s’y référer.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rgbClr val="000000"/>
                </a:solidFill>
                <a:latin typeface="Calibri"/>
                <a:ea typeface="Calibri"/>
                <a:cs typeface="Calibri"/>
                <a:sym typeface="Calibri"/>
              </a:rPr>
              <a:t>Pendant cette présentation, le personnel:</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en-CA" sz="1800" u="none" cap="none" strike="noStrike">
                <a:solidFill>
                  <a:srgbClr val="000000"/>
                </a:solidFill>
                <a:latin typeface="Calibri"/>
                <a:ea typeface="Calibri"/>
                <a:cs typeface="Calibri"/>
                <a:sym typeface="Calibri"/>
              </a:rPr>
              <a:t>se familiarisera avec le processus d’intervention en cas d’un incident de cyberviolence et de cyberintimidation,</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en-CA" sz="1800" u="none" cap="none" strike="noStrike">
                <a:solidFill>
                  <a:srgbClr val="000000"/>
                </a:solidFill>
                <a:latin typeface="Calibri"/>
                <a:ea typeface="Calibri"/>
                <a:cs typeface="Calibri"/>
                <a:sym typeface="Calibri"/>
              </a:rPr>
              <a:t>identifiera son rôle et ses responsabilités dans ce processus,</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en-CA" sz="1800" u="none" cap="none" strike="noStrike">
                <a:solidFill>
                  <a:srgbClr val="000000"/>
                </a:solidFill>
                <a:latin typeface="Calibri"/>
                <a:ea typeface="Calibri"/>
                <a:cs typeface="Calibri"/>
                <a:sym typeface="Calibri"/>
              </a:rPr>
              <a:t>prendra connaissance des pratiques prometteuses,</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0"/>
              </a:spcBef>
              <a:spcAft>
                <a:spcPts val="0"/>
              </a:spcAft>
              <a:buClr>
                <a:srgbClr val="000000"/>
              </a:buClr>
              <a:buSzPts val="1800"/>
              <a:buFont typeface="Calibri"/>
              <a:buChar char="●"/>
            </a:pPr>
            <a:r>
              <a:rPr b="0" i="0" lang="en-CA" sz="1800" u="none" cap="none" strike="noStrike">
                <a:solidFill>
                  <a:srgbClr val="000000"/>
                </a:solidFill>
                <a:highlight>
                  <a:srgbClr val="FFFFFF"/>
                </a:highlight>
                <a:latin typeface="Calibri"/>
                <a:ea typeface="Calibri"/>
                <a:cs typeface="Calibri"/>
                <a:sym typeface="Calibri"/>
              </a:rPr>
              <a:t>augmentera son niveau de confort malgré </a:t>
            </a:r>
            <a:r>
              <a:rPr b="0" i="0" lang="en-CA" sz="1800" u="none" cap="none" strike="noStrike">
                <a:solidFill>
                  <a:srgbClr val="000000"/>
                </a:solidFill>
                <a:latin typeface="Calibri"/>
                <a:ea typeface="Calibri"/>
                <a:cs typeface="Calibri"/>
                <a:sym typeface="Calibri"/>
              </a:rPr>
              <a:t>la nature sensible et délicate du sujet.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rgbClr val="000000"/>
                </a:solidFill>
                <a:latin typeface="Calibri"/>
                <a:ea typeface="Calibri"/>
                <a:cs typeface="Calibri"/>
                <a:sym typeface="Calibri"/>
              </a:rPr>
              <a:t>Cette présentation permettra d’entamer des conversations avec le personnel donc la direction est invitée à choisir les diapos qui répondent le mieux à ses besoins. </a:t>
            </a:r>
            <a:endParaRPr b="0" i="0" sz="1800" u="none" cap="none" strike="noStrike">
              <a:solidFill>
                <a:srgbClr val="000000"/>
              </a:solidFill>
              <a:latin typeface="Calibri"/>
              <a:ea typeface="Calibri"/>
              <a:cs typeface="Calibri"/>
              <a:sym typeface="Calibri"/>
            </a:endParaRPr>
          </a:p>
        </p:txBody>
      </p:sp>
      <p:sp>
        <p:nvSpPr>
          <p:cNvPr id="111" name="Google Shape;111;p2"/>
          <p:cNvSpPr txBox="1"/>
          <p:nvPr/>
        </p:nvSpPr>
        <p:spPr>
          <a:xfrm>
            <a:off x="870075" y="5393325"/>
            <a:ext cx="10608600" cy="51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1" lang="en-CA" sz="1000" u="none" cap="none" strike="noStrike">
                <a:solidFill>
                  <a:srgbClr val="4F4F4F"/>
                </a:solidFill>
                <a:latin typeface="Calibri"/>
                <a:ea typeface="Calibri"/>
                <a:cs typeface="Calibri"/>
                <a:sym typeface="Calibri"/>
              </a:rPr>
              <a:t>L’information retrouvée dans cette présentation sert à offrir des conseils sur les pratiques exemplaires aux directions et directions adjointes en province. Les directions et directions adjointes devraient toujours consulter le personnel du conseil scolaire et respecter les directives et les politiques du conseil scolaire en ce qui concerne la gestion des incidents de cyberviolence et ou de cyberintimidation.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be8f13856b_0_18"/>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6" name="Google Shape;186;gbe8f13856b_0_18"/>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187" name="Google Shape;187;gbe8f13856b_0_18"/>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LES STATISTIQUES</a:t>
            </a:r>
            <a:endParaRPr sz="2780">
              <a:solidFill>
                <a:srgbClr val="FFFFFF"/>
              </a:solidFill>
            </a:endParaRPr>
          </a:p>
        </p:txBody>
      </p:sp>
      <p:sp>
        <p:nvSpPr>
          <p:cNvPr id="188" name="Google Shape;188;gbe8f13856b_0_18"/>
          <p:cNvSpPr txBox="1"/>
          <p:nvPr/>
        </p:nvSpPr>
        <p:spPr>
          <a:xfrm>
            <a:off x="217650" y="1027588"/>
            <a:ext cx="117567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300"/>
              </a:spcBef>
              <a:spcAft>
                <a:spcPts val="0"/>
              </a:spcAft>
              <a:buClr>
                <a:srgbClr val="000000"/>
              </a:buClr>
              <a:buSzPts val="2400"/>
              <a:buFont typeface="Arial"/>
              <a:buNone/>
            </a:pPr>
            <a:r>
              <a:rPr b="0" i="0" lang="en-CA" sz="2400" u="none" cap="none" strike="noStrike">
                <a:solidFill>
                  <a:schemeClr val="dk1"/>
                </a:solidFill>
                <a:highlight>
                  <a:srgbClr val="FFFFFF"/>
                </a:highlight>
                <a:latin typeface="Arial"/>
                <a:ea typeface="Arial"/>
                <a:cs typeface="Arial"/>
                <a:sym typeface="Arial"/>
              </a:rPr>
              <a:t>Qu’est-ce que ma communauté scolaire devrait comprendre sur la cyberviolence?</a:t>
            </a:r>
            <a:endParaRPr b="0" i="0" sz="2400" u="none" cap="none" strike="noStrike">
              <a:solidFill>
                <a:srgbClr val="000000"/>
              </a:solidFill>
              <a:latin typeface="Arial"/>
              <a:ea typeface="Arial"/>
              <a:cs typeface="Arial"/>
              <a:sym typeface="Arial"/>
            </a:endParaRPr>
          </a:p>
        </p:txBody>
      </p:sp>
      <p:sp>
        <p:nvSpPr>
          <p:cNvPr id="189" name="Google Shape;189;gbe8f13856b_0_18"/>
          <p:cNvSpPr txBox="1"/>
          <p:nvPr/>
        </p:nvSpPr>
        <p:spPr>
          <a:xfrm>
            <a:off x="306675" y="1596338"/>
            <a:ext cx="11756700" cy="437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rgbClr val="000000"/>
                </a:solidFill>
                <a:latin typeface="Arial"/>
                <a:ea typeface="Arial"/>
                <a:cs typeface="Arial"/>
                <a:sym typeface="Arial"/>
              </a:rPr>
              <a:t>Croix-Rouge canadienne :</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Les enseignants canadiens ont classé la cyberintimidation au premier rang d’une liste de six enjeux préoccupants – 89 % indiquent que l’intimidation et la violence sont des problèmes graves dans les écoles financées par les deniers publics. (2008)1</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rgbClr val="000000"/>
                </a:solidFill>
                <a:latin typeface="Arial"/>
                <a:ea typeface="Arial"/>
                <a:cs typeface="Arial"/>
                <a:sym typeface="Arial"/>
              </a:rPr>
              <a:t>Stop A Bully Canada :</a:t>
            </a:r>
            <a:endParaRPr b="1"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          1 adolescent sur 5 au Canada a été témoin d’intimidation en ligne.</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          25 % des jeunes de 12 à 15 ans ont été témoins de cyberintimidation.</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          25 % des filles et 17 % des garçons ont été témoins de harcèlement en ligne.</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          51 % des adolescents ont vécu une expérience négative sur les sites de réseautage personnel.</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          16 % des répondants ont déclaré qu’une personne avait publié une photo embarrassante d’eux.</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          76% des travailleurs en éducation jugent que la cyberintimidation est aussi préoccupant que le tabagisme (75%) et les drogues (75 %)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          2 parents sur 5 signalent que leur enfant a été impliqué dans un incident de cyberintimidation, et 1 membre du personnel scolaire sur 4 a été victime de cyberharcèlement.</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CA" sz="1600" u="none" cap="none" strike="noStrike">
                <a:solidFill>
                  <a:srgbClr val="000000"/>
                </a:solidFill>
                <a:latin typeface="Arial"/>
                <a:ea typeface="Arial"/>
                <a:cs typeface="Arial"/>
                <a:sym typeface="Arial"/>
              </a:rPr>
              <a:t>Stratégie ontarienne pour mettre fin à la traite des personnes</a:t>
            </a:r>
            <a:r>
              <a:rPr b="0" i="0" lang="en-CA" sz="1600" u="none" cap="none" strike="noStrike">
                <a:solidFill>
                  <a:srgbClr val="000000"/>
                </a:solidFill>
                <a:latin typeface="Arial"/>
                <a:ea typeface="Arial"/>
                <a:cs typeface="Arial"/>
                <a:sym typeface="Arial"/>
              </a:rPr>
              <a:t> : Les trafiquants sexuels recrutent souvent les personnes et gagnent leur confiance en devenant leur ami ou leur petit ami.</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gbcb249b075_0_62"/>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195" name="Google Shape;195;gbcb249b075_0_62"/>
          <p:cNvSpPr txBox="1"/>
          <p:nvPr>
            <p:ph type="title"/>
          </p:nvPr>
        </p:nvSpPr>
        <p:spPr>
          <a:xfrm>
            <a:off x="390776" y="-34025"/>
            <a:ext cx="83919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LES MANCHETTES</a:t>
            </a:r>
            <a:endParaRPr sz="2780">
              <a:solidFill>
                <a:srgbClr val="FFFFFF"/>
              </a:solidFill>
            </a:endParaRPr>
          </a:p>
        </p:txBody>
      </p:sp>
      <p:sp>
        <p:nvSpPr>
          <p:cNvPr id="196" name="Google Shape;196;gbcb249b075_0_62"/>
          <p:cNvSpPr txBox="1"/>
          <p:nvPr/>
        </p:nvSpPr>
        <p:spPr>
          <a:xfrm rot="-665">
            <a:off x="84498" y="1126041"/>
            <a:ext cx="6198900" cy="602700"/>
          </a:xfrm>
          <a:prstGeom prst="rect">
            <a:avLst/>
          </a:prstGeom>
          <a:noFill/>
          <a:ln>
            <a:noFill/>
          </a:ln>
        </p:spPr>
        <p:txBody>
          <a:bodyPr anchorCtr="0" anchor="t" bIns="91425" lIns="91425" spcFirstLastPara="1" rIns="91425" wrap="square" tIns="91425">
            <a:spAutoFit/>
          </a:bodyPr>
          <a:lstStyle/>
          <a:p>
            <a:pPr indent="0" lvl="0" marL="0" marR="0" rtl="0" algn="l">
              <a:lnSpc>
                <a:spcPct val="133333"/>
              </a:lnSpc>
              <a:spcBef>
                <a:spcPts val="0"/>
              </a:spcBef>
              <a:spcAft>
                <a:spcPts val="0"/>
              </a:spcAft>
              <a:buClr>
                <a:srgbClr val="000000"/>
              </a:buClr>
              <a:buSzPts val="1400"/>
              <a:buFont typeface="Arial"/>
              <a:buNone/>
            </a:pPr>
            <a:r>
              <a:rPr b="0" i="0" lang="en-CA" sz="1400" u="none" cap="none" strike="noStrike">
                <a:solidFill>
                  <a:srgbClr val="131313"/>
                </a:solidFill>
                <a:latin typeface="Arial"/>
                <a:ea typeface="Arial"/>
                <a:cs typeface="Arial"/>
                <a:sym typeface="Arial"/>
              </a:rPr>
              <a:t>Qui nous surveille sur les réseaux sociaux, blogs, forums au Canada</a:t>
            </a:r>
            <a:endParaRPr b="0" i="0" sz="1400" u="none" cap="none" strike="noStrike">
              <a:solidFill>
                <a:srgbClr val="131313"/>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850"/>
              <a:buFont typeface="Arial"/>
              <a:buNone/>
            </a:pPr>
            <a:r>
              <a:rPr b="0" i="0" lang="en-CA" sz="850" u="none" cap="none" strike="noStrike">
                <a:solidFill>
                  <a:srgbClr val="999999"/>
                </a:solidFill>
                <a:latin typeface="Arial"/>
                <a:ea typeface="Arial"/>
                <a:cs typeface="Arial"/>
                <a:sym typeface="Arial"/>
              </a:rPr>
              <a:t>Catégorie : </a:t>
            </a:r>
            <a:r>
              <a:rPr b="0" i="0" lang="en-CA" sz="850" u="none" cap="none" strike="noStrike">
                <a:solidFill>
                  <a:srgbClr val="D91E18"/>
                </a:solidFill>
                <a:uFill>
                  <a:noFill/>
                </a:uFill>
                <a:latin typeface="Arial"/>
                <a:ea typeface="Arial"/>
                <a:cs typeface="Arial"/>
                <a:sym typeface="Arial"/>
                <a:hlinkClick r:id="rId4">
                  <a:extLst>
                    <a:ext uri="{A12FA001-AC4F-418D-AE19-62706E023703}">
                      <ahyp:hlinkClr val="tx"/>
                    </a:ext>
                  </a:extLst>
                </a:hlinkClick>
              </a:rPr>
              <a:t>Catégorie Canada Québec</a:t>
            </a:r>
            <a:r>
              <a:rPr b="0" i="0" lang="en-CA" sz="850" u="none" cap="none" strike="noStrike">
                <a:solidFill>
                  <a:srgbClr val="999999"/>
                </a:solidFill>
                <a:latin typeface="Arial"/>
                <a:ea typeface="Arial"/>
                <a:cs typeface="Arial"/>
                <a:sym typeface="Arial"/>
              </a:rPr>
              <a:t> Création : mercredi 6 mai 2020 21:08 Publication : samedi 9 mai 2020 18:12</a:t>
            </a:r>
            <a:endParaRPr b="0" i="0" sz="850" u="none" cap="none" strike="noStrike">
              <a:solidFill>
                <a:srgbClr val="999999"/>
              </a:solidFill>
              <a:latin typeface="Arial"/>
              <a:ea typeface="Arial"/>
              <a:cs typeface="Arial"/>
              <a:sym typeface="Arial"/>
            </a:endParaRPr>
          </a:p>
        </p:txBody>
      </p:sp>
      <p:sp>
        <p:nvSpPr>
          <p:cNvPr id="197" name="Google Shape;197;gbcb249b075_0_62"/>
          <p:cNvSpPr txBox="1"/>
          <p:nvPr/>
        </p:nvSpPr>
        <p:spPr>
          <a:xfrm>
            <a:off x="6577350" y="1082488"/>
            <a:ext cx="5350500" cy="868200"/>
          </a:xfrm>
          <a:prstGeom prst="rect">
            <a:avLst/>
          </a:prstGeom>
          <a:no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Clr>
                <a:schemeClr val="dk1"/>
              </a:buClr>
              <a:buSzPts val="1100"/>
              <a:buFont typeface="Arial"/>
              <a:buNone/>
            </a:pPr>
            <a:r>
              <a:rPr b="1" i="0" lang="en-CA" sz="1400" u="none" cap="none" strike="noStrike">
                <a:solidFill>
                  <a:schemeClr val="dk1"/>
                </a:solidFill>
                <a:highlight>
                  <a:srgbClr val="FFFFFF"/>
                </a:highlight>
                <a:latin typeface="Arial"/>
                <a:ea typeface="Arial"/>
                <a:cs typeface="Arial"/>
                <a:sym typeface="Arial"/>
              </a:rPr>
              <a:t>Online sexual harassment on the rise, says CHR</a:t>
            </a:r>
            <a:endParaRPr b="1" i="0" sz="1400" u="none" cap="none" strike="noStrike">
              <a:solidFill>
                <a:schemeClr val="dk1"/>
              </a:solidFill>
              <a:highlight>
                <a:srgbClr val="FFFFFF"/>
              </a:highlight>
              <a:latin typeface="Arial"/>
              <a:ea typeface="Arial"/>
              <a:cs typeface="Arial"/>
              <a:sym typeface="Arial"/>
            </a:endParaRPr>
          </a:p>
          <a:p>
            <a:pPr indent="0" lvl="0" marL="0" marR="0" rtl="0" algn="l">
              <a:lnSpc>
                <a:spcPct val="128571"/>
              </a:lnSpc>
              <a:spcBef>
                <a:spcPts val="0"/>
              </a:spcBef>
              <a:spcAft>
                <a:spcPts val="0"/>
              </a:spcAft>
              <a:buClr>
                <a:srgbClr val="000000"/>
              </a:buClr>
              <a:buSzPts val="1050"/>
              <a:buFont typeface="Arial"/>
              <a:buNone/>
            </a:pPr>
            <a:r>
              <a:rPr b="1" i="0" lang="en-CA" sz="1050" u="none" cap="none" strike="noStrike">
                <a:solidFill>
                  <a:schemeClr val="dk1"/>
                </a:solidFill>
                <a:highlight>
                  <a:srgbClr val="FFFFFF"/>
                </a:highlight>
                <a:latin typeface="Arial"/>
                <a:ea typeface="Arial"/>
                <a:cs typeface="Arial"/>
                <a:sym typeface="Arial"/>
              </a:rPr>
              <a:t>By:  </a:t>
            </a:r>
            <a:r>
              <a:rPr b="1" i="0" lang="en-CA" sz="1050" u="none" cap="none" strike="noStrike">
                <a:solidFill>
                  <a:srgbClr val="0B72B5"/>
                </a:solidFill>
                <a:highlight>
                  <a:srgbClr val="FFFFFF"/>
                </a:highlight>
                <a:uFill>
                  <a:noFill/>
                </a:uFill>
                <a:latin typeface="Arial"/>
                <a:ea typeface="Arial"/>
                <a:cs typeface="Arial"/>
                <a:sym typeface="Arial"/>
                <a:hlinkClick r:id="rId5">
                  <a:extLst>
                    <a:ext uri="{A12FA001-AC4F-418D-AE19-62706E023703}">
                      <ahyp:hlinkClr val="tx"/>
                    </a:ext>
                  </a:extLst>
                </a:hlinkClick>
              </a:rPr>
              <a:t>Krissy Aguilar</a:t>
            </a:r>
            <a:r>
              <a:rPr b="1" i="0" lang="en-CA" sz="1050" u="none" cap="none" strike="noStrike">
                <a:solidFill>
                  <a:schemeClr val="dk1"/>
                </a:solidFill>
                <a:highlight>
                  <a:srgbClr val="FFFFFF"/>
                </a:highlight>
                <a:latin typeface="Arial"/>
                <a:ea typeface="Arial"/>
                <a:cs typeface="Arial"/>
                <a:sym typeface="Arial"/>
              </a:rPr>
              <a:t> - Reporter / </a:t>
            </a:r>
            <a:r>
              <a:rPr b="1" i="0" lang="en-CA" sz="1050" u="none" cap="none" strike="noStrike">
                <a:solidFill>
                  <a:srgbClr val="0B72B5"/>
                </a:solidFill>
                <a:highlight>
                  <a:srgbClr val="FFFFFF"/>
                </a:highlight>
                <a:uFill>
                  <a:noFill/>
                </a:uFill>
                <a:latin typeface="Arial"/>
                <a:ea typeface="Arial"/>
                <a:cs typeface="Arial"/>
                <a:sym typeface="Arial"/>
                <a:hlinkClick r:id="rId6">
                  <a:extLst>
                    <a:ext uri="{A12FA001-AC4F-418D-AE19-62706E023703}">
                      <ahyp:hlinkClr val="tx"/>
                    </a:ext>
                  </a:extLst>
                </a:hlinkClick>
              </a:rPr>
              <a:t>@KAguilarINQ</a:t>
            </a:r>
            <a:r>
              <a:rPr b="0" i="0" lang="en-CA" sz="1400" u="none" cap="none" strike="noStrike">
                <a:solidFill>
                  <a:srgbClr val="000000"/>
                </a:solidFill>
                <a:latin typeface="Arial"/>
                <a:ea typeface="Arial"/>
                <a:cs typeface="Arial"/>
                <a:sym typeface="Arial"/>
              </a:rPr>
              <a:t> </a:t>
            </a:r>
            <a:r>
              <a:rPr b="0" i="0" lang="en-CA" sz="900" u="sng" cap="none" strike="noStrike">
                <a:solidFill>
                  <a:srgbClr val="666666"/>
                </a:solidFill>
                <a:highlight>
                  <a:srgbClr val="FFFFFF"/>
                </a:highlight>
                <a:latin typeface="Arial"/>
                <a:ea typeface="Arial"/>
                <a:cs typeface="Arial"/>
                <a:sym typeface="Arial"/>
                <a:hlinkClick r:id="rId7">
                  <a:extLst>
                    <a:ext uri="{A12FA001-AC4F-418D-AE19-62706E023703}">
                      <ahyp:hlinkClr val="tx"/>
                    </a:ext>
                  </a:extLst>
                </a:hlinkClick>
              </a:rPr>
              <a:t>INQUIRER.net</a:t>
            </a:r>
            <a:r>
              <a:rPr b="0" i="0" lang="en-CA" sz="900" u="none" cap="none" strike="noStrike">
                <a:solidFill>
                  <a:srgbClr val="333333"/>
                </a:solidFill>
                <a:highlight>
                  <a:srgbClr val="FFFFFF"/>
                </a:highlight>
                <a:latin typeface="Arial"/>
                <a:ea typeface="Arial"/>
                <a:cs typeface="Arial"/>
                <a:sym typeface="Arial"/>
              </a:rPr>
              <a:t> / 10:01 AM April 22, 2020</a:t>
            </a:r>
            <a:endParaRPr b="0" i="0" sz="900" u="none" cap="none" strike="noStrike">
              <a:solidFill>
                <a:srgbClr val="333333"/>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CA" sz="1100" u="none" cap="none" strike="noStrike">
                <a:solidFill>
                  <a:schemeClr val="dk1"/>
                </a:solidFill>
                <a:highlight>
                  <a:srgbClr val="FFFFFF"/>
                </a:highlight>
                <a:latin typeface="Arial"/>
                <a:ea typeface="Arial"/>
                <a:cs typeface="Arial"/>
                <a:sym typeface="Arial"/>
              </a:rPr>
              <a:t>MANILA, Philippines — The Commission on Human Rights (CHR)</a:t>
            </a:r>
            <a:endParaRPr b="0" i="0" sz="900" u="none" cap="none" strike="noStrike">
              <a:solidFill>
                <a:srgbClr val="333333"/>
              </a:solidFill>
              <a:highlight>
                <a:srgbClr val="FFFFFF"/>
              </a:highlight>
              <a:latin typeface="Arial"/>
              <a:ea typeface="Arial"/>
              <a:cs typeface="Arial"/>
              <a:sym typeface="Arial"/>
            </a:endParaRPr>
          </a:p>
        </p:txBody>
      </p:sp>
      <p:sp>
        <p:nvSpPr>
          <p:cNvPr id="198" name="Google Shape;198;gbcb249b075_0_62"/>
          <p:cNvSpPr txBox="1"/>
          <p:nvPr/>
        </p:nvSpPr>
        <p:spPr>
          <a:xfrm rot="200">
            <a:off x="6656400" y="4432638"/>
            <a:ext cx="5168700" cy="939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n-CA" sz="1400" u="none" cap="none" strike="noStrike">
                <a:solidFill>
                  <a:srgbClr val="212529"/>
                </a:solidFill>
                <a:latin typeface="Roboto"/>
                <a:ea typeface="Roboto"/>
                <a:cs typeface="Roboto"/>
                <a:sym typeface="Roboto"/>
              </a:rPr>
              <a:t>Online violence against minors jumped 57% in 2020</a:t>
            </a:r>
            <a:endParaRPr b="1" i="0" sz="1400" u="none" cap="none" strike="noStrike">
              <a:solidFill>
                <a:srgbClr val="212529"/>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100"/>
              <a:buFont typeface="Arial"/>
              <a:buNone/>
            </a:pPr>
            <a:r>
              <a:rPr b="0" i="0" lang="en-CA" sz="1100" u="none" cap="none" strike="noStrike">
                <a:solidFill>
                  <a:schemeClr val="dk1"/>
                </a:solidFill>
                <a:latin typeface="Roboto"/>
                <a:ea typeface="Roboto"/>
                <a:cs typeface="Roboto"/>
                <a:sym typeface="Roboto"/>
              </a:rPr>
              <a:t>2021-02-07 09:37:11</a:t>
            </a:r>
            <a:endParaRPr b="0" i="0" sz="1100" u="none" cap="none" strike="noStrike">
              <a:solidFill>
                <a:schemeClr val="dk1"/>
              </a:solidFill>
              <a:latin typeface="Roboto"/>
              <a:ea typeface="Roboto"/>
              <a:cs typeface="Roboto"/>
              <a:sym typeface="Roboto"/>
            </a:endParaRPr>
          </a:p>
          <a:p>
            <a:pPr indent="0" lvl="0" marL="0" marR="0" rtl="0" algn="just">
              <a:lnSpc>
                <a:spcPct val="100000"/>
              </a:lnSpc>
              <a:spcBef>
                <a:spcPts val="0"/>
              </a:spcBef>
              <a:spcAft>
                <a:spcPts val="0"/>
              </a:spcAft>
              <a:buClr>
                <a:srgbClr val="000000"/>
              </a:buClr>
              <a:buSzPts val="1200"/>
              <a:buFont typeface="Arial"/>
              <a:buNone/>
            </a:pPr>
            <a:r>
              <a:rPr b="0" i="0" lang="en-CA" sz="1200" u="none" cap="none" strike="noStrike">
                <a:solidFill>
                  <a:srgbClr val="212529"/>
                </a:solidFill>
                <a:highlight>
                  <a:srgbClr val="FFFFFF"/>
                </a:highlight>
                <a:latin typeface="Roboto"/>
                <a:ea typeface="Roboto"/>
                <a:cs typeface="Roboto"/>
                <a:sym typeface="Roboto"/>
              </a:rPr>
              <a:t>Young people were particularly exposed to online violence in 2020 because of periods of confinement due to the health crisis</a:t>
            </a:r>
            <a:endParaRPr b="0" i="0" sz="1400" u="none" cap="none" strike="noStrike">
              <a:solidFill>
                <a:srgbClr val="000000"/>
              </a:solidFill>
              <a:latin typeface="Calibri"/>
              <a:ea typeface="Calibri"/>
              <a:cs typeface="Calibri"/>
              <a:sym typeface="Calibri"/>
            </a:endParaRPr>
          </a:p>
        </p:txBody>
      </p:sp>
      <p:sp>
        <p:nvSpPr>
          <p:cNvPr id="199" name="Google Shape;199;gbcb249b075_0_62"/>
          <p:cNvSpPr txBox="1"/>
          <p:nvPr/>
        </p:nvSpPr>
        <p:spPr>
          <a:xfrm>
            <a:off x="7189375" y="2623675"/>
            <a:ext cx="3717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CA" sz="1100" u="sng" cap="none" strike="noStrike">
                <a:solidFill>
                  <a:schemeClr val="hlink"/>
                </a:solidFill>
                <a:latin typeface="Arial"/>
                <a:ea typeface="Arial"/>
                <a:cs typeface="Arial"/>
                <a:sym typeface="Arial"/>
                <a:hlinkClick r:id="rId8"/>
              </a:rPr>
              <a:t>                                                 </a:t>
            </a:r>
            <a:endParaRPr b="0" i="0" sz="1400" u="none" cap="none" strike="noStrike">
              <a:solidFill>
                <a:srgbClr val="000000"/>
              </a:solidFill>
              <a:latin typeface="Calibri"/>
              <a:ea typeface="Calibri"/>
              <a:cs typeface="Calibri"/>
              <a:sym typeface="Calibri"/>
            </a:endParaRPr>
          </a:p>
        </p:txBody>
      </p:sp>
      <p:sp>
        <p:nvSpPr>
          <p:cNvPr id="200" name="Google Shape;200;gbcb249b075_0_62"/>
          <p:cNvSpPr txBox="1"/>
          <p:nvPr/>
        </p:nvSpPr>
        <p:spPr>
          <a:xfrm rot="-189">
            <a:off x="6656400" y="2020841"/>
            <a:ext cx="5445900" cy="1366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0" lang="en-CA" sz="1400" u="none" cap="none" strike="noStrike">
                <a:solidFill>
                  <a:srgbClr val="000000"/>
                </a:solidFill>
                <a:latin typeface="Arial"/>
                <a:ea typeface="Arial"/>
                <a:cs typeface="Arial"/>
                <a:sym typeface="Arial"/>
              </a:rPr>
              <a:t>Amanda Todd’s accused cyberbully, Aydin Coban, appears in B.C. Supreme Court</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200"/>
              </a:spcBef>
              <a:spcAft>
                <a:spcPts val="0"/>
              </a:spcAft>
              <a:buClr>
                <a:srgbClr val="000000"/>
              </a:buClr>
              <a:buSzPts val="1200"/>
              <a:buFont typeface="Arial"/>
              <a:buNone/>
            </a:pPr>
            <a:r>
              <a:rPr b="1" i="1" lang="en-CA" sz="1200" u="none" cap="none" strike="noStrike">
                <a:solidFill>
                  <a:srgbClr val="000000"/>
                </a:solidFill>
                <a:latin typeface="Arial"/>
                <a:ea typeface="Arial"/>
                <a:cs typeface="Arial"/>
                <a:sym typeface="Arial"/>
              </a:rPr>
              <a:t>By</a:t>
            </a:r>
            <a:r>
              <a:rPr b="1" i="0" lang="en-CA" sz="1200" u="none" cap="none" strike="noStrike">
                <a:solidFill>
                  <a:srgbClr val="000000"/>
                </a:solidFill>
                <a:latin typeface="Arial"/>
                <a:ea typeface="Arial"/>
                <a:cs typeface="Arial"/>
                <a:sym typeface="Arial"/>
              </a:rPr>
              <a:t> </a:t>
            </a:r>
            <a:r>
              <a:rPr b="1" i="0" lang="en-CA" sz="1200" u="none" cap="none" strike="noStrike">
                <a:solidFill>
                  <a:srgbClr val="0052CC"/>
                </a:solidFill>
                <a:uFill>
                  <a:noFill/>
                </a:uFill>
                <a:latin typeface="Arial"/>
                <a:ea typeface="Arial"/>
                <a:cs typeface="Arial"/>
                <a:sym typeface="Arial"/>
                <a:hlinkClick r:id="rId9">
                  <a:extLst>
                    <a:ext uri="{A12FA001-AC4F-418D-AE19-62706E023703}">
                      <ahyp:hlinkClr val="tx"/>
                    </a:ext>
                  </a:extLst>
                </a:hlinkClick>
              </a:rPr>
              <a:t>Amy Judd</a:t>
            </a:r>
            <a:r>
              <a:rPr b="1" i="0" lang="en-CA" sz="1200" u="none" cap="none" strike="noStrike">
                <a:solidFill>
                  <a:srgbClr val="000000"/>
                </a:solidFill>
                <a:latin typeface="Arial"/>
                <a:ea typeface="Arial"/>
                <a:cs typeface="Arial"/>
                <a:sym typeface="Arial"/>
              </a:rPr>
              <a:t>  Global News</a:t>
            </a:r>
            <a:endParaRPr b="1"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CA" sz="1200" u="none" cap="none" strike="noStrike">
                <a:solidFill>
                  <a:srgbClr val="4D7192"/>
                </a:solidFill>
                <a:latin typeface="Arial"/>
                <a:ea typeface="Arial"/>
                <a:cs typeface="Arial"/>
                <a:sym typeface="Arial"/>
              </a:rPr>
              <a:t>Posted February 12, 2021 3:15 pm </a:t>
            </a:r>
            <a:endParaRPr b="0" i="0" sz="1200" u="none" cap="none" strike="noStrike">
              <a:solidFill>
                <a:srgbClr val="4D719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CA" sz="1200" u="none" cap="none" strike="noStrike">
                <a:solidFill>
                  <a:srgbClr val="4D7192"/>
                </a:solidFill>
                <a:latin typeface="Arial"/>
                <a:ea typeface="Arial"/>
                <a:cs typeface="Arial"/>
                <a:sym typeface="Arial"/>
              </a:rPr>
              <a:t>Updated February 13, 2021 12:40 pm</a:t>
            </a:r>
            <a:endParaRPr b="0" i="0" sz="1200" u="none" cap="none" strike="noStrike">
              <a:solidFill>
                <a:srgbClr val="4D7192"/>
              </a:solidFill>
              <a:latin typeface="Arial"/>
              <a:ea typeface="Arial"/>
              <a:cs typeface="Arial"/>
              <a:sym typeface="Arial"/>
            </a:endParaRPr>
          </a:p>
        </p:txBody>
      </p:sp>
      <p:sp>
        <p:nvSpPr>
          <p:cNvPr id="201" name="Google Shape;201;gbcb249b075_0_62"/>
          <p:cNvSpPr txBox="1"/>
          <p:nvPr/>
        </p:nvSpPr>
        <p:spPr>
          <a:xfrm>
            <a:off x="6656400" y="5285900"/>
            <a:ext cx="5168700" cy="1076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CA" sz="1400" u="none" cap="none" strike="noStrike">
                <a:solidFill>
                  <a:srgbClr val="000000"/>
                </a:solidFill>
                <a:latin typeface="Arial"/>
                <a:ea typeface="Arial"/>
                <a:cs typeface="Arial"/>
                <a:sym typeface="Arial"/>
              </a:rPr>
              <a:t>Moncton high school student explores why teens are sharing nude photos</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200"/>
              </a:spcBef>
              <a:spcAft>
                <a:spcPts val="0"/>
              </a:spcAft>
              <a:buClr>
                <a:srgbClr val="000000"/>
              </a:buClr>
              <a:buSzPts val="1200"/>
              <a:buFont typeface="Arial"/>
              <a:buNone/>
            </a:pPr>
            <a:r>
              <a:rPr b="1" i="1" lang="en-CA" sz="1200" u="none" cap="none" strike="noStrike">
                <a:solidFill>
                  <a:srgbClr val="000000"/>
                </a:solidFill>
                <a:latin typeface="Arial"/>
                <a:ea typeface="Arial"/>
                <a:cs typeface="Arial"/>
                <a:sym typeface="Arial"/>
              </a:rPr>
              <a:t>By</a:t>
            </a:r>
            <a:r>
              <a:rPr b="1" i="0" lang="en-CA" sz="1200" u="none" cap="none" strike="noStrike">
                <a:solidFill>
                  <a:srgbClr val="000000"/>
                </a:solidFill>
                <a:latin typeface="Arial"/>
                <a:ea typeface="Arial"/>
                <a:cs typeface="Arial"/>
                <a:sym typeface="Arial"/>
              </a:rPr>
              <a:t> </a:t>
            </a:r>
            <a:r>
              <a:rPr b="1" i="0" lang="en-CA" sz="1200" u="none" cap="none" strike="noStrike">
                <a:solidFill>
                  <a:srgbClr val="0052CC"/>
                </a:solidFill>
                <a:uFill>
                  <a:noFill/>
                </a:uFill>
                <a:latin typeface="Arial"/>
                <a:ea typeface="Arial"/>
                <a:cs typeface="Arial"/>
                <a:sym typeface="Arial"/>
                <a:hlinkClick r:id="rId10">
                  <a:extLst>
                    <a:ext uri="{A12FA001-AC4F-418D-AE19-62706E023703}">
                      <ahyp:hlinkClr val="tx"/>
                    </a:ext>
                  </a:extLst>
                </a:hlinkClick>
              </a:rPr>
              <a:t>Shelley Steeves</a:t>
            </a:r>
            <a:r>
              <a:rPr b="1" i="0" lang="en-CA" sz="1200" u="none" cap="none" strike="noStrike">
                <a:solidFill>
                  <a:srgbClr val="000000"/>
                </a:solidFill>
                <a:latin typeface="Arial"/>
                <a:ea typeface="Arial"/>
                <a:cs typeface="Arial"/>
                <a:sym typeface="Arial"/>
              </a:rPr>
              <a:t>  Global News</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CA" sz="1200" u="none" cap="none" strike="noStrike">
                <a:solidFill>
                  <a:srgbClr val="4D7192"/>
                </a:solidFill>
                <a:latin typeface="Arial"/>
                <a:ea typeface="Arial"/>
                <a:cs typeface="Arial"/>
                <a:sym typeface="Arial"/>
              </a:rPr>
              <a:t>Posted January 29, 2020 2:26 pm  Updated January 29, 2020 5:52 pm</a:t>
            </a:r>
            <a:endParaRPr b="0" i="0" sz="1200" u="none" cap="none" strike="noStrike">
              <a:solidFill>
                <a:srgbClr val="4D7192"/>
              </a:solidFill>
              <a:latin typeface="Arial"/>
              <a:ea typeface="Arial"/>
              <a:cs typeface="Arial"/>
              <a:sym typeface="Arial"/>
            </a:endParaRPr>
          </a:p>
        </p:txBody>
      </p:sp>
      <p:sp>
        <p:nvSpPr>
          <p:cNvPr id="202" name="Google Shape;202;gbcb249b075_0_62"/>
          <p:cNvSpPr txBox="1"/>
          <p:nvPr/>
        </p:nvSpPr>
        <p:spPr>
          <a:xfrm>
            <a:off x="6656400" y="3311850"/>
            <a:ext cx="5445900" cy="1170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0" lang="en-CA" sz="1400" u="none" cap="none" strike="noStrike">
                <a:solidFill>
                  <a:srgbClr val="000000"/>
                </a:solidFill>
                <a:latin typeface="Arial"/>
                <a:ea typeface="Arial"/>
                <a:cs typeface="Arial"/>
                <a:sym typeface="Arial"/>
              </a:rPr>
              <a:t>Abbotsford police urge teens to say ‘It’s a No’ to combat sexting, online harassment</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200"/>
              </a:spcBef>
              <a:spcAft>
                <a:spcPts val="0"/>
              </a:spcAft>
              <a:buClr>
                <a:srgbClr val="000000"/>
              </a:buClr>
              <a:buSzPts val="1200"/>
              <a:buFont typeface="Arial"/>
              <a:buNone/>
            </a:pPr>
            <a:r>
              <a:rPr b="1" i="1" lang="en-CA" sz="1200" u="none" cap="none" strike="noStrike">
                <a:solidFill>
                  <a:srgbClr val="000000"/>
                </a:solidFill>
                <a:latin typeface="Arial"/>
                <a:ea typeface="Arial"/>
                <a:cs typeface="Arial"/>
                <a:sym typeface="Arial"/>
              </a:rPr>
              <a:t>By</a:t>
            </a:r>
            <a:r>
              <a:rPr b="1" i="0" lang="en-CA" sz="1200" u="none" cap="none" strike="noStrike">
                <a:solidFill>
                  <a:srgbClr val="000000"/>
                </a:solidFill>
                <a:latin typeface="Arial"/>
                <a:ea typeface="Arial"/>
                <a:cs typeface="Arial"/>
                <a:sym typeface="Arial"/>
              </a:rPr>
              <a:t> </a:t>
            </a:r>
            <a:r>
              <a:rPr b="1" i="0" lang="en-CA" sz="1200" u="none" cap="none" strike="noStrike">
                <a:solidFill>
                  <a:srgbClr val="0052CC"/>
                </a:solidFill>
                <a:uFill>
                  <a:noFill/>
                </a:uFill>
                <a:latin typeface="Arial"/>
                <a:ea typeface="Arial"/>
                <a:cs typeface="Arial"/>
                <a:sym typeface="Arial"/>
                <a:hlinkClick r:id="rId11">
                  <a:extLst>
                    <a:ext uri="{A12FA001-AC4F-418D-AE19-62706E023703}">
                      <ahyp:hlinkClr val="tx"/>
                    </a:ext>
                  </a:extLst>
                </a:hlinkClick>
              </a:rPr>
              <a:t>Sean Boynton</a:t>
            </a:r>
            <a:r>
              <a:rPr b="1" i="0" lang="en-CA" sz="1200" u="none" cap="none" strike="noStrike">
                <a:solidFill>
                  <a:srgbClr val="000000"/>
                </a:solidFill>
                <a:latin typeface="Arial"/>
                <a:ea typeface="Arial"/>
                <a:cs typeface="Arial"/>
                <a:sym typeface="Arial"/>
              </a:rPr>
              <a:t>  Global News</a:t>
            </a:r>
            <a:endParaRPr b="1"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CA" sz="1200" u="none" cap="none" strike="noStrike">
                <a:solidFill>
                  <a:srgbClr val="4D7192"/>
                </a:solidFill>
                <a:latin typeface="Arial"/>
                <a:ea typeface="Arial"/>
                <a:cs typeface="Arial"/>
                <a:sym typeface="Arial"/>
              </a:rPr>
              <a:t>Posted April 27, 2019 12:06 pm   Updated April 27, 2019 12:19 pm</a:t>
            </a:r>
            <a:endParaRPr b="0" i="0" sz="1200" u="none" cap="none" strike="noStrike">
              <a:solidFill>
                <a:srgbClr val="4D7192"/>
              </a:solidFill>
              <a:latin typeface="Arial"/>
              <a:ea typeface="Arial"/>
              <a:cs typeface="Arial"/>
              <a:sym typeface="Arial"/>
            </a:endParaRPr>
          </a:p>
        </p:txBody>
      </p:sp>
      <p:sp>
        <p:nvSpPr>
          <p:cNvPr id="203" name="Google Shape;203;gbcb249b075_0_62"/>
          <p:cNvSpPr txBox="1"/>
          <p:nvPr/>
        </p:nvSpPr>
        <p:spPr>
          <a:xfrm>
            <a:off x="84500" y="1802850"/>
            <a:ext cx="5644500" cy="100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0" i="0" lang="en-CA" sz="1200" u="none" cap="none" strike="noStrike">
                <a:solidFill>
                  <a:srgbClr val="222222"/>
                </a:solidFill>
                <a:latin typeface="Arial"/>
                <a:ea typeface="Arial"/>
                <a:cs typeface="Arial"/>
                <a:sym typeface="Arial"/>
              </a:rPr>
              <a:t>« Il n’y a pas de place dans notre pays pour la discrimination nourrie par la peur et la désinformation », a plaidé M.  Trudeau, qui assistait samedi à une réception pour le Nouvel An chinois à Scarborough, en banlieue torontoise. </a:t>
            </a:r>
            <a:endParaRPr b="0" i="0" sz="1200" u="none" cap="none" strike="noStrike">
              <a:solidFill>
                <a:srgbClr val="222222"/>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CA" sz="1200" u="none" cap="none" strike="noStrike">
                <a:solidFill>
                  <a:srgbClr val="8D8D8D"/>
                </a:solidFill>
                <a:latin typeface="Arial"/>
                <a:ea typeface="Arial"/>
                <a:cs typeface="Arial"/>
                <a:sym typeface="Arial"/>
              </a:rPr>
              <a:t>Publié le 1</a:t>
            </a:r>
            <a:r>
              <a:rPr b="0" baseline="30000" i="0" lang="en-CA" sz="1200" u="none" cap="none" strike="noStrike">
                <a:solidFill>
                  <a:srgbClr val="8D8D8D"/>
                </a:solidFill>
                <a:latin typeface="Arial"/>
                <a:ea typeface="Arial"/>
                <a:cs typeface="Arial"/>
                <a:sym typeface="Arial"/>
              </a:rPr>
              <a:t>er</a:t>
            </a:r>
            <a:r>
              <a:rPr b="0" i="0" lang="en-CA" sz="1200" u="none" cap="none" strike="noStrike">
                <a:solidFill>
                  <a:srgbClr val="8D8D8D"/>
                </a:solidFill>
                <a:latin typeface="Arial"/>
                <a:ea typeface="Arial"/>
                <a:cs typeface="Arial"/>
                <a:sym typeface="Arial"/>
              </a:rPr>
              <a:t> février 2020 à 14h36 </a:t>
            </a:r>
            <a:r>
              <a:rPr b="0" i="0" lang="en-CA" sz="1200" u="none" cap="none" strike="noStrike">
                <a:solidFill>
                  <a:srgbClr val="404040"/>
                </a:solidFill>
                <a:latin typeface="Arial"/>
                <a:ea typeface="Arial"/>
                <a:cs typeface="Arial"/>
                <a:sym typeface="Arial"/>
              </a:rPr>
              <a:t>Mis à jour à 17h41</a:t>
            </a:r>
            <a:endParaRPr b="0" i="0" sz="1200" u="none" cap="none" strike="noStrike">
              <a:solidFill>
                <a:srgbClr val="404040"/>
              </a:solidFill>
              <a:latin typeface="Arial"/>
              <a:ea typeface="Arial"/>
              <a:cs typeface="Arial"/>
              <a:sym typeface="Arial"/>
            </a:endParaRPr>
          </a:p>
        </p:txBody>
      </p:sp>
      <p:sp>
        <p:nvSpPr>
          <p:cNvPr id="204" name="Google Shape;204;gbcb249b075_0_62"/>
          <p:cNvSpPr txBox="1"/>
          <p:nvPr/>
        </p:nvSpPr>
        <p:spPr>
          <a:xfrm>
            <a:off x="146300" y="2908975"/>
            <a:ext cx="5350500" cy="5133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190500" rtl="0" algn="l">
              <a:lnSpc>
                <a:spcPct val="100000"/>
              </a:lnSpc>
              <a:spcBef>
                <a:spcPts val="0"/>
              </a:spcBef>
              <a:spcAft>
                <a:spcPts val="0"/>
              </a:spcAft>
              <a:buClr>
                <a:srgbClr val="000000"/>
              </a:buClr>
              <a:buSzPts val="1200"/>
              <a:buFont typeface="Arial"/>
              <a:buNone/>
            </a:pPr>
            <a:r>
              <a:rPr b="1" i="0" lang="en-CA" sz="1200" u="none" cap="none" strike="noStrike">
                <a:solidFill>
                  <a:srgbClr val="231F20"/>
                </a:solidFill>
                <a:highlight>
                  <a:srgbClr val="FFFFFF"/>
                </a:highlight>
                <a:latin typeface="Montserrat"/>
                <a:ea typeface="Montserrat"/>
                <a:cs typeface="Montserrat"/>
                <a:sym typeface="Montserrat"/>
              </a:rPr>
              <a:t>L’intimidation, un phénomène à prendre au sérieux</a:t>
            </a:r>
            <a:endParaRPr b="1" i="0" sz="1200" u="none" cap="none" strike="noStrike">
              <a:solidFill>
                <a:srgbClr val="231F20"/>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050"/>
              <a:buFont typeface="Arial"/>
              <a:buNone/>
            </a:pPr>
            <a:r>
              <a:rPr b="0" i="0" lang="en-CA" sz="1050" u="none" cap="none" strike="noStrike">
                <a:solidFill>
                  <a:srgbClr val="231F20"/>
                </a:solidFill>
                <a:latin typeface="Arial"/>
                <a:ea typeface="Arial"/>
                <a:cs typeface="Arial"/>
                <a:sym typeface="Arial"/>
              </a:rPr>
              <a:t>Amélie Giroux | École Sainte-Marguerite-d’Youville</a:t>
            </a:r>
            <a:endParaRPr b="0" i="0" sz="1050" u="none" cap="none" strike="noStrike">
              <a:solidFill>
                <a:srgbClr val="231F20"/>
              </a:solidFill>
              <a:latin typeface="Arial"/>
              <a:ea typeface="Arial"/>
              <a:cs typeface="Arial"/>
              <a:sym typeface="Arial"/>
            </a:endParaRPr>
          </a:p>
        </p:txBody>
      </p:sp>
      <p:sp>
        <p:nvSpPr>
          <p:cNvPr id="205" name="Google Shape;205;gbcb249b075_0_62"/>
          <p:cNvSpPr txBox="1"/>
          <p:nvPr/>
        </p:nvSpPr>
        <p:spPr>
          <a:xfrm>
            <a:off x="158300" y="4682450"/>
            <a:ext cx="5904900" cy="16074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190500" rtl="0" algn="l">
              <a:lnSpc>
                <a:spcPct val="100000"/>
              </a:lnSpc>
              <a:spcBef>
                <a:spcPts val="0"/>
              </a:spcBef>
              <a:spcAft>
                <a:spcPts val="0"/>
              </a:spcAft>
              <a:buClr>
                <a:srgbClr val="000000"/>
              </a:buClr>
              <a:buSzPts val="1200"/>
              <a:buFont typeface="Arial"/>
              <a:buNone/>
            </a:pPr>
            <a:r>
              <a:rPr b="0" i="0" lang="en-CA" sz="1200" u="none" cap="none" strike="noStrike">
                <a:solidFill>
                  <a:srgbClr val="9C9C9C"/>
                </a:solidFill>
                <a:highlight>
                  <a:srgbClr val="FFFFFF"/>
                </a:highlight>
                <a:latin typeface="Montserrat"/>
                <a:ea typeface="Montserrat"/>
                <a:cs typeface="Montserrat"/>
                <a:sym typeface="Montserrat"/>
              </a:rPr>
              <a:t>2020-02-19 @ 12:00</a:t>
            </a:r>
            <a:endParaRPr b="0" i="0" sz="1200" u="none" cap="none" strike="noStrike">
              <a:solidFill>
                <a:srgbClr val="231F20"/>
              </a:solidFill>
              <a:highlight>
                <a:srgbClr val="FFFFFF"/>
              </a:highlight>
              <a:latin typeface="Montserrat"/>
              <a:ea typeface="Montserrat"/>
              <a:cs typeface="Montserrat"/>
              <a:sym typeface="Montserrat"/>
            </a:endParaRPr>
          </a:p>
          <a:p>
            <a:pPr indent="0" lvl="0" marL="0" marR="190500" rtl="0" algn="l">
              <a:lnSpc>
                <a:spcPct val="100000"/>
              </a:lnSpc>
              <a:spcBef>
                <a:spcPts val="0"/>
              </a:spcBef>
              <a:spcAft>
                <a:spcPts val="0"/>
              </a:spcAft>
              <a:buClr>
                <a:srgbClr val="000000"/>
              </a:buClr>
              <a:buSzPts val="1200"/>
              <a:buFont typeface="Arial"/>
              <a:buNone/>
            </a:pPr>
            <a:r>
              <a:rPr b="1" i="0" lang="en-CA" sz="1200" u="none" cap="none" strike="noStrike">
                <a:solidFill>
                  <a:srgbClr val="231F20"/>
                </a:solidFill>
                <a:highlight>
                  <a:srgbClr val="FFFFFF"/>
                </a:highlight>
                <a:latin typeface="Montserrat"/>
                <a:ea typeface="Montserrat"/>
                <a:cs typeface="Montserrat"/>
                <a:sym typeface="Montserrat"/>
              </a:rPr>
              <a:t>Génération Z : Notre voix cachée derrière la technologie</a:t>
            </a:r>
            <a:endParaRPr b="1" i="0" sz="1200" u="none" cap="none" strike="noStrike">
              <a:solidFill>
                <a:srgbClr val="231F20"/>
              </a:solidFill>
              <a:highlight>
                <a:srgbClr val="FFFFFF"/>
              </a:highlight>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200"/>
              <a:buFont typeface="Arial"/>
              <a:buNone/>
            </a:pPr>
            <a:r>
              <a:rPr b="0" i="0" lang="en-CA" sz="1200" u="none" cap="none" strike="noStrike">
                <a:solidFill>
                  <a:srgbClr val="231F20"/>
                </a:solidFill>
                <a:latin typeface="Arial"/>
                <a:ea typeface="Arial"/>
                <a:cs typeface="Arial"/>
                <a:sym typeface="Arial"/>
              </a:rPr>
              <a:t>Chloe Rodrigue | Collège Notre-Dame</a:t>
            </a:r>
            <a:endParaRPr b="0" i="0" sz="1200" u="none" cap="none" strike="noStrike">
              <a:solidFill>
                <a:srgbClr val="231F2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CA" sz="1100" u="none" cap="none" strike="noStrike">
                <a:solidFill>
                  <a:srgbClr val="231F20"/>
                </a:solidFill>
                <a:highlight>
                  <a:srgbClr val="FFFFFF"/>
                </a:highlight>
                <a:latin typeface="Montserrat"/>
                <a:ea typeface="Montserrat"/>
                <a:cs typeface="Montserrat"/>
                <a:sym typeface="Montserrat"/>
              </a:rPr>
              <a:t>Un des problèmes les plus graves de nos jours est celui des maladies mentales, qui sont en hausse extraordinaire dans la génération Z en raison du contexte social. Les réseaux sociaux nous pressent d’avoir un visage parfait, la cyberintimidation nous suit partout, les commentaires malicieux rendent impossible de s’en sortir. </a:t>
            </a:r>
            <a:endParaRPr b="0" i="0" sz="1100" u="none" cap="none" strike="noStrike">
              <a:solidFill>
                <a:srgbClr val="231F20"/>
              </a:solidFill>
              <a:latin typeface="Arial"/>
              <a:ea typeface="Arial"/>
              <a:cs typeface="Arial"/>
              <a:sym typeface="Arial"/>
            </a:endParaRPr>
          </a:p>
        </p:txBody>
      </p:sp>
      <p:sp>
        <p:nvSpPr>
          <p:cNvPr id="206" name="Google Shape;206;gbcb249b075_0_62"/>
          <p:cNvSpPr txBox="1"/>
          <p:nvPr/>
        </p:nvSpPr>
        <p:spPr>
          <a:xfrm>
            <a:off x="158300" y="3630700"/>
            <a:ext cx="60513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CA" sz="1200" u="none" cap="none" strike="noStrike">
                <a:solidFill>
                  <a:srgbClr val="212529"/>
                </a:solidFill>
                <a:latin typeface="Roboto"/>
                <a:ea typeface="Roboto"/>
                <a:cs typeface="Roboto"/>
                <a:sym typeface="Roboto"/>
              </a:rPr>
              <a:t>Les ados cyberintimidés plus à risque d’avoir des idées suicidaires selon une étude</a:t>
            </a:r>
            <a:endParaRPr b="1" i="0" sz="1200" u="none" cap="none" strike="noStrike">
              <a:solidFill>
                <a:srgbClr val="212529"/>
              </a:solidFill>
              <a:latin typeface="Roboto"/>
              <a:ea typeface="Roboto"/>
              <a:cs typeface="Roboto"/>
              <a:sym typeface="Roboto"/>
            </a:endParaRPr>
          </a:p>
          <a:p>
            <a:pPr indent="0" lvl="0" marL="0" marR="304800" rtl="0" algn="l">
              <a:lnSpc>
                <a:spcPct val="100000"/>
              </a:lnSpc>
              <a:spcBef>
                <a:spcPts val="0"/>
              </a:spcBef>
              <a:spcAft>
                <a:spcPts val="0"/>
              </a:spcAft>
              <a:buClr>
                <a:srgbClr val="000000"/>
              </a:buClr>
              <a:buSzPts val="1200"/>
              <a:buFont typeface="Arial"/>
              <a:buNone/>
            </a:pPr>
            <a:r>
              <a:rPr b="0" i="0" lang="en-CA" sz="1200" u="none" cap="none" strike="noStrike">
                <a:solidFill>
                  <a:schemeClr val="hlink"/>
                </a:solidFill>
                <a:uFill>
                  <a:noFill/>
                </a:uFill>
                <a:latin typeface="Courier New"/>
                <a:ea typeface="Courier New"/>
                <a:cs typeface="Courier New"/>
                <a:sym typeface="Courier New"/>
                <a:hlinkClick r:id="rId12"/>
              </a:rPr>
              <a:t>Actualités</a:t>
            </a:r>
            <a:endParaRPr b="0" i="0" sz="1200" u="none" cap="none" strike="noStrike">
              <a:solidFill>
                <a:schemeClr val="hlink"/>
              </a:solidFill>
              <a:latin typeface="Courier New"/>
              <a:ea typeface="Courier New"/>
              <a:cs typeface="Courier New"/>
              <a:sym typeface="Courier New"/>
            </a:endParaRPr>
          </a:p>
          <a:p>
            <a:pPr indent="0" lvl="0" marL="0" marR="304800" rtl="0" algn="l">
              <a:lnSpc>
                <a:spcPct val="100000"/>
              </a:lnSpc>
              <a:spcBef>
                <a:spcPts val="0"/>
              </a:spcBef>
              <a:spcAft>
                <a:spcPts val="0"/>
              </a:spcAft>
              <a:buClr>
                <a:srgbClr val="000000"/>
              </a:buClr>
              <a:buSzPts val="1200"/>
              <a:buFont typeface="Arial"/>
              <a:buNone/>
            </a:pPr>
            <a:r>
              <a:rPr b="1" i="0" lang="en-CA" sz="1200" u="none" cap="none" strike="noStrike">
                <a:solidFill>
                  <a:schemeClr val="dk1"/>
                </a:solidFill>
                <a:latin typeface="Courier New"/>
                <a:ea typeface="Courier New"/>
                <a:cs typeface="Courier New"/>
                <a:sym typeface="Courier New"/>
              </a:rPr>
              <a:t>Stéphanie Marin, La Presse canadienne</a:t>
            </a:r>
            <a:endParaRPr b="1" i="0" sz="1200" u="none" cap="none" strike="noStrike">
              <a:solidFill>
                <a:schemeClr val="dk1"/>
              </a:solidFill>
              <a:latin typeface="Courier New"/>
              <a:ea typeface="Courier New"/>
              <a:cs typeface="Courier New"/>
              <a:sym typeface="Courier New"/>
            </a:endParaRPr>
          </a:p>
          <a:p>
            <a:pPr indent="0" lvl="0" marL="0" marR="304800" rtl="0" algn="l">
              <a:lnSpc>
                <a:spcPct val="100000"/>
              </a:lnSpc>
              <a:spcBef>
                <a:spcPts val="0"/>
              </a:spcBef>
              <a:spcAft>
                <a:spcPts val="0"/>
              </a:spcAft>
              <a:buClr>
                <a:srgbClr val="000000"/>
              </a:buClr>
              <a:buSzPts val="1200"/>
              <a:buFont typeface="Arial"/>
              <a:buNone/>
            </a:pPr>
            <a:r>
              <a:rPr b="0" i="0" lang="en-CA" sz="1200" u="none" cap="none" strike="noStrike">
                <a:solidFill>
                  <a:schemeClr val="dk1"/>
                </a:solidFill>
                <a:latin typeface="Courier New"/>
                <a:ea typeface="Courier New"/>
                <a:cs typeface="Courier New"/>
                <a:sym typeface="Courier New"/>
              </a:rPr>
              <a:t>4 février 2020</a:t>
            </a:r>
            <a:endParaRPr b="0" i="0" sz="1200" u="none" cap="none" strike="noStrike">
              <a:solidFill>
                <a:schemeClr val="dk1"/>
              </a:solidFill>
              <a:latin typeface="Courier New"/>
              <a:ea typeface="Courier New"/>
              <a:cs typeface="Courier New"/>
              <a:sym typeface="Courier Ne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bcb249b075_0_15"/>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2" name="Google Shape;212;gbcb249b075_0_15"/>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13" name="Google Shape;213;gbcb249b075_0_15"/>
          <p:cNvSpPr txBox="1"/>
          <p:nvPr>
            <p:ph type="title"/>
          </p:nvPr>
        </p:nvSpPr>
        <p:spPr>
          <a:xfrm>
            <a:off x="0" y="0"/>
            <a:ext cx="8891100" cy="943200"/>
          </a:xfrm>
          <a:prstGeom prst="rect">
            <a:avLst/>
          </a:prstGeom>
          <a:noFill/>
          <a:ln>
            <a:noFill/>
          </a:ln>
        </p:spPr>
        <p:txBody>
          <a:bodyPr anchorCtr="0" anchor="ctr" bIns="45700" lIns="91425" spcFirstLastPara="1" rIns="91425" wrap="square" tIns="45700">
            <a:noAutofit/>
          </a:bodyPr>
          <a:lstStyle/>
          <a:p>
            <a:pPr indent="-152400" lvl="0" marL="444500" rtl="0" algn="l">
              <a:lnSpc>
                <a:spcPct val="115000"/>
              </a:lnSpc>
              <a:spcBef>
                <a:spcPts val="700"/>
              </a:spcBef>
              <a:spcAft>
                <a:spcPts val="0"/>
              </a:spcAft>
              <a:buClr>
                <a:schemeClr val="dk1"/>
              </a:buClr>
              <a:buSzPts val="1100"/>
              <a:buFont typeface="Arial"/>
              <a:buNone/>
            </a:pPr>
            <a:r>
              <a:rPr b="0" lang="en-CA" sz="2800">
                <a:solidFill>
                  <a:srgbClr val="FFFFFF"/>
                </a:solidFill>
                <a:latin typeface="Arial"/>
                <a:ea typeface="Arial"/>
                <a:cs typeface="Arial"/>
                <a:sym typeface="Arial"/>
              </a:rPr>
              <a:t>LES DÉFINITIONS</a:t>
            </a:r>
            <a:endParaRPr sz="2800">
              <a:solidFill>
                <a:srgbClr val="FFFFFF"/>
              </a:solidFill>
            </a:endParaRPr>
          </a:p>
        </p:txBody>
      </p:sp>
      <p:sp>
        <p:nvSpPr>
          <p:cNvPr id="214" name="Google Shape;214;gbcb249b075_0_15"/>
          <p:cNvSpPr txBox="1"/>
          <p:nvPr/>
        </p:nvSpPr>
        <p:spPr>
          <a:xfrm>
            <a:off x="622400" y="2100775"/>
            <a:ext cx="108213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Calibri"/>
                <a:ea typeface="Calibri"/>
                <a:cs typeface="Calibri"/>
                <a:sym typeface="Calibri"/>
              </a:rPr>
              <a:t>Cyberviolence</a:t>
            </a:r>
            <a:r>
              <a:rPr b="0" i="0" lang="en-CA" sz="2000" u="none" cap="none" strike="noStrike">
                <a:solidFill>
                  <a:schemeClr val="dk1"/>
                </a:solidFill>
                <a:latin typeface="Calibri"/>
                <a:ea typeface="Calibri"/>
                <a:cs typeface="Calibri"/>
                <a:sym typeface="Calibri"/>
              </a:rPr>
              <a:t>: Terme générique décrivant une vaste gamme de gestes volontaires perpétrés en ligne dans le but de faire du mal à d’autres personnes, notamment: cyberintimidation, cyberharcèlement, cyberharcèlement sexuel, sextorsion, leurre, traite de la personne et distribution d’images intimes sans consentement.</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Calibri"/>
                <a:ea typeface="Calibri"/>
                <a:cs typeface="Calibri"/>
                <a:sym typeface="Calibri"/>
              </a:rPr>
              <a:t>Cyberintimidation</a:t>
            </a:r>
            <a:r>
              <a:rPr b="0" i="0" lang="en-CA" sz="2000" u="none" cap="none" strike="noStrike">
                <a:solidFill>
                  <a:schemeClr val="dk1"/>
                </a:solidFill>
                <a:latin typeface="Calibri"/>
                <a:ea typeface="Calibri"/>
                <a:cs typeface="Calibri"/>
                <a:sym typeface="Calibri"/>
              </a:rPr>
              <a:t>: Gestes posés à l’égard d’une autre personne ou d’un groupe au moyen d’Internet ou d’appareils électroniques en vue d’infliger des blessures émotionnelles, notamment: messages textes ou courriels haineux ou insultants, publications privées ou publiques en ligne, révélation non consensuelle de l’orientation sexuelle, de l’identité de genre ou de l’expression de genre d’une personne, création d’un faux compte sur un site de réseautage social visant à ridiculiser une autre personne et propagation de rumeurs et commérage en ligne.</a:t>
            </a:r>
            <a:endParaRPr b="0" i="0" sz="2000" u="none" cap="none" strike="noStrike">
              <a:solidFill>
                <a:schemeClr val="dk1"/>
              </a:solidFill>
              <a:latin typeface="Calibri"/>
              <a:ea typeface="Calibri"/>
              <a:cs typeface="Calibri"/>
              <a:sym typeface="Calibri"/>
            </a:endParaRPr>
          </a:p>
        </p:txBody>
      </p:sp>
      <p:sp>
        <p:nvSpPr>
          <p:cNvPr id="215" name="Google Shape;215;gbcb249b075_0_15"/>
          <p:cNvSpPr txBox="1"/>
          <p:nvPr/>
        </p:nvSpPr>
        <p:spPr>
          <a:xfrm>
            <a:off x="622400" y="1244938"/>
            <a:ext cx="102192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rgbClr val="000000"/>
                </a:solidFill>
                <a:latin typeface="Calibri"/>
                <a:ea typeface="Calibri"/>
                <a:cs typeface="Calibri"/>
                <a:sym typeface="Calibri"/>
              </a:rPr>
              <a:t>Qu’est-ce que la cyberviolence et la cyberintimidation?</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c0139c189e_0_23"/>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1" name="Google Shape;221;gc0139c189e_0_23"/>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22" name="Google Shape;222;gc0139c189e_0_23"/>
          <p:cNvSpPr txBox="1"/>
          <p:nvPr>
            <p:ph type="title"/>
          </p:nvPr>
        </p:nvSpPr>
        <p:spPr>
          <a:xfrm>
            <a:off x="0" y="0"/>
            <a:ext cx="10224000" cy="943200"/>
          </a:xfrm>
          <a:prstGeom prst="rect">
            <a:avLst/>
          </a:prstGeom>
          <a:noFill/>
          <a:ln>
            <a:noFill/>
          </a:ln>
        </p:spPr>
        <p:txBody>
          <a:bodyPr anchorCtr="0" anchor="ctr" bIns="45700" lIns="91425" spcFirstLastPara="1" rIns="91425" wrap="square" tIns="45700">
            <a:noAutofit/>
          </a:bodyPr>
          <a:lstStyle/>
          <a:p>
            <a:pPr indent="-152400" lvl="0" marL="444500" rtl="0" algn="l">
              <a:lnSpc>
                <a:spcPct val="115000"/>
              </a:lnSpc>
              <a:spcBef>
                <a:spcPts val="700"/>
              </a:spcBef>
              <a:spcAft>
                <a:spcPts val="0"/>
              </a:spcAft>
              <a:buClr>
                <a:schemeClr val="dk1"/>
              </a:buClr>
              <a:buSzPts val="1100"/>
              <a:buFont typeface="Arial"/>
              <a:buNone/>
            </a:pPr>
            <a:r>
              <a:rPr b="0" lang="en-CA" sz="2800">
                <a:solidFill>
                  <a:srgbClr val="FFFFFF"/>
                </a:solidFill>
                <a:latin typeface="Arial"/>
                <a:ea typeface="Arial"/>
                <a:cs typeface="Arial"/>
                <a:sym typeface="Arial"/>
              </a:rPr>
              <a:t>LES DÉFINITIONS</a:t>
            </a:r>
            <a:endParaRPr sz="2800">
              <a:solidFill>
                <a:srgbClr val="FFFFFF"/>
              </a:solidFill>
            </a:endParaRPr>
          </a:p>
        </p:txBody>
      </p:sp>
      <p:sp>
        <p:nvSpPr>
          <p:cNvPr id="223" name="Google Shape;223;gc0139c189e_0_23"/>
          <p:cNvSpPr txBox="1"/>
          <p:nvPr/>
        </p:nvSpPr>
        <p:spPr>
          <a:xfrm>
            <a:off x="189375" y="943200"/>
            <a:ext cx="11862900" cy="5679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1" i="0" lang="en-CA" sz="1700" u="none" cap="none" strike="noStrike">
                <a:solidFill>
                  <a:schemeClr val="dk1"/>
                </a:solidFill>
                <a:latin typeface="Calibri"/>
                <a:ea typeface="Calibri"/>
                <a:cs typeface="Calibri"/>
                <a:sym typeface="Calibri"/>
              </a:rPr>
              <a:t>Enfant :</a:t>
            </a:r>
            <a:r>
              <a:rPr b="0" i="0" lang="en-CA" sz="1700" u="none" cap="none" strike="noStrike">
                <a:solidFill>
                  <a:schemeClr val="dk1"/>
                </a:solidFill>
                <a:latin typeface="Calibri"/>
                <a:ea typeface="Calibri"/>
                <a:cs typeface="Calibri"/>
                <a:sym typeface="Calibri"/>
              </a:rPr>
              <a:t> Personne de moins de 12 ans </a:t>
            </a:r>
            <a:endParaRPr b="0" i="0" sz="1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1" i="0" lang="en-CA" sz="1700" u="none" cap="none" strike="noStrike">
                <a:solidFill>
                  <a:schemeClr val="dk1"/>
                </a:solidFill>
                <a:latin typeface="Calibri"/>
                <a:ea typeface="Calibri"/>
                <a:cs typeface="Calibri"/>
                <a:sym typeface="Calibri"/>
              </a:rPr>
              <a:t>Jeune :</a:t>
            </a:r>
            <a:r>
              <a:rPr b="0" i="0" lang="en-CA" sz="1700" u="none" cap="none" strike="noStrike">
                <a:solidFill>
                  <a:schemeClr val="dk1"/>
                </a:solidFill>
                <a:latin typeface="Calibri"/>
                <a:ea typeface="Calibri"/>
                <a:cs typeface="Calibri"/>
                <a:sym typeface="Calibri"/>
              </a:rPr>
              <a:t> Personne de 12 à 17 ans </a:t>
            </a:r>
            <a:endParaRPr b="0" i="0" sz="1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1" i="0" lang="en-CA" sz="1700" u="none" cap="none" strike="noStrike">
                <a:solidFill>
                  <a:schemeClr val="dk1"/>
                </a:solidFill>
                <a:latin typeface="Calibri"/>
                <a:ea typeface="Calibri"/>
                <a:cs typeface="Calibri"/>
                <a:sym typeface="Calibri"/>
              </a:rPr>
              <a:t>Adulte :</a:t>
            </a:r>
            <a:r>
              <a:rPr b="0" i="0" lang="en-CA" sz="1700" u="none" cap="none" strike="noStrike">
                <a:solidFill>
                  <a:schemeClr val="dk1"/>
                </a:solidFill>
                <a:latin typeface="Calibri"/>
                <a:ea typeface="Calibri"/>
                <a:cs typeface="Calibri"/>
                <a:sym typeface="Calibri"/>
              </a:rPr>
              <a:t> Personne de 18 ans ou plus</a:t>
            </a:r>
            <a:endParaRPr b="1"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en-CA" sz="1700" u="none" cap="none" strike="noStrike">
                <a:solidFill>
                  <a:srgbClr val="000000"/>
                </a:solidFill>
                <a:latin typeface="Arial"/>
                <a:ea typeface="Arial"/>
                <a:cs typeface="Arial"/>
                <a:sym typeface="Arial"/>
              </a:rPr>
              <a:t>Pornographie juvénile</a:t>
            </a:r>
            <a:r>
              <a:rPr b="0" i="0" lang="en-CA" sz="1700" u="none" cap="none" strike="noStrike">
                <a:solidFill>
                  <a:srgbClr val="000000"/>
                </a:solidFill>
                <a:latin typeface="Arial"/>
                <a:ea typeface="Arial"/>
                <a:cs typeface="Arial"/>
                <a:sym typeface="Arial"/>
              </a:rPr>
              <a:t> : Photographie, film, vidéo ou toute autre représentation visuelle créée de façon mécanique ounumérique, notamment des fichiers écrits ou audio (p. ex., clavardage, messages vocaux et discussions sur vidéo) :</a:t>
            </a:r>
            <a:endParaRPr b="0" i="0" sz="17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700"/>
              <a:buFont typeface="Arial"/>
              <a:buNone/>
            </a:pPr>
            <a:r>
              <a:rPr b="0" i="0" lang="en-CA" sz="1700" u="none" cap="none" strike="noStrike">
                <a:solidFill>
                  <a:srgbClr val="000000"/>
                </a:solidFill>
                <a:latin typeface="Arial"/>
                <a:ea typeface="Arial"/>
                <a:cs typeface="Arial"/>
                <a:sym typeface="Arial"/>
              </a:rPr>
              <a:t>(i)  où figure une personne âgée de moins de 18 ans ou présentée comme telle et se livrant ou présentée comme se livrant à une activitésexuelle explicite; ou</a:t>
            </a:r>
            <a:endParaRPr b="0" i="0" sz="17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700"/>
              <a:buFont typeface="Arial"/>
              <a:buNone/>
            </a:pPr>
            <a:r>
              <a:rPr b="0" i="0" lang="en-CA" sz="1700" u="none" cap="none" strike="noStrike">
                <a:solidFill>
                  <a:srgbClr val="000000"/>
                </a:solidFill>
                <a:latin typeface="Arial"/>
                <a:ea typeface="Arial"/>
                <a:cs typeface="Arial"/>
                <a:sym typeface="Arial"/>
              </a:rPr>
              <a:t>(ii)  dont la caractéristique dominante est la représentation, dans un but sexuel, d’organes sexuels ou de la région anale d’une personne âgée de moins de 18 ans.</a:t>
            </a:r>
            <a:endParaRPr b="0" i="0" sz="17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en-CA" sz="1700" u="none" cap="none" strike="noStrike">
                <a:solidFill>
                  <a:srgbClr val="000000"/>
                </a:solidFill>
                <a:latin typeface="Arial"/>
                <a:ea typeface="Arial"/>
                <a:cs typeface="Arial"/>
                <a:sym typeface="Arial"/>
              </a:rPr>
              <a:t>Cyberharcèlement </a:t>
            </a:r>
            <a:r>
              <a:rPr b="0" i="0" lang="en-CA" sz="1700" u="none" cap="none" strike="noStrike">
                <a:solidFill>
                  <a:srgbClr val="000000"/>
                </a:solidFill>
                <a:latin typeface="Arial"/>
                <a:ea typeface="Arial"/>
                <a:cs typeface="Arial"/>
                <a:sym typeface="Arial"/>
              </a:rPr>
              <a:t>: Communications répétées et non désirées, directes ou indirectes, avec une autre personne au moyen des technologies, notamment des messages textes, des courriels et des publications privées ou publiques en ligne.</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1" i="0" lang="en-CA" sz="1700" u="none" cap="none" strike="noStrike">
                <a:solidFill>
                  <a:srgbClr val="000000"/>
                </a:solidFill>
                <a:latin typeface="Arial"/>
                <a:ea typeface="Arial"/>
                <a:cs typeface="Arial"/>
                <a:sym typeface="Arial"/>
              </a:rPr>
              <a:t>Cyberharcèlement sexuel</a:t>
            </a:r>
            <a:r>
              <a:rPr b="0" i="0" lang="en-CA" sz="1700" u="none" cap="none" strike="noStrike">
                <a:solidFill>
                  <a:srgbClr val="000000"/>
                </a:solidFill>
                <a:latin typeface="Arial"/>
                <a:ea typeface="Arial"/>
                <a:cs typeface="Arial"/>
                <a:sym typeface="Arial"/>
              </a:rPr>
              <a:t> : Communications répétées et non désirées de nature sexuelle, directes ou indirectes, avec une autre personne au moyen des technologies, notamment des messages textes, des courriels et des publications privées ou publiques en ligne. Le cyberharcèlement sexuel peut aussi comprendre les insultes, le dénigrement et les blagues intimidantes à caractère sexuel, la révélation non consensuelle de l’orientation sexuelle, de l’identité de genre ou de l’expression de genre d’une personne, et la transmission, l’échange ou la sollicitation d’images à caractère sexuel sans consentement.</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c0139c189e_0_31"/>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9" name="Google Shape;229;gc0139c189e_0_31"/>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30" name="Google Shape;230;gc0139c189e_0_31"/>
          <p:cNvSpPr txBox="1"/>
          <p:nvPr>
            <p:ph type="title"/>
          </p:nvPr>
        </p:nvSpPr>
        <p:spPr>
          <a:xfrm>
            <a:off x="0" y="0"/>
            <a:ext cx="10224000" cy="943200"/>
          </a:xfrm>
          <a:prstGeom prst="rect">
            <a:avLst/>
          </a:prstGeom>
          <a:noFill/>
          <a:ln>
            <a:noFill/>
          </a:ln>
        </p:spPr>
        <p:txBody>
          <a:bodyPr anchorCtr="0" anchor="ctr" bIns="45700" lIns="91425" spcFirstLastPara="1" rIns="91425" wrap="square" tIns="45700">
            <a:noAutofit/>
          </a:bodyPr>
          <a:lstStyle/>
          <a:p>
            <a:pPr indent="-152400" lvl="0" marL="444500" rtl="0" algn="l">
              <a:lnSpc>
                <a:spcPct val="115000"/>
              </a:lnSpc>
              <a:spcBef>
                <a:spcPts val="700"/>
              </a:spcBef>
              <a:spcAft>
                <a:spcPts val="0"/>
              </a:spcAft>
              <a:buClr>
                <a:schemeClr val="dk1"/>
              </a:buClr>
              <a:buSzPts val="1100"/>
              <a:buFont typeface="Arial"/>
              <a:buNone/>
            </a:pPr>
            <a:r>
              <a:rPr b="0" lang="en-CA" sz="2800">
                <a:solidFill>
                  <a:srgbClr val="FFFFFF"/>
                </a:solidFill>
                <a:latin typeface="Arial"/>
                <a:ea typeface="Arial"/>
                <a:cs typeface="Arial"/>
                <a:sym typeface="Arial"/>
              </a:rPr>
              <a:t>LES DÉFINITIONS</a:t>
            </a:r>
            <a:endParaRPr sz="2800">
              <a:solidFill>
                <a:srgbClr val="FFFFFF"/>
              </a:solidFill>
            </a:endParaRPr>
          </a:p>
        </p:txBody>
      </p:sp>
      <p:sp>
        <p:nvSpPr>
          <p:cNvPr id="231" name="Google Shape;231;gc0139c189e_0_31"/>
          <p:cNvSpPr txBox="1"/>
          <p:nvPr/>
        </p:nvSpPr>
        <p:spPr>
          <a:xfrm>
            <a:off x="421500" y="1082125"/>
            <a:ext cx="11349000" cy="517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chemeClr val="dk1"/>
                </a:solidFill>
                <a:latin typeface="Arial"/>
                <a:ea typeface="Arial"/>
                <a:cs typeface="Arial"/>
                <a:sym typeface="Arial"/>
              </a:rPr>
              <a:t>Leurre </a:t>
            </a:r>
            <a:r>
              <a:rPr b="0" i="0" lang="en-CA" sz="1800" u="none" cap="none" strike="noStrike">
                <a:solidFill>
                  <a:schemeClr val="dk1"/>
                </a:solidFill>
                <a:latin typeface="Arial"/>
                <a:ea typeface="Arial"/>
                <a:cs typeface="Arial"/>
                <a:sym typeface="Arial"/>
              </a:rPr>
              <a:t>: Le fait pour une personne de communiquer, au moyen des télécommunications, avec une personne de moins de 18 ansdans le but de commettre un crime de nature sexuelle, comme une agression sexuelle, la création de pornographie juvénile etl’exploitation sexuelle. Le terme télécommunications comprend notamment les messages textes, les courriels et les publicationsprivées ou publiques en ligne.</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chemeClr val="dk1"/>
                </a:solidFill>
                <a:latin typeface="Arial"/>
                <a:ea typeface="Arial"/>
                <a:cs typeface="Arial"/>
                <a:sym typeface="Arial"/>
              </a:rPr>
              <a:t>Sextage </a:t>
            </a:r>
            <a:r>
              <a:rPr b="0" i="0" lang="en-CA" sz="1800" u="none" cap="none" strike="noStrike">
                <a:solidFill>
                  <a:schemeClr val="dk1"/>
                </a:solidFill>
                <a:latin typeface="Arial"/>
                <a:ea typeface="Arial"/>
                <a:cs typeface="Arial"/>
                <a:sym typeface="Arial"/>
              </a:rPr>
              <a:t>: Le fait pour des personnes de créer, d’échanger et de partager de façon consensuelle des images ou des vidéos de naturesexuelle ou d’avoir des conversations d’une telle nature par messages textes sur Internet, des appareils électroniques ou d’autres modes de communication.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chemeClr val="dk1"/>
                </a:solidFill>
                <a:latin typeface="Arial"/>
                <a:ea typeface="Arial"/>
                <a:cs typeface="Arial"/>
                <a:sym typeface="Arial"/>
              </a:rPr>
              <a:t>Sextorsion</a:t>
            </a:r>
            <a:r>
              <a:rPr b="0" i="0" lang="en-CA" sz="1800" u="none" cap="none" strike="noStrike">
                <a:solidFill>
                  <a:schemeClr val="dk1"/>
                </a:solidFill>
                <a:latin typeface="Arial"/>
                <a:ea typeface="Arial"/>
                <a:cs typeface="Arial"/>
                <a:sym typeface="Arial"/>
              </a:rPr>
              <a:t> : Le fait pour une personne d’utiliser les images intimes d’une autre personne pour la contraindre à envoyer d’autres images ou des vidéos de cette nature sur Internet et au moyen d’appareils électroniques.</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chemeClr val="dk1"/>
                </a:solidFill>
                <a:latin typeface="Arial"/>
                <a:ea typeface="Arial"/>
                <a:cs typeface="Arial"/>
                <a:sym typeface="Arial"/>
              </a:rPr>
              <a:t>Traite de la personne</a:t>
            </a:r>
            <a:r>
              <a:rPr b="0" i="0" lang="en-CA" sz="1800" u="none" cap="none" strike="noStrike">
                <a:solidFill>
                  <a:schemeClr val="dk1"/>
                </a:solidFill>
                <a:latin typeface="Arial"/>
                <a:ea typeface="Arial"/>
                <a:cs typeface="Arial"/>
                <a:sym typeface="Arial"/>
              </a:rPr>
              <a:t> : recruter, déplacer, transférer, abriter, ou recevoir des personnes par des moyens inappropriés pour des fins illégales incluant l’exploitation sexuelle et le travail forcé.</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chemeClr val="dk1"/>
                </a:solidFill>
                <a:latin typeface="Arial"/>
                <a:ea typeface="Arial"/>
                <a:cs typeface="Arial"/>
                <a:sym typeface="Arial"/>
              </a:rPr>
              <a:t>Cyber-séduction (grooming)</a:t>
            </a:r>
            <a:r>
              <a:rPr b="0" i="0" lang="en-CA" sz="1800" u="none" cap="none" strike="noStrike">
                <a:solidFill>
                  <a:schemeClr val="dk1"/>
                </a:solidFill>
                <a:latin typeface="Arial"/>
                <a:ea typeface="Arial"/>
                <a:cs typeface="Arial"/>
                <a:sym typeface="Arial"/>
              </a:rPr>
              <a:t> : Lorsque quelqu’un (souvent un adulte) se lie d’amitié avec un enfant/jeune en ligne et établit un lien émotionnel avec de mauvaises intentions futures (abus sexuel, sextorsion, traite de la personne…).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bcb249b075_0_21"/>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7" name="Google Shape;237;gbcb249b075_0_21"/>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38" name="Google Shape;238;gbcb249b075_0_21"/>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800">
                <a:solidFill>
                  <a:srgbClr val="FFFFFF"/>
                </a:solidFill>
              </a:rPr>
              <a:t>RÔLE ET RESPONSABILITÉ: obligation professionnelle</a:t>
            </a:r>
            <a:endParaRPr sz="2800">
              <a:solidFill>
                <a:srgbClr val="FFFFFF"/>
              </a:solidFill>
            </a:endParaRPr>
          </a:p>
        </p:txBody>
      </p:sp>
      <p:sp>
        <p:nvSpPr>
          <p:cNvPr id="239" name="Google Shape;239;gbcb249b075_0_21"/>
          <p:cNvSpPr txBox="1"/>
          <p:nvPr/>
        </p:nvSpPr>
        <p:spPr>
          <a:xfrm>
            <a:off x="403400" y="1178050"/>
            <a:ext cx="11036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0" name="Google Shape;240;gbcb249b075_0_21"/>
          <p:cNvSpPr txBox="1"/>
          <p:nvPr/>
        </p:nvSpPr>
        <p:spPr>
          <a:xfrm>
            <a:off x="122700" y="1530425"/>
            <a:ext cx="11943600" cy="3546300"/>
          </a:xfrm>
          <a:prstGeom prst="rect">
            <a:avLst/>
          </a:prstGeom>
          <a:noFill/>
          <a:ln>
            <a:noFill/>
          </a:ln>
        </p:spPr>
        <p:txBody>
          <a:bodyPr anchorCtr="0" anchor="t" bIns="91425" lIns="91425" spcFirstLastPara="1" rIns="91425" wrap="square" tIns="91425">
            <a:spAutoFit/>
          </a:bodyPr>
          <a:lstStyle/>
          <a:p>
            <a:pPr indent="-330200" lvl="0" marL="457200" marR="1625600" rtl="0" algn="l">
              <a:lnSpc>
                <a:spcPct val="115000"/>
              </a:lnSpc>
              <a:spcBef>
                <a:spcPts val="500"/>
              </a:spcBef>
              <a:spcAft>
                <a:spcPts val="0"/>
              </a:spcAft>
              <a:buClr>
                <a:schemeClr val="dk1"/>
              </a:buClr>
              <a:buSzPts val="1600"/>
              <a:buFont typeface="Arial"/>
              <a:buChar char="●"/>
            </a:pPr>
            <a:r>
              <a:rPr b="0" i="0" lang="en-CA" sz="1600" u="none" cap="none" strike="noStrike">
                <a:solidFill>
                  <a:schemeClr val="dk1"/>
                </a:solidFill>
                <a:latin typeface="Arial"/>
                <a:ea typeface="Arial"/>
                <a:cs typeface="Arial"/>
                <a:sym typeface="Arial"/>
              </a:rPr>
              <a:t>Normes de la profession enseignante (OEO) </a:t>
            </a:r>
            <a:r>
              <a:rPr b="0" i="0" lang="en-CA" sz="1600" u="sng" cap="none" strike="noStrike">
                <a:solidFill>
                  <a:schemeClr val="hlink"/>
                </a:solidFill>
                <a:latin typeface="Arial"/>
                <a:ea typeface="Arial"/>
                <a:cs typeface="Arial"/>
                <a:sym typeface="Arial"/>
                <a:hlinkClick r:id="rId4"/>
              </a:rPr>
              <a:t>https://www.oct.ca/fr-ca/public/professional-standards/standards-of-practice</a:t>
            </a:r>
            <a:r>
              <a:rPr b="0" i="0" lang="en-CA"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330200" lvl="0" marL="457200" marR="1625600" rtl="0" algn="l">
              <a:lnSpc>
                <a:spcPct val="115000"/>
              </a:lnSpc>
              <a:spcBef>
                <a:spcPts val="0"/>
              </a:spcBef>
              <a:spcAft>
                <a:spcPts val="0"/>
              </a:spcAft>
              <a:buClr>
                <a:schemeClr val="dk1"/>
              </a:buClr>
              <a:buSzPts val="1600"/>
              <a:buFont typeface="Arial"/>
              <a:buChar char="●"/>
            </a:pPr>
            <a:r>
              <a:rPr b="0" i="0" lang="en-CA" sz="1600" u="none" cap="none" strike="noStrike">
                <a:solidFill>
                  <a:schemeClr val="dk1"/>
                </a:solidFill>
                <a:latin typeface="Arial"/>
                <a:ea typeface="Arial"/>
                <a:cs typeface="Arial"/>
                <a:sym typeface="Arial"/>
              </a:rPr>
              <a:t>Lois en matière de protection de l’enfance qui traitent des incidents de cyberviolence et de cyberintimidation</a:t>
            </a:r>
            <a:endParaRPr b="0" i="0" sz="1600" u="none" cap="none" strike="noStrike">
              <a:solidFill>
                <a:schemeClr val="dk1"/>
              </a:solidFill>
              <a:latin typeface="Arial"/>
              <a:ea typeface="Arial"/>
              <a:cs typeface="Arial"/>
              <a:sym typeface="Arial"/>
            </a:endParaRPr>
          </a:p>
          <a:p>
            <a:pPr indent="-330200" lvl="0" marL="457200" marR="1625600" rtl="0" algn="l">
              <a:lnSpc>
                <a:spcPct val="115000"/>
              </a:lnSpc>
              <a:spcBef>
                <a:spcPts val="0"/>
              </a:spcBef>
              <a:spcAft>
                <a:spcPts val="0"/>
              </a:spcAft>
              <a:buClr>
                <a:schemeClr val="dk1"/>
              </a:buClr>
              <a:buSzPts val="1600"/>
              <a:buFont typeface="Arial"/>
              <a:buChar char="●"/>
            </a:pPr>
            <a:r>
              <a:rPr b="0" i="0" lang="en-CA" sz="1600" u="none" cap="none" strike="noStrike">
                <a:solidFill>
                  <a:srgbClr val="000000"/>
                </a:solidFill>
                <a:uFill>
                  <a:noFill/>
                </a:uFill>
                <a:latin typeface="Arial"/>
                <a:ea typeface="Arial"/>
                <a:cs typeface="Arial"/>
                <a:sym typeface="Arial"/>
                <a:hlinkClick r:id="rId5">
                  <a:extLst>
                    <a:ext uri="{A12FA001-AC4F-418D-AE19-62706E023703}">
                      <ahyp:hlinkClr val="tx"/>
                    </a:ext>
                  </a:extLst>
                </a:hlinkClick>
              </a:rPr>
              <a:t>Loi sur les services à l'enfance, à la jeunesse et à la famille</a:t>
            </a:r>
            <a:r>
              <a:rPr b="0" i="0" lang="en-CA" sz="1600" u="none" cap="none" strike="noStrike">
                <a:solidFill>
                  <a:schemeClr val="dk1"/>
                </a:solidFill>
                <a:latin typeface="Arial"/>
                <a:ea typeface="Arial"/>
                <a:cs typeface="Arial"/>
                <a:sym typeface="Arial"/>
              </a:rPr>
              <a:t> </a:t>
            </a:r>
            <a:r>
              <a:rPr b="0" i="0" lang="en-CA" sz="1600" u="sng" cap="none" strike="noStrike">
                <a:solidFill>
                  <a:schemeClr val="hlink"/>
                </a:solidFill>
                <a:latin typeface="Arial"/>
                <a:ea typeface="Arial"/>
                <a:cs typeface="Arial"/>
                <a:sym typeface="Arial"/>
                <a:hlinkClick r:id="rId6"/>
              </a:rPr>
              <a:t>https://www.ontario.ca/fr/lois/loi/17c14</a:t>
            </a:r>
            <a:r>
              <a:rPr b="0" i="0" lang="en-CA" sz="1600" u="none" cap="none" strike="noStrike">
                <a:solidFill>
                  <a:srgbClr val="000000"/>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rgbClr val="000000"/>
              </a:buClr>
              <a:buSzPts val="1600"/>
              <a:buFont typeface="Arial"/>
              <a:buChar char="●"/>
            </a:pPr>
            <a:r>
              <a:rPr b="0" i="0" lang="en-CA" sz="1600" u="sng" cap="none" strike="noStrike">
                <a:solidFill>
                  <a:srgbClr val="00B158"/>
                </a:solidFill>
                <a:latin typeface="Arial"/>
                <a:ea typeface="Arial"/>
                <a:cs typeface="Arial"/>
                <a:sym typeface="Arial"/>
                <a:hlinkClick r:id="rId7">
                  <a:extLst>
                    <a:ext uri="{A12FA001-AC4F-418D-AE19-62706E023703}">
                      <ahyp:hlinkClr val="tx"/>
                    </a:ext>
                  </a:extLst>
                </a:hlinkClick>
              </a:rPr>
              <a:t>Pornographie juvénile (Code criminel [1985] ch. C-46, </a:t>
            </a:r>
            <a:r>
              <a:rPr b="1" i="0" lang="en-CA" sz="1600" u="sng" cap="none" strike="noStrike">
                <a:solidFill>
                  <a:srgbClr val="00B158"/>
                </a:solidFill>
                <a:latin typeface="Arial"/>
                <a:ea typeface="Arial"/>
                <a:cs typeface="Arial"/>
                <a:sym typeface="Arial"/>
                <a:hlinkClick r:id="rId8">
                  <a:extLst>
                    <a:ext uri="{A12FA001-AC4F-418D-AE19-62706E023703}">
                      <ahyp:hlinkClr val="tx"/>
                    </a:ext>
                  </a:extLst>
                </a:hlinkClick>
              </a:rPr>
              <a:t>163.1</a:t>
            </a:r>
            <a:r>
              <a:rPr b="0" i="0" lang="en-CA" sz="1600" u="sng" cap="none" strike="noStrike">
                <a:solidFill>
                  <a:srgbClr val="00B158"/>
                </a:solidFill>
                <a:latin typeface="Arial"/>
                <a:ea typeface="Arial"/>
                <a:cs typeface="Arial"/>
                <a:sym typeface="Arial"/>
                <a:hlinkClick r:id="rId9">
                  <a:extLst>
                    <a:ext uri="{A12FA001-AC4F-418D-AE19-62706E023703}">
                      <ahyp:hlinkClr val="tx"/>
                    </a:ext>
                  </a:extLst>
                </a:hlinkClick>
              </a:rPr>
              <a:t>)</a:t>
            </a:r>
            <a:endParaRPr b="0" i="0" sz="1600" u="sng" cap="none" strike="noStrike">
              <a:solidFill>
                <a:srgbClr val="00B158"/>
              </a:solidFill>
              <a:latin typeface="Arial"/>
              <a:ea typeface="Arial"/>
              <a:cs typeface="Arial"/>
              <a:sym typeface="Arial"/>
            </a:endParaRPr>
          </a:p>
          <a:p>
            <a:pPr indent="-330200" lvl="0" marL="457200" marR="1739900" rtl="0" algn="l">
              <a:lnSpc>
                <a:spcPct val="115000"/>
              </a:lnSpc>
              <a:spcBef>
                <a:spcPts val="0"/>
              </a:spcBef>
              <a:spcAft>
                <a:spcPts val="0"/>
              </a:spcAft>
              <a:buClr>
                <a:srgbClr val="000000"/>
              </a:buClr>
              <a:buSzPts val="1600"/>
              <a:buFont typeface="Arial"/>
              <a:buChar char="●"/>
            </a:pPr>
            <a:r>
              <a:rPr b="0" i="1" lang="en-CA" sz="1600" u="sng" cap="none" strike="noStrike">
                <a:solidFill>
                  <a:srgbClr val="00B158"/>
                </a:solidFill>
                <a:latin typeface="Arial"/>
                <a:ea typeface="Arial"/>
                <a:cs typeface="Arial"/>
                <a:sym typeface="Arial"/>
                <a:hlinkClick r:id="rId10">
                  <a:extLst>
                    <a:ext uri="{A12FA001-AC4F-418D-AE19-62706E023703}">
                      <ahyp:hlinkClr val="tx"/>
                    </a:ext>
                  </a:extLst>
                </a:hlinkClick>
              </a:rPr>
              <a:t>Loi de 2008 sur le devoir de signaler les cas de pornographie juvénile</a:t>
            </a:r>
            <a:r>
              <a:rPr b="0" i="0" lang="en-CA" sz="1600" u="sng" cap="none" strike="noStrike">
                <a:solidFill>
                  <a:srgbClr val="00B158"/>
                </a:solidFill>
                <a:latin typeface="Arial"/>
                <a:ea typeface="Arial"/>
                <a:cs typeface="Arial"/>
                <a:sym typeface="Arial"/>
                <a:hlinkClick r:id="rId11">
                  <a:extLst>
                    <a:ext uri="{A12FA001-AC4F-418D-AE19-62706E023703}">
                      <ahyp:hlinkClr val="tx"/>
                    </a:ext>
                  </a:extLst>
                </a:hlinkClick>
              </a:rPr>
              <a:t>, L.O. de 2008,</a:t>
            </a:r>
            <a:r>
              <a:rPr b="0" i="0" lang="en-CA" sz="1600" u="none" cap="none" strike="noStrike">
                <a:solidFill>
                  <a:srgbClr val="00B158"/>
                </a:solidFill>
                <a:uFill>
                  <a:noFill/>
                </a:uFill>
                <a:latin typeface="Arial"/>
                <a:ea typeface="Arial"/>
                <a:cs typeface="Arial"/>
                <a:sym typeface="Arial"/>
                <a:hlinkClick r:id="rId12">
                  <a:extLst>
                    <a:ext uri="{A12FA001-AC4F-418D-AE19-62706E023703}">
                      <ahyp:hlinkClr val="tx"/>
                    </a:ext>
                  </a:extLst>
                </a:hlinkClick>
              </a:rPr>
              <a:t> </a:t>
            </a:r>
            <a:r>
              <a:rPr b="0" i="0" lang="en-CA" sz="1600" u="sng" cap="none" strike="noStrike">
                <a:solidFill>
                  <a:srgbClr val="00B158"/>
                </a:solidFill>
                <a:latin typeface="Arial"/>
                <a:ea typeface="Arial"/>
                <a:cs typeface="Arial"/>
                <a:sym typeface="Arial"/>
                <a:hlinkClick r:id="rId13">
                  <a:extLst>
                    <a:ext uri="{A12FA001-AC4F-418D-AE19-62706E023703}">
                      <ahyp:hlinkClr val="tx"/>
                    </a:ext>
                  </a:extLst>
                </a:hlinkClick>
              </a:rPr>
              <a:t>chap. 21 –Projet de loi 37</a:t>
            </a:r>
            <a:endParaRPr b="0" i="0" sz="1600" u="sng" cap="none" strike="noStrike">
              <a:solidFill>
                <a:srgbClr val="00B158"/>
              </a:solidFill>
              <a:latin typeface="Arial"/>
              <a:ea typeface="Arial"/>
              <a:cs typeface="Arial"/>
              <a:sym typeface="Arial"/>
            </a:endParaRPr>
          </a:p>
          <a:p>
            <a:pPr indent="-330200" lvl="0" marL="457200" marR="0" rtl="0" algn="l">
              <a:lnSpc>
                <a:spcPct val="115000"/>
              </a:lnSpc>
              <a:spcBef>
                <a:spcPts val="0"/>
              </a:spcBef>
              <a:spcAft>
                <a:spcPts val="0"/>
              </a:spcAft>
              <a:buClr>
                <a:srgbClr val="000000"/>
              </a:buClr>
              <a:buSzPts val="1600"/>
              <a:buFont typeface="Arial"/>
              <a:buChar char="●"/>
            </a:pPr>
            <a:r>
              <a:rPr b="0" i="0" lang="en-CA" sz="1600" u="sng" cap="none" strike="noStrike">
                <a:solidFill>
                  <a:srgbClr val="00B158"/>
                </a:solidFill>
                <a:latin typeface="Arial"/>
                <a:ea typeface="Arial"/>
                <a:cs typeface="Arial"/>
                <a:sym typeface="Arial"/>
                <a:hlinkClick r:id="rId14">
                  <a:extLst>
                    <a:ext uri="{A12FA001-AC4F-418D-AE19-62706E023703}">
                      <ahyp:hlinkClr val="tx"/>
                    </a:ext>
                  </a:extLst>
                </a:hlinkClick>
              </a:rPr>
              <a:t>Publication non consensuelle d’une image intime (</a:t>
            </a:r>
            <a:r>
              <a:rPr b="0" i="1" lang="en-CA" sz="1600" u="sng" cap="none" strike="noStrike">
                <a:solidFill>
                  <a:srgbClr val="00B158"/>
                </a:solidFill>
                <a:latin typeface="Arial"/>
                <a:ea typeface="Arial"/>
                <a:cs typeface="Arial"/>
                <a:sym typeface="Arial"/>
                <a:hlinkClick r:id="rId15">
                  <a:extLst>
                    <a:ext uri="{A12FA001-AC4F-418D-AE19-62706E023703}">
                      <ahyp:hlinkClr val="tx"/>
                    </a:ext>
                  </a:extLst>
                </a:hlinkClick>
              </a:rPr>
              <a:t>Code criminel </a:t>
            </a:r>
            <a:r>
              <a:rPr b="0" i="0" lang="en-CA" sz="1600" u="sng" cap="none" strike="noStrike">
                <a:solidFill>
                  <a:srgbClr val="00B158"/>
                </a:solidFill>
                <a:latin typeface="Arial"/>
                <a:ea typeface="Arial"/>
                <a:cs typeface="Arial"/>
                <a:sym typeface="Arial"/>
                <a:hlinkClick r:id="rId16">
                  <a:extLst>
                    <a:ext uri="{A12FA001-AC4F-418D-AE19-62706E023703}">
                      <ahyp:hlinkClr val="tx"/>
                    </a:ext>
                  </a:extLst>
                </a:hlinkClick>
              </a:rPr>
              <a:t>[1985] ch. C-46, art. 162.1)</a:t>
            </a:r>
            <a:endParaRPr b="0" i="0" sz="1600" u="sng" cap="none" strike="noStrike">
              <a:solidFill>
                <a:srgbClr val="00B158"/>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Char char="●"/>
            </a:pPr>
            <a:r>
              <a:rPr b="0" i="0" lang="en-CA" sz="1600" u="none" cap="none" strike="noStrike">
                <a:solidFill>
                  <a:schemeClr val="dk1"/>
                </a:solidFill>
                <a:latin typeface="Arial"/>
                <a:ea typeface="Arial"/>
                <a:cs typeface="Arial"/>
                <a:sym typeface="Arial"/>
              </a:rPr>
              <a:t>Projet de loi 13, </a:t>
            </a:r>
            <a:r>
              <a:rPr b="0" i="1" lang="en-CA" sz="1600" u="none" cap="none" strike="noStrike">
                <a:solidFill>
                  <a:schemeClr val="dk1"/>
                </a:solidFill>
                <a:latin typeface="Arial"/>
                <a:ea typeface="Arial"/>
                <a:cs typeface="Arial"/>
                <a:sym typeface="Arial"/>
              </a:rPr>
              <a:t>Loi pour des écoles tolérantes</a:t>
            </a:r>
            <a:r>
              <a:rPr b="0" i="0" lang="en-CA"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Char char="●"/>
            </a:pPr>
            <a:r>
              <a:rPr b="0" i="0" lang="en-CA" sz="1600" u="none" cap="none" strike="noStrike">
                <a:solidFill>
                  <a:schemeClr val="dk1"/>
                </a:solidFill>
                <a:latin typeface="Arial"/>
                <a:ea typeface="Arial"/>
                <a:cs typeface="Arial"/>
                <a:sym typeface="Arial"/>
              </a:rPr>
              <a:t>Code de conduite du conseil scolaire (code de conduite en ligne);</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Char char="●"/>
            </a:pPr>
            <a:r>
              <a:rPr b="0" i="1" lang="en-CA" sz="1600" u="none" cap="none" strike="noStrike">
                <a:solidFill>
                  <a:schemeClr val="dk1"/>
                </a:solidFill>
                <a:latin typeface="Arial"/>
                <a:ea typeface="Arial"/>
                <a:cs typeface="Arial"/>
                <a:sym typeface="Arial"/>
              </a:rPr>
              <a:t>Politique d’utilisation acceptable </a:t>
            </a:r>
            <a:r>
              <a:rPr b="0" i="0" lang="en-CA" sz="1600" u="none" cap="none" strike="noStrike">
                <a:solidFill>
                  <a:schemeClr val="dk1"/>
                </a:solidFill>
                <a:latin typeface="Arial"/>
                <a:ea typeface="Arial"/>
                <a:cs typeface="Arial"/>
                <a:sym typeface="Arial"/>
              </a:rPr>
              <a:t>et Apporter votre appareil numérique (AVAN);</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Char char="●"/>
            </a:pPr>
            <a:r>
              <a:rPr b="0" i="0" lang="en-CA" sz="1600" u="none" cap="none" strike="noStrike">
                <a:solidFill>
                  <a:schemeClr val="dk1"/>
                </a:solidFill>
                <a:latin typeface="Arial"/>
                <a:ea typeface="Arial"/>
                <a:cs typeface="Arial"/>
                <a:sym typeface="Arial"/>
              </a:rPr>
              <a:t>Procédures et protocoles de la police et du conseil scolaire.</a:t>
            </a:r>
            <a:endParaRPr b="0" i="0" sz="1600" u="none" cap="none" strike="noStrike">
              <a:solidFill>
                <a:schemeClr val="dk1"/>
              </a:solidFill>
              <a:latin typeface="Arial"/>
              <a:ea typeface="Arial"/>
              <a:cs typeface="Arial"/>
              <a:sym typeface="Arial"/>
            </a:endParaRPr>
          </a:p>
        </p:txBody>
      </p:sp>
      <p:sp>
        <p:nvSpPr>
          <p:cNvPr id="241" name="Google Shape;241;gbcb249b075_0_21"/>
          <p:cNvSpPr txBox="1"/>
          <p:nvPr/>
        </p:nvSpPr>
        <p:spPr>
          <a:xfrm>
            <a:off x="-1023150" y="7120875"/>
            <a:ext cx="112236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rgbClr val="000000"/>
                </a:solidFill>
                <a:latin typeface="Calibri"/>
                <a:ea typeface="Calibri"/>
                <a:cs typeface="Calibri"/>
                <a:sym typeface="Calibri"/>
              </a:rPr>
              <a:t>Activité suggérée: À l’aide des ressources fournies (politiques et procédures du conseil, protocole avec les policiers, lois, code criminel, NPP 144, NPP 145…) faire ressortir le rôle et les responsabilités du personnel scolaire.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be8f13856b_0_49"/>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7" name="Google Shape;247;gbe8f13856b_0_49"/>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48" name="Google Shape;248;gbe8f13856b_0_49"/>
          <p:cNvSpPr txBox="1"/>
          <p:nvPr>
            <p:ph type="title"/>
          </p:nvPr>
        </p:nvSpPr>
        <p:spPr>
          <a:xfrm>
            <a:off x="191532" y="-4"/>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RÔLE ET RESPONSABILITÉ: signes observables </a:t>
            </a:r>
            <a:endParaRPr sz="2780">
              <a:solidFill>
                <a:srgbClr val="FFFFFF"/>
              </a:solidFill>
            </a:endParaRPr>
          </a:p>
        </p:txBody>
      </p:sp>
      <p:sp>
        <p:nvSpPr>
          <p:cNvPr id="249" name="Google Shape;249;gbe8f13856b_0_49"/>
          <p:cNvSpPr txBox="1"/>
          <p:nvPr/>
        </p:nvSpPr>
        <p:spPr>
          <a:xfrm>
            <a:off x="511500" y="1131750"/>
            <a:ext cx="10863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50" name="Google Shape;250;gbe8f13856b_0_49"/>
          <p:cNvSpPr txBox="1"/>
          <p:nvPr/>
        </p:nvSpPr>
        <p:spPr>
          <a:xfrm>
            <a:off x="1023300" y="1874400"/>
            <a:ext cx="9839700" cy="3109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Troubles de sommeil</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Perte d’intérêt (école, passe-temps, activités…)</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Changement de personnalité</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Évite ses appareils technologiques</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Interagit moins avec la famille et les amis (replié sur soi)</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Réagit brusquement</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Saut d’humeur</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c165601fc2_0_0"/>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6" name="Google Shape;256;gc165601fc2_0_0"/>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57" name="Google Shape;257;gc165601fc2_0_0"/>
          <p:cNvSpPr txBox="1"/>
          <p:nvPr>
            <p:ph type="title"/>
          </p:nvPr>
        </p:nvSpPr>
        <p:spPr>
          <a:xfrm>
            <a:off x="174782" y="-4"/>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RÔLE ET RESPONSABILITÉ: attitude et comportement  </a:t>
            </a:r>
            <a:endParaRPr sz="2780">
              <a:solidFill>
                <a:srgbClr val="FFFFFF"/>
              </a:solidFill>
            </a:endParaRPr>
          </a:p>
        </p:txBody>
      </p:sp>
      <p:sp>
        <p:nvSpPr>
          <p:cNvPr id="258" name="Google Shape;258;gc165601fc2_0_0"/>
          <p:cNvSpPr txBox="1"/>
          <p:nvPr/>
        </p:nvSpPr>
        <p:spPr>
          <a:xfrm>
            <a:off x="511500" y="1252825"/>
            <a:ext cx="108633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259" name="Google Shape;259;gc165601fc2_0_0"/>
          <p:cNvSpPr txBox="1"/>
          <p:nvPr/>
        </p:nvSpPr>
        <p:spPr>
          <a:xfrm>
            <a:off x="1023300" y="1766700"/>
            <a:ext cx="9839700" cy="366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Restez calme</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Écouter</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Poser des questions</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Sécuriser</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Encourager (tu as fait la bonne chose en le disant)</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Savoir où obtenir de l’aide</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Informer la direction</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Ne pas porter de jugement</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Se soucier du bien-être (moral, physique, mental)</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c082c20f9e_0_351"/>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5" name="Google Shape;265;gc082c20f9e_0_351"/>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66" name="Google Shape;266;gc082c20f9e_0_351"/>
          <p:cNvSpPr txBox="1"/>
          <p:nvPr>
            <p:ph type="title"/>
          </p:nvPr>
        </p:nvSpPr>
        <p:spPr>
          <a:xfrm>
            <a:off x="486501" y="-34025"/>
            <a:ext cx="88788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RÔLE ET RESPONSABILITÉ: Comment réagir? Quoi faire?</a:t>
            </a:r>
            <a:endParaRPr sz="2780">
              <a:solidFill>
                <a:srgbClr val="FFFFFF"/>
              </a:solidFill>
            </a:endParaRPr>
          </a:p>
        </p:txBody>
      </p:sp>
      <p:sp>
        <p:nvSpPr>
          <p:cNvPr id="267" name="Google Shape;267;gc082c20f9e_0_351"/>
          <p:cNvSpPr txBox="1"/>
          <p:nvPr/>
        </p:nvSpPr>
        <p:spPr>
          <a:xfrm>
            <a:off x="146100" y="1165600"/>
            <a:ext cx="11899800" cy="49254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Reconnaître le malaise pour encourager la divulgation. </a:t>
            </a:r>
            <a:endParaRPr b="0" i="0" sz="2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368300" lvl="0" marL="457200" marR="0" rtl="0" algn="l">
              <a:lnSpc>
                <a:spcPct val="100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Créer un climat de confiance et un environnement sécuritaire exempt de peur, d’hostilité et de jugement.</a:t>
            </a:r>
            <a:endParaRPr b="0" i="0" sz="2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368300" lvl="0" marL="457200" marR="0" rtl="0" algn="l">
              <a:lnSpc>
                <a:spcPct val="100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Réagir de façon appropriée et avec délicatesse à la divulgation, sans minimiser.</a:t>
            </a:r>
            <a:endParaRPr b="0" i="0" sz="2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368300" lvl="0" marL="457200" marR="0" rtl="0" algn="l">
              <a:lnSpc>
                <a:spcPct val="100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Se fier à son intuition.</a:t>
            </a:r>
            <a:endParaRPr b="0" i="0" sz="2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368300" lvl="0" marL="457200" marR="0" rtl="0" algn="l">
              <a:lnSpc>
                <a:spcPct val="100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Garder en tête que l’enquête, de par sa nature, va créer un malaise.</a:t>
            </a:r>
            <a:endParaRPr b="0" i="0" sz="22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368300" lvl="0" marL="457200" marR="0" rtl="0" algn="l">
              <a:lnSpc>
                <a:spcPct val="100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Même si la cyberviolence ou la cyberintimidation risque d’avoir lieu hors de l’école, les répercussions se font souvent sentir entre ses murs. Le personnel scolaire doit être capable de réagir rapidement et avec assurance pour soutenir et sensibiliser les élèves. </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be8f13856b_0_71"/>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3" name="Google Shape;273;gbe8f13856b_0_71"/>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74" name="Google Shape;274;gbe8f13856b_0_71"/>
          <p:cNvSpPr txBox="1"/>
          <p:nvPr>
            <p:ph type="title"/>
          </p:nvPr>
        </p:nvSpPr>
        <p:spPr>
          <a:xfrm>
            <a:off x="486501" y="-34025"/>
            <a:ext cx="82824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RÔLE ET RESPONSABILITÉ: enseignant - apprenant</a:t>
            </a:r>
            <a:endParaRPr sz="2780">
              <a:solidFill>
                <a:srgbClr val="FFFFFF"/>
              </a:solidFill>
            </a:endParaRPr>
          </a:p>
        </p:txBody>
      </p:sp>
      <p:sp>
        <p:nvSpPr>
          <p:cNvPr id="275" name="Google Shape;275;gbe8f13856b_0_71"/>
          <p:cNvSpPr txBox="1"/>
          <p:nvPr/>
        </p:nvSpPr>
        <p:spPr>
          <a:xfrm>
            <a:off x="360200" y="1123800"/>
            <a:ext cx="11526300" cy="978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300"/>
              </a:spcBef>
              <a:spcAft>
                <a:spcPts val="0"/>
              </a:spcAft>
              <a:buClr>
                <a:srgbClr val="000000"/>
              </a:buClr>
              <a:buSzPts val="2400"/>
              <a:buFont typeface="Arial"/>
              <a:buNone/>
            </a:pPr>
            <a:r>
              <a:rPr b="0" i="0" lang="en-CA" sz="2400" u="none" cap="none" strike="noStrike">
                <a:solidFill>
                  <a:schemeClr val="dk1"/>
                </a:solidFill>
                <a:highlight>
                  <a:srgbClr val="FFFFFF"/>
                </a:highlight>
                <a:latin typeface="Arial"/>
                <a:ea typeface="Arial"/>
                <a:cs typeface="Arial"/>
                <a:sym typeface="Arial"/>
              </a:rPr>
              <a:t>Que pouvons-nous faire aujourd’hui pour aider les élèves à éviter les écueils du monde numérique?</a:t>
            </a:r>
            <a:endParaRPr b="0" i="0" sz="2400" u="none" cap="none" strike="noStrike">
              <a:solidFill>
                <a:srgbClr val="000000"/>
              </a:solidFill>
              <a:latin typeface="Arial"/>
              <a:ea typeface="Arial"/>
              <a:cs typeface="Arial"/>
              <a:sym typeface="Arial"/>
            </a:endParaRPr>
          </a:p>
        </p:txBody>
      </p:sp>
      <p:sp>
        <p:nvSpPr>
          <p:cNvPr id="276" name="Google Shape;276;gbe8f13856b_0_71"/>
          <p:cNvSpPr txBox="1"/>
          <p:nvPr/>
        </p:nvSpPr>
        <p:spPr>
          <a:xfrm>
            <a:off x="302550" y="2391650"/>
            <a:ext cx="11093700" cy="3140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rgbClr val="000000"/>
                </a:solidFill>
                <a:latin typeface="Calibri"/>
                <a:ea typeface="Calibri"/>
                <a:cs typeface="Calibri"/>
                <a:sym typeface="Calibri"/>
              </a:rPr>
              <a:t>Que font les élèves en ligne?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rgbClr val="000000"/>
                </a:solidFill>
                <a:latin typeface="Calibri"/>
                <a:ea typeface="Calibri"/>
                <a:cs typeface="Calibri"/>
                <a:sym typeface="Calibri"/>
              </a:rPr>
              <a:t>Quels sont les jeux, les applications, les médias sociaux dont les élèves fréquentent?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rgbClr val="000000"/>
                </a:solidFill>
                <a:latin typeface="Calibri"/>
                <a:ea typeface="Calibri"/>
                <a:cs typeface="Calibri"/>
                <a:sym typeface="Calibri"/>
              </a:rPr>
              <a:t>Y a-t-il des écueils à connaître?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rgbClr val="000000"/>
                </a:solidFill>
                <a:latin typeface="Calibri"/>
                <a:ea typeface="Calibri"/>
                <a:cs typeface="Calibri"/>
                <a:sym typeface="Calibri"/>
              </a:rPr>
              <a:t>Comment faire pour se renseigner?</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rgbClr val="000000"/>
                </a:solidFill>
                <a:latin typeface="Calibri"/>
                <a:ea typeface="Calibri"/>
                <a:cs typeface="Calibri"/>
                <a:sym typeface="Calibri"/>
              </a:rPr>
              <a:t>Si on ne connaît pas les applications ni les réseaux sociaux, comment pouvons-nous guider, aider, protéger les enfants?</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bfba9abf15_0_0"/>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7" name="Google Shape;117;gbfba9abf15_0_0"/>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pic>
        <p:nvPicPr>
          <p:cNvPr id="118" name="Google Shape;118;gbfba9abf15_0_0"/>
          <p:cNvPicPr preferRelativeResize="0"/>
          <p:nvPr/>
        </p:nvPicPr>
        <p:blipFill rotWithShape="1">
          <a:blip r:embed="rId4">
            <a:alphaModFix/>
          </a:blip>
          <a:srcRect b="0" l="0" r="0" t="0"/>
          <a:stretch/>
        </p:blipFill>
        <p:spPr>
          <a:xfrm>
            <a:off x="1754832" y="1933766"/>
            <a:ext cx="8682321" cy="1337847"/>
          </a:xfrm>
          <a:prstGeom prst="rect">
            <a:avLst/>
          </a:prstGeom>
          <a:noFill/>
          <a:ln>
            <a:noFill/>
          </a:ln>
        </p:spPr>
      </p:pic>
      <p:pic>
        <p:nvPicPr>
          <p:cNvPr id="119" name="Google Shape;119;gbfba9abf15_0_0"/>
          <p:cNvPicPr preferRelativeResize="0"/>
          <p:nvPr/>
        </p:nvPicPr>
        <p:blipFill rotWithShape="1">
          <a:blip r:embed="rId5">
            <a:alphaModFix/>
          </a:blip>
          <a:srcRect b="0" l="0" r="0" t="0"/>
          <a:stretch/>
        </p:blipFill>
        <p:spPr>
          <a:xfrm>
            <a:off x="3251661" y="3704202"/>
            <a:ext cx="1597494" cy="1759722"/>
          </a:xfrm>
          <a:prstGeom prst="rect">
            <a:avLst/>
          </a:prstGeom>
          <a:noFill/>
          <a:ln>
            <a:noFill/>
          </a:ln>
        </p:spPr>
      </p:pic>
      <p:sp>
        <p:nvSpPr>
          <p:cNvPr id="120" name="Google Shape;120;gbfba9abf15_0_0"/>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Relations saines: </a:t>
            </a:r>
            <a:endParaRPr sz="2780">
              <a:solidFill>
                <a:srgbClr val="FFFFFF"/>
              </a:solidFill>
            </a:endParaRPr>
          </a:p>
          <a:p>
            <a:pPr indent="0" lvl="0" marL="0" rtl="0" algn="l">
              <a:lnSpc>
                <a:spcPct val="90000"/>
              </a:lnSpc>
              <a:spcBef>
                <a:spcPts val="0"/>
              </a:spcBef>
              <a:spcAft>
                <a:spcPts val="0"/>
              </a:spcAft>
              <a:buSzPts val="990"/>
              <a:buNone/>
            </a:pPr>
            <a:r>
              <a:rPr lang="en-CA" sz="2780">
                <a:solidFill>
                  <a:srgbClr val="FFFFFF"/>
                </a:solidFill>
              </a:rPr>
              <a:t>lutte contre la cyberviolence et la cyberintimidation</a:t>
            </a:r>
            <a:endParaRPr sz="2780">
              <a:solidFill>
                <a:srgbClr val="FFFFFF"/>
              </a:solidFill>
            </a:endParaRPr>
          </a:p>
        </p:txBody>
      </p:sp>
      <p:pic>
        <p:nvPicPr>
          <p:cNvPr id="121" name="Google Shape;121;gbfba9abf15_0_0"/>
          <p:cNvPicPr preferRelativeResize="0"/>
          <p:nvPr/>
        </p:nvPicPr>
        <p:blipFill rotWithShape="1">
          <a:blip r:embed="rId6">
            <a:alphaModFix/>
          </a:blip>
          <a:srcRect b="0" l="0" r="0" t="0"/>
          <a:stretch/>
        </p:blipFill>
        <p:spPr>
          <a:xfrm>
            <a:off x="6600849" y="4275901"/>
            <a:ext cx="3218803" cy="813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c0139c189e_0_7"/>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2" name="Google Shape;282;gc0139c189e_0_7"/>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83" name="Google Shape;283;gc0139c189e_0_7"/>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Meilleures pratiques</a:t>
            </a:r>
            <a:endParaRPr sz="2780">
              <a:solidFill>
                <a:srgbClr val="FFFFFF"/>
              </a:solidFill>
            </a:endParaRPr>
          </a:p>
        </p:txBody>
      </p:sp>
      <p:sp>
        <p:nvSpPr>
          <p:cNvPr id="284" name="Google Shape;284;gc0139c189e_0_7"/>
          <p:cNvSpPr txBox="1"/>
          <p:nvPr/>
        </p:nvSpPr>
        <p:spPr>
          <a:xfrm>
            <a:off x="174450" y="994225"/>
            <a:ext cx="118431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300"/>
              </a:spcBef>
              <a:spcAft>
                <a:spcPts val="0"/>
              </a:spcAft>
              <a:buClr>
                <a:srgbClr val="000000"/>
              </a:buClr>
              <a:buSzPts val="2000"/>
              <a:buFont typeface="Arial"/>
              <a:buNone/>
            </a:pPr>
            <a:r>
              <a:rPr b="0" i="0" lang="en-CA" sz="2000" u="none" cap="none" strike="noStrike">
                <a:solidFill>
                  <a:schemeClr val="dk1"/>
                </a:solidFill>
                <a:highlight>
                  <a:srgbClr val="FFFFFF"/>
                </a:highlight>
                <a:latin typeface="Arial"/>
                <a:ea typeface="Arial"/>
                <a:cs typeface="Arial"/>
                <a:sym typeface="Arial"/>
              </a:rPr>
              <a:t>Quelles sont les meilleures pratiques ou les pratiques prometteuses qui méritent d’être étudiées?</a:t>
            </a:r>
            <a:endParaRPr b="0" i="0" sz="1400" u="none" cap="none" strike="noStrike">
              <a:solidFill>
                <a:srgbClr val="000000"/>
              </a:solidFill>
              <a:latin typeface="Arial"/>
              <a:ea typeface="Arial"/>
              <a:cs typeface="Arial"/>
              <a:sym typeface="Arial"/>
            </a:endParaRPr>
          </a:p>
        </p:txBody>
      </p:sp>
      <p:sp>
        <p:nvSpPr>
          <p:cNvPr id="285" name="Google Shape;285;gc0139c189e_0_7"/>
          <p:cNvSpPr txBox="1"/>
          <p:nvPr/>
        </p:nvSpPr>
        <p:spPr>
          <a:xfrm>
            <a:off x="403400" y="1572763"/>
            <a:ext cx="11050500" cy="444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rgbClr val="000000"/>
                </a:solidFill>
                <a:latin typeface="Arial"/>
                <a:ea typeface="Arial"/>
                <a:cs typeface="Arial"/>
                <a:sym typeface="Arial"/>
              </a:rPr>
              <a:t>• Si vous croyez qu’une infraction criminelle a été commise, communiquez avec la police.</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rgbClr val="000000"/>
                </a:solidFill>
                <a:latin typeface="Arial"/>
                <a:ea typeface="Arial"/>
                <a:cs typeface="Arial"/>
                <a:sym typeface="Arial"/>
              </a:rPr>
              <a:t>• Suivez les politiques et procédures du conseil scolaire, ainsi que les protocoles d’entente du service de police et du conseil scolaire.</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rgbClr val="000000"/>
                </a:solidFill>
                <a:latin typeface="Arial"/>
                <a:ea typeface="Arial"/>
                <a:cs typeface="Arial"/>
                <a:sym typeface="Arial"/>
              </a:rPr>
              <a:t>• Éteignez ou confisquez l’appareil électronique de l’élève en prenant soin de demander à une personne d’agir comme témoin lorsque vous le faites.</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CA" sz="2000" u="none" cap="none" strike="noStrike">
                <a:solidFill>
                  <a:schemeClr val="dk1"/>
                </a:solidFill>
                <a:latin typeface="Arial"/>
                <a:ea typeface="Arial"/>
                <a:cs typeface="Arial"/>
                <a:sym typeface="Arial"/>
              </a:rPr>
              <a:t>• Rédigez un compte rendu détaillé de l’incident.</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0" i="0" lang="en-CA" sz="2000" u="none" cap="none" strike="noStrike">
                <a:solidFill>
                  <a:schemeClr val="dk1"/>
                </a:solidFill>
                <a:latin typeface="Arial"/>
                <a:ea typeface="Arial"/>
                <a:cs typeface="Arial"/>
                <a:sym typeface="Arial"/>
              </a:rPr>
              <a:t>• Informez les membres du personnel du conseil scolaire appropriés.</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rgbClr val="D91E18"/>
                </a:solidFill>
                <a:latin typeface="Arial"/>
                <a:ea typeface="Arial"/>
                <a:cs typeface="Arial"/>
                <a:sym typeface="Arial"/>
              </a:rPr>
              <a:t>• </a:t>
            </a:r>
            <a:r>
              <a:rPr b="1" i="0" lang="en-CA" sz="2000" u="none" cap="none" strike="noStrike">
                <a:solidFill>
                  <a:srgbClr val="D91E18"/>
                </a:solidFill>
                <a:latin typeface="Arial"/>
                <a:ea typeface="Arial"/>
                <a:cs typeface="Arial"/>
                <a:sym typeface="Arial"/>
              </a:rPr>
              <a:t>Il est déconseillé</a:t>
            </a:r>
            <a:r>
              <a:rPr b="0" i="0" lang="en-CA" sz="2000" u="none" cap="none" strike="noStrike">
                <a:solidFill>
                  <a:srgbClr val="D91E18"/>
                </a:solidFill>
                <a:latin typeface="Arial"/>
                <a:ea typeface="Arial"/>
                <a:cs typeface="Arial"/>
                <a:sym typeface="Arial"/>
              </a:rPr>
              <a:t> de fouiller vous-même l’appareil, à moins que vous ne craignez que la sécurité d’élèves ou d’enfants soit directement menacée.</a:t>
            </a:r>
            <a:endParaRPr b="0" i="0" sz="2000" u="none" cap="none" strike="noStrike">
              <a:solidFill>
                <a:srgbClr val="D91E1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rgbClr val="D91E18"/>
                </a:solidFill>
                <a:latin typeface="Arial"/>
                <a:ea typeface="Arial"/>
                <a:cs typeface="Arial"/>
                <a:sym typeface="Arial"/>
              </a:rPr>
              <a:t>• </a:t>
            </a:r>
            <a:r>
              <a:rPr b="1" i="0" lang="en-CA" sz="2000" u="none" cap="none" strike="noStrike">
                <a:solidFill>
                  <a:srgbClr val="D91E18"/>
                </a:solidFill>
                <a:latin typeface="Arial"/>
                <a:ea typeface="Arial"/>
                <a:cs typeface="Arial"/>
                <a:sym typeface="Arial"/>
              </a:rPr>
              <a:t>Il est déconseillé</a:t>
            </a:r>
            <a:r>
              <a:rPr b="0" i="0" lang="en-CA" sz="2000" u="none" cap="none" strike="noStrike">
                <a:solidFill>
                  <a:srgbClr val="D91E18"/>
                </a:solidFill>
                <a:latin typeface="Arial"/>
                <a:ea typeface="Arial"/>
                <a:cs typeface="Arial"/>
                <a:sym typeface="Arial"/>
              </a:rPr>
              <a:t> d’envoyer, de sauvegarder, de partager ou d’imprimer vous-même des images qui se trouvent sur l’appareil.</a:t>
            </a:r>
            <a:endParaRPr b="0" i="0" sz="2000" u="none" cap="none" strike="noStrike">
              <a:solidFill>
                <a:srgbClr val="D91E1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rgbClr val="D91E18"/>
                </a:solidFill>
                <a:latin typeface="Arial"/>
                <a:ea typeface="Arial"/>
                <a:cs typeface="Arial"/>
                <a:sym typeface="Arial"/>
              </a:rPr>
              <a:t>À noter </a:t>
            </a:r>
            <a:r>
              <a:rPr b="0" i="0" lang="en-CA" sz="2000" u="none" cap="none" strike="noStrike">
                <a:solidFill>
                  <a:srgbClr val="D91E18"/>
                </a:solidFill>
                <a:latin typeface="Arial"/>
                <a:ea typeface="Arial"/>
                <a:cs typeface="Arial"/>
                <a:sym typeface="Arial"/>
              </a:rPr>
              <a:t>: Le visionnement, la possession ou le partage de pornographie juvénile peuvent entraîner des conséquences judiciaires.</a:t>
            </a:r>
            <a:endParaRPr b="0" i="0" sz="2000" u="none" cap="none" strike="noStrike">
              <a:solidFill>
                <a:srgbClr val="D91E18"/>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c082c20f9e_0_132"/>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1" name="Google Shape;291;gc082c20f9e_0_132"/>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292" name="Google Shape;292;gc082c20f9e_0_132"/>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NOS PRATIQUES: l’information</a:t>
            </a:r>
            <a:endParaRPr sz="2780">
              <a:solidFill>
                <a:srgbClr val="FFFFFF"/>
              </a:solidFill>
            </a:endParaRPr>
          </a:p>
        </p:txBody>
      </p:sp>
      <p:sp>
        <p:nvSpPr>
          <p:cNvPr id="293" name="Google Shape;293;gc082c20f9e_0_132"/>
          <p:cNvSpPr txBox="1"/>
          <p:nvPr/>
        </p:nvSpPr>
        <p:spPr>
          <a:xfrm>
            <a:off x="338175" y="1051750"/>
            <a:ext cx="11649000" cy="934500"/>
          </a:xfrm>
          <a:prstGeom prst="rect">
            <a:avLst/>
          </a:prstGeom>
          <a:noFill/>
          <a:ln>
            <a:noFill/>
          </a:ln>
        </p:spPr>
        <p:txBody>
          <a:bodyPr anchorCtr="0" anchor="t" bIns="91425" lIns="91425" spcFirstLastPara="1" rIns="91425" wrap="square" tIns="91425">
            <a:spAutoFit/>
          </a:bodyPr>
          <a:lstStyle/>
          <a:p>
            <a:pPr indent="0" lvl="0" marL="0" marR="393700" rtl="0" algn="l">
              <a:lnSpc>
                <a:spcPct val="103000"/>
              </a:lnSpc>
              <a:spcBef>
                <a:spcPts val="300"/>
              </a:spcBef>
              <a:spcAft>
                <a:spcPts val="0"/>
              </a:spcAft>
              <a:buClr>
                <a:srgbClr val="000000"/>
              </a:buClr>
              <a:buSzPts val="2400"/>
              <a:buFont typeface="Arial"/>
              <a:buNone/>
            </a:pPr>
            <a:r>
              <a:rPr b="0" i="0" lang="en-CA" sz="2400" u="none" cap="none" strike="noStrike">
                <a:solidFill>
                  <a:schemeClr val="dk1"/>
                </a:solidFill>
                <a:highlight>
                  <a:srgbClr val="FFFFFF"/>
                </a:highlight>
                <a:latin typeface="Arial"/>
                <a:ea typeface="Arial"/>
                <a:cs typeface="Arial"/>
                <a:sym typeface="Arial"/>
              </a:rPr>
              <a:t>La cybersécurité est-elle abordée de façon proactive et pertinente en fonction de l’âge?</a:t>
            </a:r>
            <a:endParaRPr b="0" i="0" sz="2400" u="none" cap="none" strike="noStrike">
              <a:solidFill>
                <a:srgbClr val="000000"/>
              </a:solidFill>
              <a:latin typeface="Arial"/>
              <a:ea typeface="Arial"/>
              <a:cs typeface="Arial"/>
              <a:sym typeface="Arial"/>
            </a:endParaRPr>
          </a:p>
        </p:txBody>
      </p:sp>
      <p:pic>
        <p:nvPicPr>
          <p:cNvPr id="294" name="Google Shape;294;gc082c20f9e_0_132"/>
          <p:cNvPicPr preferRelativeResize="0"/>
          <p:nvPr/>
        </p:nvPicPr>
        <p:blipFill rotWithShape="1">
          <a:blip r:embed="rId4">
            <a:alphaModFix/>
          </a:blip>
          <a:srcRect b="0" l="0" r="0" t="0"/>
          <a:stretch/>
        </p:blipFill>
        <p:spPr>
          <a:xfrm>
            <a:off x="8814200" y="2396025"/>
            <a:ext cx="3172974" cy="1838749"/>
          </a:xfrm>
          <a:prstGeom prst="rect">
            <a:avLst/>
          </a:prstGeom>
          <a:noFill/>
          <a:ln>
            <a:noFill/>
          </a:ln>
        </p:spPr>
      </p:pic>
      <p:sp>
        <p:nvSpPr>
          <p:cNvPr id="295" name="Google Shape;295;gc082c20f9e_0_132"/>
          <p:cNvSpPr txBox="1"/>
          <p:nvPr/>
        </p:nvSpPr>
        <p:spPr>
          <a:xfrm>
            <a:off x="921625" y="2114800"/>
            <a:ext cx="77253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rgbClr val="000000"/>
                </a:solidFill>
                <a:latin typeface="Calibri"/>
                <a:ea typeface="Calibri"/>
                <a:cs typeface="Calibri"/>
                <a:sym typeface="Calibri"/>
              </a:rPr>
              <a:t>Activité suggérée: Aujourd’hui, on s’arrête pour examiner nos pratiques (agenda, code de vie, plan d’école…). Quelles sont les façons dont nous adressons la cybersécurité dans la classe et dans l’école?  Où doit-on s’améliorer?  Quels sont nos besoins en matière de ressources?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be8f13856b_0_31"/>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1" name="Google Shape;301;gbe8f13856b_0_31"/>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302" name="Google Shape;302;gbe8f13856b_0_31"/>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NOS PRATIQUES: la diffusion de l’information</a:t>
            </a:r>
            <a:endParaRPr sz="2780">
              <a:solidFill>
                <a:srgbClr val="FFFFFF"/>
              </a:solidFill>
            </a:endParaRPr>
          </a:p>
        </p:txBody>
      </p:sp>
      <p:sp>
        <p:nvSpPr>
          <p:cNvPr id="303" name="Google Shape;303;gbe8f13856b_0_31"/>
          <p:cNvSpPr txBox="1"/>
          <p:nvPr/>
        </p:nvSpPr>
        <p:spPr>
          <a:xfrm>
            <a:off x="324625" y="1001775"/>
            <a:ext cx="11259900" cy="4534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300"/>
              </a:spcBef>
              <a:spcAft>
                <a:spcPts val="0"/>
              </a:spcAft>
              <a:buClr>
                <a:srgbClr val="000000"/>
              </a:buClr>
              <a:buSzPts val="2400"/>
              <a:buFont typeface="Arial"/>
              <a:buNone/>
            </a:pPr>
            <a:r>
              <a:rPr b="0" i="0" lang="en-CA" sz="2400" u="none" cap="none" strike="noStrike">
                <a:solidFill>
                  <a:schemeClr val="dk1"/>
                </a:solidFill>
                <a:highlight>
                  <a:srgbClr val="FFFFFF"/>
                </a:highlight>
                <a:latin typeface="Arial"/>
                <a:ea typeface="Arial"/>
                <a:cs typeface="Arial"/>
                <a:sym typeface="Arial"/>
              </a:rPr>
              <a:t>Comment l’information est-elle diffusée au personnel, aux élèves et aux parents?</a:t>
            </a:r>
            <a:endParaRPr b="0" i="0" sz="24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300"/>
              </a:spcBef>
              <a:spcAft>
                <a:spcPts val="0"/>
              </a:spcAft>
              <a:buClr>
                <a:srgbClr val="000000"/>
              </a:buClr>
              <a:buSzPts val="2000"/>
              <a:buFont typeface="Arial"/>
              <a:buNone/>
            </a:pPr>
            <a:r>
              <a:rPr b="0" i="0" lang="en-CA" sz="2000" u="none" cap="none" strike="noStrike">
                <a:solidFill>
                  <a:schemeClr val="dk1"/>
                </a:solidFill>
                <a:highlight>
                  <a:srgbClr val="FFFFFF"/>
                </a:highlight>
                <a:latin typeface="Arial"/>
                <a:ea typeface="Arial"/>
                <a:cs typeface="Arial"/>
                <a:sym typeface="Arial"/>
              </a:rPr>
              <a:t>Retour sur nos pratiques (cesser, continuer, ajouter):</a:t>
            </a:r>
            <a:endParaRPr b="0" i="0" sz="2000" u="none" cap="none" strike="noStrike">
              <a:solidFill>
                <a:schemeClr val="dk1"/>
              </a:solidFill>
              <a:highlight>
                <a:srgbClr val="FFFFFF"/>
              </a:highlight>
              <a:latin typeface="Arial"/>
              <a:ea typeface="Arial"/>
              <a:cs typeface="Arial"/>
              <a:sym typeface="Arial"/>
            </a:endParaRPr>
          </a:p>
          <a:p>
            <a:pPr indent="-355600" lvl="0" marL="1371600" marR="0" rtl="0" algn="l">
              <a:lnSpc>
                <a:spcPct val="115000"/>
              </a:lnSpc>
              <a:spcBef>
                <a:spcPts val="30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agenda</a:t>
            </a:r>
            <a:endParaRPr b="0" i="0" sz="2000" u="none" cap="none" strike="noStrike">
              <a:solidFill>
                <a:schemeClr val="dk1"/>
              </a:solidFill>
              <a:highlight>
                <a:srgbClr val="FFFFFF"/>
              </a:highlight>
              <a:latin typeface="Arial"/>
              <a:ea typeface="Arial"/>
              <a:cs typeface="Arial"/>
              <a:sym typeface="Arial"/>
            </a:endParaRPr>
          </a:p>
          <a:p>
            <a:pPr indent="-355600" lvl="0" marL="13716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lettre</a:t>
            </a:r>
            <a:endParaRPr b="0" i="0" sz="2000" u="none" cap="none" strike="noStrike">
              <a:solidFill>
                <a:schemeClr val="dk1"/>
              </a:solidFill>
              <a:highlight>
                <a:srgbClr val="FFFFFF"/>
              </a:highlight>
              <a:latin typeface="Arial"/>
              <a:ea typeface="Arial"/>
              <a:cs typeface="Arial"/>
              <a:sym typeface="Arial"/>
            </a:endParaRPr>
          </a:p>
          <a:p>
            <a:pPr indent="-355600" lvl="0" marL="13716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affiche</a:t>
            </a:r>
            <a:endParaRPr b="0" i="0" sz="2000" u="none" cap="none" strike="noStrike">
              <a:solidFill>
                <a:schemeClr val="dk1"/>
              </a:solidFill>
              <a:highlight>
                <a:srgbClr val="FFFFFF"/>
              </a:highlight>
              <a:latin typeface="Arial"/>
              <a:ea typeface="Arial"/>
              <a:cs typeface="Arial"/>
              <a:sym typeface="Arial"/>
            </a:endParaRPr>
          </a:p>
          <a:p>
            <a:pPr indent="-355600" lvl="0" marL="13716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article de journal</a:t>
            </a:r>
            <a:endParaRPr b="0" i="0" sz="2000" u="none" cap="none" strike="noStrike">
              <a:solidFill>
                <a:schemeClr val="dk1"/>
              </a:solidFill>
              <a:highlight>
                <a:srgbClr val="FFFFFF"/>
              </a:highlight>
              <a:latin typeface="Arial"/>
              <a:ea typeface="Arial"/>
              <a:cs typeface="Arial"/>
              <a:sym typeface="Arial"/>
            </a:endParaRPr>
          </a:p>
          <a:p>
            <a:pPr indent="-355600" lvl="0" marL="13716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bulletin spécialisé</a:t>
            </a:r>
            <a:endParaRPr b="0" i="0" sz="2000" u="none" cap="none" strike="noStrike">
              <a:solidFill>
                <a:schemeClr val="dk1"/>
              </a:solidFill>
              <a:highlight>
                <a:srgbClr val="FFFFFF"/>
              </a:highlight>
              <a:latin typeface="Arial"/>
              <a:ea typeface="Arial"/>
              <a:cs typeface="Arial"/>
              <a:sym typeface="Arial"/>
            </a:endParaRPr>
          </a:p>
          <a:p>
            <a:pPr indent="-355600" lvl="0" marL="13716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communiqué mensuel</a:t>
            </a:r>
            <a:endParaRPr b="0" i="0" sz="2000" u="none" cap="none" strike="noStrike">
              <a:solidFill>
                <a:schemeClr val="dk1"/>
              </a:solidFill>
              <a:highlight>
                <a:srgbClr val="FFFFFF"/>
              </a:highlight>
              <a:latin typeface="Arial"/>
              <a:ea typeface="Arial"/>
              <a:cs typeface="Arial"/>
              <a:sym typeface="Arial"/>
            </a:endParaRPr>
          </a:p>
          <a:p>
            <a:pPr indent="-355600" lvl="0" marL="13716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réseaux sociaux</a:t>
            </a:r>
            <a:endParaRPr b="0" i="0" sz="2000" u="none" cap="none" strike="noStrike">
              <a:solidFill>
                <a:schemeClr val="dk1"/>
              </a:solidFill>
              <a:highlight>
                <a:srgbClr val="FFFFFF"/>
              </a:highlight>
              <a:latin typeface="Arial"/>
              <a:ea typeface="Arial"/>
              <a:cs typeface="Arial"/>
              <a:sym typeface="Arial"/>
            </a:endParaRPr>
          </a:p>
          <a:p>
            <a:pPr indent="-355600" lvl="0" marL="13716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site web d’école</a:t>
            </a:r>
            <a:endParaRPr b="0" i="0" sz="2000" u="none" cap="none" strike="noStrike">
              <a:solidFill>
                <a:schemeClr val="dk1"/>
              </a:solidFill>
              <a:highlight>
                <a:srgbClr val="FFFFFF"/>
              </a:highlight>
              <a:latin typeface="Arial"/>
              <a:ea typeface="Arial"/>
              <a:cs typeface="Arial"/>
              <a:sym typeface="Arial"/>
            </a:endParaRPr>
          </a:p>
          <a:p>
            <a:pPr indent="-355600" lvl="0" marL="13716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blog</a:t>
            </a:r>
            <a:endParaRPr b="0" i="0" sz="2000" u="none" cap="none" strike="noStrike">
              <a:solidFill>
                <a:schemeClr val="dk1"/>
              </a:solidFill>
              <a:highlight>
                <a:srgbClr val="FFFFFF"/>
              </a:highlight>
              <a:latin typeface="Arial"/>
              <a:ea typeface="Arial"/>
              <a:cs typeface="Arial"/>
              <a:sym typeface="Arial"/>
            </a:endParaRPr>
          </a:p>
          <a:p>
            <a:pPr indent="-355600" lvl="0" marL="1371600" marR="0" rtl="0" algn="l">
              <a:lnSpc>
                <a:spcPct val="115000"/>
              </a:lnSpc>
              <a:spcBef>
                <a:spcPts val="0"/>
              </a:spcBef>
              <a:spcAft>
                <a:spcPts val="0"/>
              </a:spcAft>
              <a:buClr>
                <a:schemeClr val="dk1"/>
              </a:buClr>
              <a:buSzPts val="2000"/>
              <a:buFont typeface="Arial"/>
              <a:buChar char="●"/>
            </a:pPr>
            <a:r>
              <a:rPr b="0" i="0" lang="en-CA" sz="2000" u="none" cap="none" strike="noStrike">
                <a:solidFill>
                  <a:schemeClr val="dk1"/>
                </a:solidFill>
                <a:highlight>
                  <a:srgbClr val="FFFFFF"/>
                </a:highlight>
                <a:latin typeface="Arial"/>
                <a:ea typeface="Arial"/>
                <a:cs typeface="Arial"/>
                <a:sym typeface="Arial"/>
              </a:rPr>
              <a:t>autres idées à considérer...</a:t>
            </a:r>
            <a:endParaRPr b="0" i="0" sz="2000" u="none" cap="none" strike="noStrike">
              <a:solidFill>
                <a:schemeClr val="dk1"/>
              </a:solidFill>
              <a:highlight>
                <a:srgbClr val="FFFFFF"/>
              </a:highlight>
              <a:latin typeface="Arial"/>
              <a:ea typeface="Arial"/>
              <a:cs typeface="Arial"/>
              <a:sym typeface="Arial"/>
            </a:endParaRPr>
          </a:p>
        </p:txBody>
      </p:sp>
      <p:pic>
        <p:nvPicPr>
          <p:cNvPr id="304" name="Google Shape;304;gbe8f13856b_0_31"/>
          <p:cNvPicPr preferRelativeResize="0"/>
          <p:nvPr/>
        </p:nvPicPr>
        <p:blipFill rotWithShape="1">
          <a:blip r:embed="rId4">
            <a:alphaModFix/>
          </a:blip>
          <a:srcRect b="0" l="0" r="0" t="0"/>
          <a:stretch/>
        </p:blipFill>
        <p:spPr>
          <a:xfrm flipH="1">
            <a:off x="9570300" y="3762700"/>
            <a:ext cx="2353025" cy="2353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be8f13856b_0_81"/>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0" name="Google Shape;310;gbe8f13856b_0_81"/>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311" name="Google Shape;311;gbe8f13856b_0_81"/>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3000">
                <a:solidFill>
                  <a:srgbClr val="FFFFFF"/>
                </a:solidFill>
              </a:rPr>
              <a:t>NOS PRATIQUES: U</a:t>
            </a:r>
            <a:r>
              <a:rPr b="0" lang="en-CA" sz="3000">
                <a:solidFill>
                  <a:srgbClr val="FFFFFF"/>
                </a:solidFill>
              </a:rPr>
              <a:t>n citoyen numérique responsable</a:t>
            </a:r>
            <a:endParaRPr b="0" sz="3000">
              <a:solidFill>
                <a:srgbClr val="FFFFFF"/>
              </a:solidFill>
            </a:endParaRPr>
          </a:p>
        </p:txBody>
      </p:sp>
      <p:sp>
        <p:nvSpPr>
          <p:cNvPr id="312" name="Google Shape;312;gbe8f13856b_0_81"/>
          <p:cNvSpPr txBox="1"/>
          <p:nvPr/>
        </p:nvSpPr>
        <p:spPr>
          <a:xfrm>
            <a:off x="403775" y="1681300"/>
            <a:ext cx="11140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300"/>
              </a:spcBef>
              <a:spcAft>
                <a:spcPts val="0"/>
              </a:spcAft>
              <a:buClr>
                <a:srgbClr val="000000"/>
              </a:buClr>
              <a:buSzPts val="1800"/>
              <a:buFont typeface="Arial"/>
              <a:buNone/>
            </a:pPr>
            <a:r>
              <a:rPr b="0" i="0" lang="en-CA" sz="1800" u="none" cap="none" strike="noStrike">
                <a:solidFill>
                  <a:schemeClr val="dk1"/>
                </a:solidFill>
                <a:highlight>
                  <a:srgbClr val="FFFFFF"/>
                </a:highlight>
                <a:latin typeface="Arial"/>
                <a:ea typeface="Arial"/>
                <a:cs typeface="Arial"/>
                <a:sym typeface="Arial"/>
              </a:rPr>
              <a:t>Quelles mesures prenons-nous dans nos écoles pour former des citoyens responsables en ligne?</a:t>
            </a:r>
            <a:endParaRPr b="0" i="0" sz="1800" u="none" cap="none" strike="noStrike">
              <a:solidFill>
                <a:schemeClr val="dk1"/>
              </a:solidFill>
              <a:highlight>
                <a:srgbClr val="FFFFFF"/>
              </a:highlight>
              <a:latin typeface="Arial"/>
              <a:ea typeface="Arial"/>
              <a:cs typeface="Arial"/>
              <a:sym typeface="Arial"/>
            </a:endParaRPr>
          </a:p>
        </p:txBody>
      </p:sp>
      <p:sp>
        <p:nvSpPr>
          <p:cNvPr id="313" name="Google Shape;313;gbe8f13856b_0_81"/>
          <p:cNvSpPr txBox="1"/>
          <p:nvPr/>
        </p:nvSpPr>
        <p:spPr>
          <a:xfrm>
            <a:off x="486500" y="2458200"/>
            <a:ext cx="10653000" cy="1941600"/>
          </a:xfrm>
          <a:prstGeom prst="rect">
            <a:avLst/>
          </a:prstGeom>
          <a:noFill/>
          <a:ln>
            <a:noFill/>
          </a:ln>
        </p:spPr>
        <p:txBody>
          <a:bodyPr anchorCtr="0" anchor="t" bIns="91425" lIns="91425" spcFirstLastPara="1" rIns="91425" wrap="square" tIns="91425">
            <a:spAutoFit/>
          </a:bodyPr>
          <a:lstStyle/>
          <a:p>
            <a:pPr indent="0" lvl="0" marL="292100" marR="0" rtl="0" algn="l">
              <a:lnSpc>
                <a:spcPct val="115000"/>
              </a:lnSpc>
              <a:spcBef>
                <a:spcPts val="0"/>
              </a:spcBef>
              <a:spcAft>
                <a:spcPts val="0"/>
              </a:spcAft>
              <a:buClr>
                <a:schemeClr val="dk1"/>
              </a:buClr>
              <a:buSzPts val="1100"/>
              <a:buFont typeface="Arial"/>
              <a:buNone/>
            </a:pPr>
            <a:r>
              <a:rPr b="0" i="0" lang="en-CA" sz="1800" u="none" cap="none" strike="noStrike">
                <a:solidFill>
                  <a:srgbClr val="232323"/>
                </a:solidFill>
                <a:latin typeface="Roboto"/>
                <a:ea typeface="Roboto"/>
                <a:cs typeface="Roboto"/>
                <a:sym typeface="Roboto"/>
              </a:rPr>
              <a:t>Un citoyen numérique : Une personne ayant recours à l’utilisation du Web et Internet et faisant partie de la communauté en ligne.</a:t>
            </a:r>
            <a:endParaRPr b="0" i="0" sz="1800" u="none" cap="none" strike="noStrike">
              <a:solidFill>
                <a:srgbClr val="232323"/>
              </a:solidFill>
              <a:latin typeface="Roboto"/>
              <a:ea typeface="Roboto"/>
              <a:cs typeface="Roboto"/>
              <a:sym typeface="Roboto"/>
            </a:endParaRPr>
          </a:p>
          <a:p>
            <a:pPr indent="0" lvl="0" marL="292100" marR="0" rtl="0" algn="l">
              <a:lnSpc>
                <a:spcPct val="115000"/>
              </a:lnSpc>
              <a:spcBef>
                <a:spcPts val="800"/>
              </a:spcBef>
              <a:spcAft>
                <a:spcPts val="0"/>
              </a:spcAft>
              <a:buClr>
                <a:srgbClr val="000000"/>
              </a:buClr>
              <a:buSzPts val="1800"/>
              <a:buFont typeface="Arial"/>
              <a:buNone/>
            </a:pPr>
            <a:r>
              <a:rPr b="0" i="0" lang="en-CA" sz="1800" u="none" cap="none" strike="noStrike">
                <a:solidFill>
                  <a:srgbClr val="232323"/>
                </a:solidFill>
                <a:latin typeface="Roboto"/>
                <a:ea typeface="Roboto"/>
                <a:cs typeface="Roboto"/>
                <a:sym typeface="Roboto"/>
              </a:rPr>
              <a:t>Un citoyen numérique responsable : Un utilisateur du Web qui protège son identité numérique et agit avec respect envers les autres citoyens numériques lors de ses activités en ligne.</a:t>
            </a:r>
            <a:endParaRPr b="0" i="0" sz="1800" u="none" cap="none" strike="noStrike">
              <a:solidFill>
                <a:srgbClr val="232323"/>
              </a:solidFill>
              <a:latin typeface="Roboto"/>
              <a:ea typeface="Roboto"/>
              <a:cs typeface="Roboto"/>
              <a:sym typeface="Roboto"/>
            </a:endParaRPr>
          </a:p>
          <a:p>
            <a:pPr indent="0" lvl="0" marL="292100" marR="0" rtl="0" algn="r">
              <a:lnSpc>
                <a:spcPct val="115000"/>
              </a:lnSpc>
              <a:spcBef>
                <a:spcPts val="800"/>
              </a:spcBef>
              <a:spcAft>
                <a:spcPts val="800"/>
              </a:spcAft>
              <a:buClr>
                <a:srgbClr val="000000"/>
              </a:buClr>
              <a:buSzPts val="1800"/>
              <a:buFont typeface="Arial"/>
              <a:buNone/>
            </a:pPr>
            <a:r>
              <a:rPr b="0" i="0" lang="en-CA" sz="1800" u="none" cap="none" strike="noStrike">
                <a:solidFill>
                  <a:srgbClr val="232323"/>
                </a:solidFill>
                <a:latin typeface="Roboto"/>
                <a:ea typeface="Roboto"/>
                <a:cs typeface="Roboto"/>
                <a:sym typeface="Roboto"/>
              </a:rPr>
              <a:t>Le blogue d’Eurêka! blogue.sosdevoirs.org  </a:t>
            </a:r>
            <a:endParaRPr b="0" i="0" sz="1800" u="none" cap="none" strike="noStrike">
              <a:solidFill>
                <a:srgbClr val="232323"/>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c0c5a03115_0_21"/>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9" name="Google Shape;319;gc0c5a03115_0_21"/>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320" name="Google Shape;320;gc0c5a03115_0_21"/>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Éléments à considérer</a:t>
            </a:r>
            <a:endParaRPr sz="2780">
              <a:solidFill>
                <a:srgbClr val="FFFFFF"/>
              </a:solidFill>
            </a:endParaRPr>
          </a:p>
        </p:txBody>
      </p:sp>
      <p:sp>
        <p:nvSpPr>
          <p:cNvPr id="321" name="Google Shape;321;gc0c5a03115_0_21"/>
          <p:cNvSpPr txBox="1"/>
          <p:nvPr/>
        </p:nvSpPr>
        <p:spPr>
          <a:xfrm>
            <a:off x="274800" y="1032938"/>
            <a:ext cx="11642400" cy="50733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15000"/>
              </a:lnSpc>
              <a:spcBef>
                <a:spcPts val="0"/>
              </a:spcBef>
              <a:spcAft>
                <a:spcPts val="0"/>
              </a:spcAft>
              <a:buClr>
                <a:srgbClr val="000000"/>
              </a:buClr>
              <a:buSzPts val="2400"/>
              <a:buFont typeface="Arial"/>
              <a:buChar char="●"/>
            </a:pPr>
            <a:r>
              <a:rPr b="0" i="0" lang="en-CA" sz="2400" u="none" cap="none" strike="noStrike">
                <a:solidFill>
                  <a:srgbClr val="000000"/>
                </a:solidFill>
                <a:latin typeface="Arial"/>
                <a:ea typeface="Arial"/>
                <a:cs typeface="Arial"/>
                <a:sym typeface="Arial"/>
              </a:rPr>
              <a:t>Le devoir de signaler nos soupçons de négligence ou de mauvais traitement à l’égard d’un enfant</a:t>
            </a:r>
            <a:endParaRPr b="0" i="0" sz="2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0000"/>
              </a:buClr>
              <a:buSzPts val="2400"/>
              <a:buFont typeface="Arial"/>
              <a:buChar char="●"/>
            </a:pPr>
            <a:r>
              <a:rPr b="0" i="0" lang="en-CA" sz="2400" u="none" cap="none" strike="noStrike">
                <a:solidFill>
                  <a:srgbClr val="000000"/>
                </a:solidFill>
                <a:latin typeface="Arial"/>
                <a:ea typeface="Arial"/>
                <a:cs typeface="Arial"/>
                <a:sym typeface="Arial"/>
              </a:rPr>
              <a:t>L’importance des paramètres de confidentialité </a:t>
            </a:r>
            <a:endParaRPr b="0" i="0" sz="2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0000"/>
              </a:buClr>
              <a:buSzPts val="2400"/>
              <a:buFont typeface="Arial"/>
              <a:buChar char="●"/>
            </a:pPr>
            <a:r>
              <a:rPr b="0" i="0" lang="en-CA" sz="2400" u="none" cap="none" strike="noStrike">
                <a:solidFill>
                  <a:srgbClr val="000000"/>
                </a:solidFill>
                <a:latin typeface="Arial"/>
                <a:ea typeface="Arial"/>
                <a:cs typeface="Arial"/>
                <a:sym typeface="Arial"/>
              </a:rPr>
              <a:t>Discuter de ce qu’est une relation saine et malsaine</a:t>
            </a:r>
            <a:endParaRPr b="0" i="0" sz="2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0000"/>
              </a:buClr>
              <a:buSzPts val="2400"/>
              <a:buFont typeface="Arial"/>
              <a:buChar char="●"/>
            </a:pPr>
            <a:r>
              <a:rPr b="0" i="0" lang="en-CA" sz="2400" u="none" cap="none" strike="noStrike">
                <a:solidFill>
                  <a:srgbClr val="000000"/>
                </a:solidFill>
                <a:latin typeface="Arial"/>
                <a:ea typeface="Arial"/>
                <a:cs typeface="Arial"/>
                <a:sym typeface="Arial"/>
              </a:rPr>
              <a:t>Discuter l’élément du consentement et la confiance (selon l’âge)</a:t>
            </a:r>
            <a:endParaRPr b="0" i="0" sz="2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0000"/>
              </a:buClr>
              <a:buSzPts val="2400"/>
              <a:buFont typeface="Arial"/>
              <a:buChar char="●"/>
            </a:pPr>
            <a:r>
              <a:rPr b="0" i="0" lang="en-CA" sz="2400" u="none" cap="none" strike="noStrike">
                <a:solidFill>
                  <a:srgbClr val="000000"/>
                </a:solidFill>
                <a:latin typeface="Arial"/>
                <a:ea typeface="Arial"/>
                <a:cs typeface="Arial"/>
                <a:sym typeface="Arial"/>
              </a:rPr>
              <a:t>Discuter de l’importance de l’établissement et du respect des limites (ce qui est approprié et acceptable)</a:t>
            </a:r>
            <a:endParaRPr b="0" i="0" sz="2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0000"/>
              </a:buClr>
              <a:buSzPts val="2400"/>
              <a:buFont typeface="Arial"/>
              <a:buChar char="●"/>
            </a:pPr>
            <a:r>
              <a:rPr b="0" i="0" lang="en-CA" sz="2400" u="none" cap="none" strike="noStrike">
                <a:solidFill>
                  <a:srgbClr val="000000"/>
                </a:solidFill>
                <a:latin typeface="Arial"/>
                <a:ea typeface="Arial"/>
                <a:cs typeface="Arial"/>
                <a:sym typeface="Arial"/>
              </a:rPr>
              <a:t>La vie privé et la citoyenneté numérique</a:t>
            </a:r>
            <a:endParaRPr b="0" i="0" sz="2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0000"/>
              </a:buClr>
              <a:buSzPts val="2400"/>
              <a:buFont typeface="Arial"/>
              <a:buChar char="●"/>
            </a:pPr>
            <a:r>
              <a:rPr b="0" i="0" lang="en-CA" sz="2400" u="none" cap="none" strike="noStrike">
                <a:solidFill>
                  <a:srgbClr val="000000"/>
                </a:solidFill>
                <a:latin typeface="Arial"/>
                <a:ea typeface="Arial"/>
                <a:cs typeface="Arial"/>
                <a:sym typeface="Arial"/>
              </a:rPr>
              <a:t>Discuter des moyens de sortir d’une situation inconfortable</a:t>
            </a:r>
            <a:endParaRPr b="0" i="0" sz="2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0000"/>
              </a:buClr>
              <a:buSzPts val="2400"/>
              <a:buFont typeface="Arial"/>
              <a:buChar char="●"/>
            </a:pPr>
            <a:r>
              <a:rPr b="0" i="0" lang="en-CA" sz="2400" u="none" cap="none" strike="noStrike">
                <a:solidFill>
                  <a:srgbClr val="000000"/>
                </a:solidFill>
                <a:latin typeface="Arial"/>
                <a:ea typeface="Arial"/>
                <a:cs typeface="Arial"/>
                <a:sym typeface="Arial"/>
              </a:rPr>
              <a:t>Possibilité de retombées (qui pourraient durer longtemps)</a:t>
            </a:r>
            <a:endParaRPr b="0" i="0" sz="2400" u="none" cap="none" strike="noStrike">
              <a:solidFill>
                <a:srgbClr val="000000"/>
              </a:solidFill>
              <a:latin typeface="Arial"/>
              <a:ea typeface="Arial"/>
              <a:cs typeface="Arial"/>
              <a:sym typeface="Arial"/>
            </a:endParaRPr>
          </a:p>
          <a:p>
            <a:pPr indent="-381000" lvl="0" marL="457200" marR="0" rtl="0" algn="l">
              <a:lnSpc>
                <a:spcPct val="115000"/>
              </a:lnSpc>
              <a:spcBef>
                <a:spcPts val="0"/>
              </a:spcBef>
              <a:spcAft>
                <a:spcPts val="0"/>
              </a:spcAft>
              <a:buClr>
                <a:srgbClr val="000000"/>
              </a:buClr>
              <a:buSzPts val="2400"/>
              <a:buFont typeface="Arial"/>
              <a:buChar char="●"/>
            </a:pPr>
            <a:r>
              <a:rPr b="0" i="0" lang="en-CA" sz="2400" u="none" cap="none" strike="noStrike">
                <a:solidFill>
                  <a:srgbClr val="000000"/>
                </a:solidFill>
                <a:latin typeface="Arial"/>
                <a:ea typeface="Arial"/>
                <a:cs typeface="Arial"/>
                <a:sym typeface="Arial"/>
              </a:rPr>
              <a:t>Parler des risques auxquels on s’expose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c0c5a03115_0_122"/>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7" name="Google Shape;327;gc0c5a03115_0_122"/>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328" name="Google Shape;328;gc0c5a03115_0_122"/>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Des idées dignes de mention...</a:t>
            </a:r>
            <a:endParaRPr sz="2780">
              <a:solidFill>
                <a:srgbClr val="FFFFFF"/>
              </a:solidFill>
            </a:endParaRPr>
          </a:p>
        </p:txBody>
      </p:sp>
      <p:sp>
        <p:nvSpPr>
          <p:cNvPr id="329" name="Google Shape;329;gc0c5a03115_0_122"/>
          <p:cNvSpPr txBox="1"/>
          <p:nvPr/>
        </p:nvSpPr>
        <p:spPr>
          <a:xfrm>
            <a:off x="478350" y="1206250"/>
            <a:ext cx="11235300" cy="43998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15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Faire appel aux organismes communautaires</a:t>
            </a:r>
            <a:endParaRPr b="0" i="0" sz="2200" u="none" cap="none" strike="noStrike">
              <a:solidFill>
                <a:srgbClr val="00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Faire des liens avec les programmes-cadres</a:t>
            </a:r>
            <a:endParaRPr b="0" i="0" sz="2200" u="none" cap="none" strike="noStrike">
              <a:solidFill>
                <a:srgbClr val="00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Créer un club de justice sociale</a:t>
            </a:r>
            <a:endParaRPr b="0" i="0" sz="2200" u="none" cap="none" strike="noStrike">
              <a:solidFill>
                <a:srgbClr val="00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Souligner les journées/mois de sensibilisation (</a:t>
            </a:r>
            <a:r>
              <a:rPr b="0" i="1" lang="en-CA" sz="2100" u="none" cap="none" strike="noStrike">
                <a:solidFill>
                  <a:srgbClr val="000000"/>
                </a:solidFill>
                <a:latin typeface="Arial"/>
                <a:ea typeface="Arial"/>
                <a:cs typeface="Arial"/>
                <a:sym typeface="Arial"/>
              </a:rPr>
              <a:t>novembre prévention de l’intimidation, Journée mondiale de la lutte contre la traite d’êtres humains, Journée mondiale de la justice sociale, Journée chandail rose...</a:t>
            </a:r>
            <a:r>
              <a:rPr b="0" i="0" lang="en-CA" sz="2200" u="none" cap="none" strike="noStrike">
                <a:solidFill>
                  <a:srgbClr val="000000"/>
                </a:solidFill>
                <a:latin typeface="Arial"/>
                <a:ea typeface="Arial"/>
                <a:cs typeface="Arial"/>
                <a:sym typeface="Arial"/>
              </a:rPr>
              <a:t>)</a:t>
            </a:r>
            <a:endParaRPr b="0" i="0" sz="2200" u="none" cap="none" strike="noStrike">
              <a:solidFill>
                <a:srgbClr val="00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Inviter une conférencière/un conférencier</a:t>
            </a:r>
            <a:endParaRPr b="0" i="0" sz="2200" u="none" cap="none" strike="noStrike">
              <a:solidFill>
                <a:srgbClr val="00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Citoyenneté numérique </a:t>
            </a:r>
            <a:endParaRPr b="0" i="0" sz="2200" u="none" cap="none" strike="noStrike">
              <a:solidFill>
                <a:srgbClr val="00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Établir un climat de confiance à l’école (sondage sur le climat scolaire)</a:t>
            </a:r>
            <a:endParaRPr b="0" i="0" sz="2200" u="none" cap="none" strike="noStrike">
              <a:solidFill>
                <a:srgbClr val="00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Ajouter des questions pertinentes au sondage sur le climat scolaire</a:t>
            </a:r>
            <a:endParaRPr b="0" i="0" sz="2200" u="none" cap="none" strike="noStrike">
              <a:solidFill>
                <a:srgbClr val="00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Font typeface="Arial"/>
              <a:buChar char="●"/>
            </a:pPr>
            <a:r>
              <a:rPr b="0" i="0" lang="en-CA" sz="2200" u="none" cap="none" strike="noStrike">
                <a:solidFill>
                  <a:srgbClr val="000000"/>
                </a:solidFill>
                <a:latin typeface="Arial"/>
                <a:ea typeface="Arial"/>
                <a:cs typeface="Arial"/>
                <a:sym typeface="Arial"/>
              </a:rPr>
              <a:t>Autres...</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be8f13856b_0_40"/>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5" name="Google Shape;335;gbe8f13856b_0_40"/>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336" name="Google Shape;336;gbe8f13856b_0_40"/>
          <p:cNvSpPr txBox="1"/>
          <p:nvPr>
            <p:ph type="title"/>
          </p:nvPr>
        </p:nvSpPr>
        <p:spPr>
          <a:xfrm>
            <a:off x="378076" y="0"/>
            <a:ext cx="83502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3000">
                <a:solidFill>
                  <a:srgbClr val="FFFFFF"/>
                </a:solidFill>
              </a:rPr>
              <a:t>PARTENAIRES</a:t>
            </a:r>
            <a:endParaRPr sz="3000">
              <a:solidFill>
                <a:srgbClr val="FFFFFF"/>
              </a:solidFill>
            </a:endParaRPr>
          </a:p>
        </p:txBody>
      </p:sp>
      <p:sp>
        <p:nvSpPr>
          <p:cNvPr id="337" name="Google Shape;337;gbe8f13856b_0_40"/>
          <p:cNvSpPr txBox="1"/>
          <p:nvPr/>
        </p:nvSpPr>
        <p:spPr>
          <a:xfrm>
            <a:off x="486500" y="1224625"/>
            <a:ext cx="108579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300"/>
              </a:spcBef>
              <a:spcAft>
                <a:spcPts val="0"/>
              </a:spcAft>
              <a:buClr>
                <a:srgbClr val="000000"/>
              </a:buClr>
              <a:buSzPts val="2400"/>
              <a:buFont typeface="Arial"/>
              <a:buNone/>
            </a:pPr>
            <a:r>
              <a:rPr b="0" i="0" lang="en-CA" sz="2400" u="none" cap="none" strike="noStrike">
                <a:solidFill>
                  <a:schemeClr val="dk1"/>
                </a:solidFill>
                <a:highlight>
                  <a:srgbClr val="FFFFFF"/>
                </a:highlight>
                <a:latin typeface="Arial"/>
                <a:ea typeface="Arial"/>
                <a:cs typeface="Arial"/>
                <a:sym typeface="Arial"/>
              </a:rPr>
              <a:t>Quel soutien les partenaires scolaires et communautaires peuvent-ils offrir?</a:t>
            </a:r>
            <a:endParaRPr b="0" i="0" sz="2400" u="none" cap="none" strike="noStrike">
              <a:solidFill>
                <a:srgbClr val="000000"/>
              </a:solidFill>
              <a:latin typeface="Arial"/>
              <a:ea typeface="Arial"/>
              <a:cs typeface="Arial"/>
              <a:sym typeface="Arial"/>
            </a:endParaRPr>
          </a:p>
        </p:txBody>
      </p:sp>
      <p:sp>
        <p:nvSpPr>
          <p:cNvPr id="338" name="Google Shape;338;gbe8f13856b_0_40"/>
          <p:cNvSpPr txBox="1"/>
          <p:nvPr/>
        </p:nvSpPr>
        <p:spPr>
          <a:xfrm>
            <a:off x="543000" y="2264838"/>
            <a:ext cx="11106000" cy="1139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rgbClr val="000000"/>
                </a:solidFill>
                <a:latin typeface="Calibri"/>
                <a:ea typeface="Calibri"/>
                <a:cs typeface="Calibri"/>
                <a:sym typeface="Calibri"/>
              </a:rPr>
              <a:t>Activité suggérée: Qui sont nos partenaires communautaires et comment peuvent-ils nous appuyer dans notre lutte contre la cyberviolence et la cyberintimidation?</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339" name="Google Shape;339;gbe8f13856b_0_40"/>
          <p:cNvPicPr preferRelativeResize="0"/>
          <p:nvPr/>
        </p:nvPicPr>
        <p:blipFill rotWithShape="1">
          <a:blip r:embed="rId4">
            <a:alphaModFix/>
          </a:blip>
          <a:srcRect b="0" l="0" r="0" t="0"/>
          <a:stretch/>
        </p:blipFill>
        <p:spPr>
          <a:xfrm>
            <a:off x="8652875" y="4210950"/>
            <a:ext cx="3233374" cy="1818775"/>
          </a:xfrm>
          <a:prstGeom prst="rect">
            <a:avLst/>
          </a:prstGeom>
          <a:noFill/>
          <a:ln>
            <a:noFill/>
          </a:ln>
        </p:spPr>
      </p:pic>
      <p:sp>
        <p:nvSpPr>
          <p:cNvPr id="340" name="Google Shape;340;gbe8f13856b_0_40"/>
          <p:cNvSpPr txBox="1"/>
          <p:nvPr/>
        </p:nvSpPr>
        <p:spPr>
          <a:xfrm>
            <a:off x="590700" y="3890050"/>
            <a:ext cx="77223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CA" sz="1600" u="none" cap="none" strike="noStrike">
                <a:solidFill>
                  <a:srgbClr val="000000"/>
                </a:solidFill>
                <a:latin typeface="Calibri"/>
                <a:ea typeface="Calibri"/>
                <a:cs typeface="Calibri"/>
                <a:sym typeface="Calibri"/>
              </a:rPr>
              <a:t>Services aux victimes partout en province</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1600" u="none" cap="none" strike="noStrike">
                <a:solidFill>
                  <a:srgbClr val="000000"/>
                </a:solidFill>
                <a:latin typeface="Calibri"/>
                <a:ea typeface="Calibri"/>
                <a:cs typeface="Calibri"/>
                <a:sym typeface="Calibri"/>
              </a:rPr>
              <a:t>Aide à l’enfance</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1600" u="none" cap="none" strike="noStrike">
                <a:solidFill>
                  <a:srgbClr val="000000"/>
                </a:solidFill>
                <a:latin typeface="Calibri"/>
                <a:ea typeface="Calibri"/>
                <a:cs typeface="Calibri"/>
                <a:sym typeface="Calibri"/>
              </a:rPr>
              <a:t>Parents, tuteurs et tutrices</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1600" u="none" cap="none" strike="noStrike">
                <a:solidFill>
                  <a:srgbClr val="000000"/>
                </a:solidFill>
                <a:latin typeface="Calibri"/>
                <a:ea typeface="Calibri"/>
                <a:cs typeface="Calibri"/>
                <a:sym typeface="Calibri"/>
              </a:rPr>
              <a:t>Parents partenaire en éducation</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1600" u="none" cap="none" strike="noStrike">
                <a:solidFill>
                  <a:srgbClr val="000000"/>
                </a:solidFill>
                <a:latin typeface="Calibri"/>
                <a:ea typeface="Calibri"/>
                <a:cs typeface="Calibri"/>
                <a:sym typeface="Calibri"/>
              </a:rPr>
              <a:t>Médecin de famille</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CA" sz="1600" u="none" cap="none" strike="noStrike">
                <a:solidFill>
                  <a:srgbClr val="000000"/>
                </a:solidFill>
                <a:latin typeface="Calibri"/>
                <a:ea typeface="Calibri"/>
                <a:cs typeface="Calibri"/>
                <a:sym typeface="Calibri"/>
              </a:rPr>
              <a:t>Thérapeute professionnelle</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be8f13856b_0_90"/>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6" name="Google Shape;346;gbe8f13856b_0_90"/>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347" name="Google Shape;347;gbe8f13856b_0_90"/>
          <p:cNvSpPr txBox="1"/>
          <p:nvPr>
            <p:ph type="title"/>
          </p:nvPr>
        </p:nvSpPr>
        <p:spPr>
          <a:xfrm>
            <a:off x="403201" y="0"/>
            <a:ext cx="83640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3000">
                <a:solidFill>
                  <a:srgbClr val="FFFFFF"/>
                </a:solidFill>
              </a:rPr>
              <a:t>RESSOURCES</a:t>
            </a:r>
            <a:endParaRPr sz="3000">
              <a:solidFill>
                <a:srgbClr val="FFFFFF"/>
              </a:solidFill>
            </a:endParaRPr>
          </a:p>
        </p:txBody>
      </p:sp>
      <p:sp>
        <p:nvSpPr>
          <p:cNvPr id="348" name="Google Shape;348;gbe8f13856b_0_90"/>
          <p:cNvSpPr txBox="1"/>
          <p:nvPr/>
        </p:nvSpPr>
        <p:spPr>
          <a:xfrm>
            <a:off x="327600" y="943200"/>
            <a:ext cx="113856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chemeClr val="dk1"/>
                </a:solidFill>
                <a:highlight>
                  <a:srgbClr val="FFFFFF"/>
                </a:highlight>
                <a:latin typeface="Arial"/>
                <a:ea typeface="Arial"/>
                <a:cs typeface="Arial"/>
                <a:sym typeface="Arial"/>
              </a:rPr>
              <a:t>Quelles ressources sont disponibles pour le personnel scolaire pour faire de la sensibilisation et favoriser un milieu d’apprentissage sain en ligne?</a:t>
            </a:r>
            <a:endParaRPr b="0" i="0" sz="1400" u="none" cap="none" strike="noStrike">
              <a:solidFill>
                <a:srgbClr val="000000"/>
              </a:solidFill>
              <a:latin typeface="Arial"/>
              <a:ea typeface="Arial"/>
              <a:cs typeface="Arial"/>
              <a:sym typeface="Arial"/>
            </a:endParaRPr>
          </a:p>
        </p:txBody>
      </p:sp>
      <p:sp>
        <p:nvSpPr>
          <p:cNvPr id="349" name="Google Shape;349;gbe8f13856b_0_90"/>
          <p:cNvSpPr txBox="1"/>
          <p:nvPr/>
        </p:nvSpPr>
        <p:spPr>
          <a:xfrm>
            <a:off x="365400" y="1700025"/>
            <a:ext cx="11310000" cy="438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4"/>
              </a:rPr>
              <a:t>https://www.needhelpnow.ca/app/fr/</a:t>
            </a:r>
            <a:r>
              <a:rPr b="0" i="0" lang="en-CA" sz="1400" u="none" cap="none" strike="noStrike">
                <a:solidFill>
                  <a:srgbClr val="000000"/>
                </a:solidFill>
                <a:latin typeface="Arial"/>
                <a:ea typeface="Arial"/>
                <a:cs typeface="Arial"/>
                <a:sym typeface="Arial"/>
              </a:rPr>
              <a:t>   Aidez-moisvp.ca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5"/>
              </a:rPr>
              <a:t>https://needhelpnow.ca/app/fr/downloadable_resources-adults</a:t>
            </a: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6"/>
              </a:rPr>
              <a:t>https://www.rcmp-grc.gc.ca/cycp-cpcj/bull-inti/bullres-resinti-fra.htm</a:t>
            </a: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7"/>
              </a:rPr>
              <a:t>https://www.pensezcybersecurite.gc.ca/fr/accueil</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8"/>
              </a:rPr>
              <a:t>Statistique Canada : Cyberintimidation et leurre</a:t>
            </a: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9"/>
              </a:rPr>
              <a:t>Pour arrêter un agresseur (Stop A Bully Canada)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0"/>
              </a:rPr>
              <a:t>PREVNet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1"/>
              </a:rPr>
              <a:t>www.HabiloMédias.ca</a:t>
            </a: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2"/>
              </a:rPr>
              <a:t>Ressources en matière de cyberintimidation de la Gendarmerie royale du Canada</a:t>
            </a: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3"/>
              </a:rPr>
              <a:t>Programme Échec au crime ou 416 222 8477</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4"/>
              </a:rPr>
              <a:t>Jeunesse, j’écoute </a:t>
            </a:r>
            <a:r>
              <a:rPr b="0" i="0" lang="en-CA" sz="1400" u="none" cap="none" strike="noStrike">
                <a:solidFill>
                  <a:srgbClr val="000000"/>
                </a:solidFill>
                <a:latin typeface="Arial"/>
                <a:ea typeface="Arial"/>
                <a:cs typeface="Arial"/>
                <a:sym typeface="Arial"/>
              </a:rPr>
              <a:t>ou 1 800 668 6868</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5"/>
              </a:rPr>
              <a:t>Croix-Rouge canadienne</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6"/>
              </a:rPr>
              <a:t>https://www.pensezcybersecurite.gc.ca/fr/homepage</a:t>
            </a: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7"/>
              </a:rPr>
              <a:t>https://www.rcmp-grc.gc.ca/fr/bullying/intimidation-ressources</a:t>
            </a: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CA" sz="1400" u="none" cap="none" strike="noStrike">
                <a:solidFill>
                  <a:schemeClr val="dk1"/>
                </a:solidFill>
                <a:latin typeface="Arial"/>
                <a:ea typeface="Arial"/>
                <a:cs typeface="Arial"/>
                <a:sym typeface="Arial"/>
              </a:rPr>
              <a:t>Atelier de T.E.A.R.™ (Teens Ending Abusive Relationships) à l’ère numérique</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CA" sz="1400" u="none" cap="none" strike="noStrike">
                <a:solidFill>
                  <a:schemeClr val="dk1"/>
                </a:solidFill>
                <a:latin typeface="Arial"/>
                <a:ea typeface="Arial"/>
                <a:cs typeface="Arial"/>
                <a:sym typeface="Arial"/>
              </a:rPr>
              <a:t>Services aux victimes (voir la liste des bureaux par région)</a:t>
            </a:r>
            <a:endParaRPr b="0" i="0" sz="1400" u="none" cap="none" strike="noStrike">
              <a:solidFill>
                <a:srgbClr val="000000"/>
              </a:solidFill>
              <a:latin typeface="Arial"/>
              <a:ea typeface="Arial"/>
              <a:cs typeface="Arial"/>
              <a:sym typeface="Arial"/>
            </a:endParaRPr>
          </a:p>
          <a:p>
            <a:pPr indent="0" lvl="0" marL="114300" marR="0" rtl="0" algn="r">
              <a:lnSpc>
                <a:spcPct val="115000"/>
              </a:lnSpc>
              <a:spcBef>
                <a:spcPts val="400"/>
              </a:spcBef>
              <a:spcAft>
                <a:spcPts val="0"/>
              </a:spcAft>
              <a:buClr>
                <a:srgbClr val="000000"/>
              </a:buClr>
              <a:buSzPts val="1200"/>
              <a:buFont typeface="Arial"/>
              <a:buNone/>
            </a:pPr>
            <a:r>
              <a:rPr b="0" i="1" lang="en-CA" sz="1200" u="none" cap="none" strike="noStrike">
                <a:solidFill>
                  <a:srgbClr val="000000"/>
                </a:solidFill>
                <a:latin typeface="Arial"/>
                <a:ea typeface="Arial"/>
                <a:cs typeface="Arial"/>
                <a:sym typeface="Arial"/>
              </a:rPr>
              <a:t>* Le contenu reflète la vision propre de l’organisme.</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c0c5a03115_0_0"/>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5" name="Google Shape;355;gc0c5a03115_0_0"/>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356" name="Google Shape;356;gc0c5a03115_0_0"/>
          <p:cNvSpPr txBox="1"/>
          <p:nvPr>
            <p:ph type="title"/>
          </p:nvPr>
        </p:nvSpPr>
        <p:spPr>
          <a:xfrm>
            <a:off x="403201" y="0"/>
            <a:ext cx="83640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3000">
                <a:solidFill>
                  <a:srgbClr val="FFFFFF"/>
                </a:solidFill>
              </a:rPr>
              <a:t>RESSOURCES *** pour parents***</a:t>
            </a:r>
            <a:endParaRPr sz="3000">
              <a:solidFill>
                <a:srgbClr val="FFFFFF"/>
              </a:solidFill>
            </a:endParaRPr>
          </a:p>
        </p:txBody>
      </p:sp>
      <p:sp>
        <p:nvSpPr>
          <p:cNvPr id="357" name="Google Shape;357;gc0c5a03115_0_0"/>
          <p:cNvSpPr txBox="1"/>
          <p:nvPr/>
        </p:nvSpPr>
        <p:spPr>
          <a:xfrm>
            <a:off x="403200" y="943200"/>
            <a:ext cx="113856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chemeClr val="dk1"/>
                </a:solidFill>
                <a:highlight>
                  <a:srgbClr val="FFFFFF"/>
                </a:highlight>
                <a:latin typeface="Arial"/>
                <a:ea typeface="Arial"/>
                <a:cs typeface="Arial"/>
                <a:sym typeface="Arial"/>
              </a:rPr>
              <a:t>Quelles ressources sont disponibles pour les parents pour faire de la sensibilisation et favoriser un milieu d’apprentissage sain en ligne?</a:t>
            </a:r>
            <a:endParaRPr b="0" i="0" sz="1400" u="none" cap="none" strike="noStrike">
              <a:solidFill>
                <a:srgbClr val="000000"/>
              </a:solidFill>
              <a:latin typeface="Arial"/>
              <a:ea typeface="Arial"/>
              <a:cs typeface="Arial"/>
              <a:sym typeface="Arial"/>
            </a:endParaRPr>
          </a:p>
        </p:txBody>
      </p:sp>
      <p:sp>
        <p:nvSpPr>
          <p:cNvPr id="358" name="Google Shape;358;gc0c5a03115_0_0"/>
          <p:cNvSpPr txBox="1"/>
          <p:nvPr/>
        </p:nvSpPr>
        <p:spPr>
          <a:xfrm>
            <a:off x="441000" y="1659350"/>
            <a:ext cx="11310000" cy="4536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Aidez-moisvp.ca </a:t>
            </a:r>
            <a:r>
              <a:rPr b="0" i="0" lang="en-CA" sz="1400" u="sng" cap="none" strike="noStrike">
                <a:solidFill>
                  <a:schemeClr val="hlink"/>
                </a:solidFill>
                <a:latin typeface="Arial"/>
                <a:ea typeface="Arial"/>
                <a:cs typeface="Arial"/>
                <a:sym typeface="Arial"/>
                <a:hlinkClick r:id="rId4"/>
              </a:rPr>
              <a:t>https://needhelpnow.ca/app/fr/parent_info-talking_tips</a:t>
            </a: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5"/>
              </a:rPr>
              <a:t>https://needhelpnow.ca/app/fr/downloadable_resources-adults</a:t>
            </a:r>
            <a:r>
              <a:rPr b="0" i="0" lang="en-CA"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6"/>
              </a:rPr>
              <a:t>https://www.pensezcybersecurite.gc.ca/fr/accueil</a:t>
            </a:r>
            <a:r>
              <a:rPr b="0" i="0" lang="en-CA"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7"/>
              </a:rPr>
              <a:t>Statistique Canada : Cyberintimidation et leurre</a:t>
            </a: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8"/>
              </a:rPr>
              <a:t>Pour arrêter un agresseur(Stop A Bully Canada)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9"/>
              </a:rPr>
              <a:t>PREVNet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0"/>
              </a:rPr>
              <a:t>www.HabiloMédias.ca</a:t>
            </a: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1"/>
              </a:rPr>
              <a:t>Ressources en matière de cyberintimidation de la Gendarmerie royale du Canada</a:t>
            </a:r>
            <a:r>
              <a:rPr b="0" i="0" lang="en-CA"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2"/>
              </a:rPr>
              <a:t>Programme Échec au crime ou 416 222 8477</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3"/>
              </a:rPr>
              <a:t>Jeunesse, j’écoute </a:t>
            </a:r>
            <a:r>
              <a:rPr b="0" i="0" lang="en-CA" sz="1400" u="none" cap="none" strike="noStrike">
                <a:solidFill>
                  <a:srgbClr val="000000"/>
                </a:solidFill>
                <a:latin typeface="Arial"/>
                <a:ea typeface="Arial"/>
                <a:cs typeface="Arial"/>
                <a:sym typeface="Arial"/>
              </a:rPr>
              <a:t>ou 1 800 668 6868</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4"/>
              </a:rPr>
              <a:t>Croix-Rouge canadienne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CA" sz="1400" u="sng" cap="none" strike="noStrike">
                <a:solidFill>
                  <a:schemeClr val="hlink"/>
                </a:solidFill>
                <a:latin typeface="Arial"/>
                <a:ea typeface="Arial"/>
                <a:cs typeface="Arial"/>
                <a:sym typeface="Arial"/>
                <a:hlinkClick r:id="rId15"/>
              </a:rPr>
              <a:t>https://blogue.sosdevoirs.org/2016/10/10/etre-un-citoyen-numerique-responsable/</a:t>
            </a:r>
            <a:r>
              <a:rPr b="0" i="0" lang="en-CA"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CA" sz="1400" u="none" cap="none" strike="noStrike">
                <a:solidFill>
                  <a:schemeClr val="dk1"/>
                </a:solidFill>
                <a:latin typeface="Arial"/>
                <a:ea typeface="Arial"/>
                <a:cs typeface="Arial"/>
                <a:sym typeface="Arial"/>
              </a:rPr>
              <a:t>Parents partenaires en éducation - </a:t>
            </a:r>
            <a:r>
              <a:rPr b="0" i="0" lang="en-CA" sz="1400" u="sng" cap="none" strike="noStrike">
                <a:solidFill>
                  <a:schemeClr val="hlink"/>
                </a:solidFill>
                <a:latin typeface="Arial"/>
                <a:ea typeface="Arial"/>
                <a:cs typeface="Arial"/>
                <a:sym typeface="Arial"/>
                <a:hlinkClick r:id="rId16"/>
              </a:rPr>
              <a:t>https://ppeontario.ca/projets/conversations/la-securite-sur-internet/</a:t>
            </a:r>
            <a:r>
              <a:rPr b="0" i="0" lang="en-CA" sz="1400" u="none" cap="none" strike="noStrike">
                <a:solidFill>
                  <a:srgbClr val="232323"/>
                </a:solidFill>
                <a:latin typeface="Arial"/>
                <a:ea typeface="Arial"/>
                <a:cs typeface="Arial"/>
                <a:sym typeface="Arial"/>
              </a:rPr>
              <a:t> </a:t>
            </a:r>
            <a:endParaRPr b="0" i="0" sz="1400" u="none" cap="none" strike="noStrike">
              <a:solidFill>
                <a:srgbClr val="23232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7"/>
              </a:rPr>
              <a:t>https://habilomedias.ca/pour-parents</a:t>
            </a:r>
            <a:r>
              <a:rPr b="0" i="0" lang="en-CA" sz="1400" u="none" cap="none" strike="noStrike">
                <a:solidFill>
                  <a:srgbClr val="232323"/>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sng" cap="none" strike="noStrike">
                <a:solidFill>
                  <a:schemeClr val="hlink"/>
                </a:solidFill>
                <a:latin typeface="Arial"/>
                <a:ea typeface="Arial"/>
                <a:cs typeface="Arial"/>
                <a:sym typeface="Arial"/>
                <a:hlinkClick r:id="rId18"/>
              </a:rPr>
              <a:t>https://www.rcmp-grc.gc.ca/fr/bullying/intimidation-ressources</a:t>
            </a:r>
            <a:r>
              <a:rPr b="0" i="0" lang="en-CA"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Atelier de T.E.A.R.™ (Teens Ending Abusive Relationships) à l’ère numérique</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CA" sz="1400" u="none" cap="none" strike="noStrike">
                <a:solidFill>
                  <a:schemeClr val="dk1"/>
                </a:solidFill>
                <a:latin typeface="Arial"/>
                <a:ea typeface="Arial"/>
                <a:cs typeface="Arial"/>
                <a:sym typeface="Arial"/>
              </a:rPr>
              <a:t>Services aux victimes (voir la liste des bureaux par région)</a:t>
            </a:r>
            <a:endParaRPr b="0" i="0" sz="1400" u="none" cap="none" strike="noStrike">
              <a:solidFill>
                <a:schemeClr val="dk1"/>
              </a:solidFill>
              <a:latin typeface="Arial"/>
              <a:ea typeface="Arial"/>
              <a:cs typeface="Arial"/>
              <a:sym typeface="Arial"/>
            </a:endParaRPr>
          </a:p>
          <a:p>
            <a:pPr indent="0" lvl="0" marL="114300" marR="0" rtl="0" algn="r">
              <a:lnSpc>
                <a:spcPct val="115000"/>
              </a:lnSpc>
              <a:spcBef>
                <a:spcPts val="400"/>
              </a:spcBef>
              <a:spcAft>
                <a:spcPts val="0"/>
              </a:spcAft>
              <a:buClr>
                <a:srgbClr val="000000"/>
              </a:buClr>
              <a:buSzPts val="1200"/>
              <a:buFont typeface="Arial"/>
              <a:buNone/>
            </a:pPr>
            <a:r>
              <a:rPr b="0" i="1" lang="en-CA" sz="1200" u="none" cap="none" strike="noStrike">
                <a:solidFill>
                  <a:srgbClr val="000000"/>
                </a:solidFill>
                <a:latin typeface="Arial"/>
                <a:ea typeface="Arial"/>
                <a:cs typeface="Arial"/>
                <a:sym typeface="Arial"/>
              </a:rPr>
              <a:t>* Le contenu reflète la vision propre de l’organisme.</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2" name="Shape 362"/>
        <p:cNvGrpSpPr/>
        <p:nvPr/>
      </p:nvGrpSpPr>
      <p:grpSpPr>
        <a:xfrm>
          <a:off x="0" y="0"/>
          <a:ext cx="0" cy="0"/>
          <a:chOff x="0" y="0"/>
          <a:chExt cx="0" cy="0"/>
        </a:xfrm>
      </p:grpSpPr>
      <p:sp>
        <p:nvSpPr>
          <p:cNvPr id="363" name="Google Shape;363;gc0c5a03115_0_12"/>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4" name="Google Shape;364;gc0c5a03115_0_12"/>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365" name="Google Shape;365;gc0c5a03115_0_12"/>
          <p:cNvSpPr txBox="1"/>
          <p:nvPr>
            <p:ph type="title"/>
          </p:nvPr>
        </p:nvSpPr>
        <p:spPr>
          <a:xfrm>
            <a:off x="403201" y="0"/>
            <a:ext cx="83640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3000">
                <a:solidFill>
                  <a:srgbClr val="FFFFFF"/>
                </a:solidFill>
              </a:rPr>
              <a:t>RESSOURCES *** pour élèves***</a:t>
            </a:r>
            <a:endParaRPr sz="3000">
              <a:solidFill>
                <a:srgbClr val="FFFFFF"/>
              </a:solidFill>
            </a:endParaRPr>
          </a:p>
        </p:txBody>
      </p:sp>
      <p:sp>
        <p:nvSpPr>
          <p:cNvPr id="366" name="Google Shape;366;gc0c5a03115_0_12"/>
          <p:cNvSpPr txBox="1"/>
          <p:nvPr/>
        </p:nvSpPr>
        <p:spPr>
          <a:xfrm>
            <a:off x="365400" y="858975"/>
            <a:ext cx="113856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chemeClr val="dk1"/>
                </a:solidFill>
                <a:highlight>
                  <a:srgbClr val="FFFFFF"/>
                </a:highlight>
                <a:latin typeface="Arial"/>
                <a:ea typeface="Arial"/>
                <a:cs typeface="Arial"/>
                <a:sym typeface="Arial"/>
              </a:rPr>
              <a:t>À titre informatif - Quelles ressources sont disponibles pour les élèves? </a:t>
            </a:r>
            <a:endParaRPr b="0" i="0" sz="1400" u="none" cap="none" strike="noStrike">
              <a:solidFill>
                <a:srgbClr val="000000"/>
              </a:solidFill>
              <a:latin typeface="Arial"/>
              <a:ea typeface="Arial"/>
              <a:cs typeface="Arial"/>
              <a:sym typeface="Arial"/>
            </a:endParaRPr>
          </a:p>
        </p:txBody>
      </p:sp>
      <p:sp>
        <p:nvSpPr>
          <p:cNvPr id="367" name="Google Shape;367;gc0c5a03115_0_12"/>
          <p:cNvSpPr txBox="1"/>
          <p:nvPr/>
        </p:nvSpPr>
        <p:spPr>
          <a:xfrm>
            <a:off x="403200" y="1526750"/>
            <a:ext cx="11310000" cy="4137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0" i="0" lang="en-CA" sz="1500" u="sng" cap="none" strike="noStrike">
                <a:solidFill>
                  <a:schemeClr val="hlink"/>
                </a:solidFill>
                <a:latin typeface="Arial"/>
                <a:ea typeface="Arial"/>
                <a:cs typeface="Arial"/>
                <a:sym typeface="Arial"/>
                <a:hlinkClick r:id="rId4"/>
              </a:rPr>
              <a:t>https://www.needhelpnow.ca/app/fr/</a:t>
            </a:r>
            <a:r>
              <a:rPr b="0" i="0" lang="en-CA" sz="1500" u="none" cap="none" strike="noStrike">
                <a:solidFill>
                  <a:srgbClr val="000000"/>
                </a:solidFill>
                <a:latin typeface="Arial"/>
                <a:ea typeface="Arial"/>
                <a:cs typeface="Arial"/>
                <a:sym typeface="Arial"/>
              </a:rPr>
              <a:t>   Aidez-moisvp.ca </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0" i="0" lang="en-CA" sz="1500" u="sng" cap="none" strike="noStrike">
                <a:solidFill>
                  <a:schemeClr val="hlink"/>
                </a:solidFill>
                <a:latin typeface="Arial"/>
                <a:ea typeface="Arial"/>
                <a:cs typeface="Arial"/>
                <a:sym typeface="Arial"/>
                <a:hlinkClick r:id="rId5"/>
              </a:rPr>
              <a:t>https://needhelpnow.ca/app/fr/dealing_with_peers-regaining_control</a:t>
            </a:r>
            <a:r>
              <a:rPr b="0" i="0" lang="en-CA" sz="1500" u="none" cap="none" strike="noStrike">
                <a:solidFill>
                  <a:srgbClr val="000000"/>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0" i="0" lang="en-CA" sz="1500" u="sng" cap="none" strike="noStrike">
                <a:solidFill>
                  <a:schemeClr val="hlink"/>
                </a:solidFill>
                <a:latin typeface="Arial"/>
                <a:ea typeface="Arial"/>
                <a:cs typeface="Arial"/>
                <a:sym typeface="Arial"/>
                <a:hlinkClick r:id="rId6"/>
              </a:rPr>
              <a:t>https://needhelpnow.ca/app/fr/downloadable_resources-youth</a:t>
            </a:r>
            <a:r>
              <a:rPr b="0" i="0" lang="en-CA" sz="1500" u="none" cap="none" strike="noStrike">
                <a:solidFill>
                  <a:srgbClr val="000000"/>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0" i="0" lang="en-CA" sz="1500" u="sng" cap="none" strike="noStrike">
                <a:solidFill>
                  <a:schemeClr val="hlink"/>
                </a:solidFill>
                <a:latin typeface="Arial"/>
                <a:ea typeface="Arial"/>
                <a:cs typeface="Arial"/>
                <a:sym typeface="Arial"/>
                <a:hlinkClick r:id="rId7"/>
              </a:rPr>
              <a:t>https://www.pensezcybersecurite.gc.ca/fr/accueil</a:t>
            </a:r>
            <a:r>
              <a:rPr b="0" i="0" lang="en-CA" sz="1500" u="none" cap="none" strike="noStrike">
                <a:solidFill>
                  <a:srgbClr val="000000"/>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0" i="0" lang="en-CA" sz="1500" u="sng" cap="none" strike="noStrike">
                <a:solidFill>
                  <a:schemeClr val="hlink"/>
                </a:solidFill>
                <a:latin typeface="Arial"/>
                <a:ea typeface="Arial"/>
                <a:cs typeface="Arial"/>
                <a:sym typeface="Arial"/>
                <a:hlinkClick r:id="rId8"/>
              </a:rPr>
              <a:t>Statistique Canada : Cyberintimidation et leurre</a:t>
            </a:r>
            <a:r>
              <a:rPr b="0" i="0" lang="en-CA" sz="1500" u="none" cap="none" strike="noStrike">
                <a:solidFill>
                  <a:srgbClr val="000000"/>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0" i="0" lang="en-CA" sz="1500" u="sng" cap="none" strike="noStrike">
                <a:solidFill>
                  <a:schemeClr val="hlink"/>
                </a:solidFill>
                <a:latin typeface="Arial"/>
                <a:ea typeface="Arial"/>
                <a:cs typeface="Arial"/>
                <a:sym typeface="Arial"/>
                <a:hlinkClick r:id="rId9"/>
              </a:rPr>
              <a:t>Pour arrêter un agresseur(Stop A Bully Canada)</a:t>
            </a:r>
            <a:r>
              <a:rPr b="0" i="0" lang="en-CA" sz="1500" u="none" cap="none" strike="noStrike">
                <a:solidFill>
                  <a:srgbClr val="000000"/>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0" i="0" lang="en-CA" sz="1500" u="sng" cap="none" strike="noStrike">
                <a:solidFill>
                  <a:schemeClr val="hlink"/>
                </a:solidFill>
                <a:latin typeface="Arial"/>
                <a:ea typeface="Arial"/>
                <a:cs typeface="Arial"/>
                <a:sym typeface="Arial"/>
                <a:hlinkClick r:id="rId10"/>
              </a:rPr>
              <a:t>PREVNet</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0" i="0" lang="en-CA" sz="1500" u="sng" cap="none" strike="noStrike">
                <a:solidFill>
                  <a:schemeClr val="hlink"/>
                </a:solidFill>
                <a:latin typeface="Arial"/>
                <a:ea typeface="Arial"/>
                <a:cs typeface="Arial"/>
                <a:sym typeface="Arial"/>
                <a:hlinkClick r:id="rId11"/>
              </a:rPr>
              <a:t>www.HabiloMédias.ca</a:t>
            </a:r>
            <a:r>
              <a:rPr b="0" i="0" lang="en-CA" sz="1500" u="none" cap="none" strike="noStrike">
                <a:solidFill>
                  <a:srgbClr val="000000"/>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0" i="0" lang="en-CA" sz="1500" u="sng" cap="none" strike="noStrike">
                <a:solidFill>
                  <a:schemeClr val="hlink"/>
                </a:solidFill>
                <a:latin typeface="Arial"/>
                <a:ea typeface="Arial"/>
                <a:cs typeface="Arial"/>
                <a:sym typeface="Arial"/>
                <a:hlinkClick r:id="rId12"/>
              </a:rPr>
              <a:t>Ressources en matière de cyberintimidation de la Gendarmerie royale du Canada</a:t>
            </a:r>
            <a:r>
              <a:rPr b="0" i="0" lang="en-CA" sz="1500" u="none" cap="none" strike="noStrike">
                <a:solidFill>
                  <a:srgbClr val="000000"/>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0" i="0" lang="en-CA" sz="1500" u="sng" cap="none" strike="noStrike">
                <a:solidFill>
                  <a:schemeClr val="hlink"/>
                </a:solidFill>
                <a:latin typeface="Arial"/>
                <a:ea typeface="Arial"/>
                <a:cs typeface="Arial"/>
                <a:sym typeface="Arial"/>
                <a:hlinkClick r:id="rId13"/>
              </a:rPr>
              <a:t>Programme Échec au crime ou 416 222 8477</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0" i="0" lang="en-CA" sz="1500" u="sng" cap="none" strike="noStrike">
                <a:solidFill>
                  <a:schemeClr val="hlink"/>
                </a:solidFill>
                <a:latin typeface="Arial"/>
                <a:ea typeface="Arial"/>
                <a:cs typeface="Arial"/>
                <a:sym typeface="Arial"/>
                <a:hlinkClick r:id="rId14"/>
              </a:rPr>
              <a:t>Jeunesse, j’écoute </a:t>
            </a:r>
            <a:r>
              <a:rPr b="0" i="0" lang="en-CA" sz="1500" u="none" cap="none" strike="noStrike">
                <a:solidFill>
                  <a:srgbClr val="000000"/>
                </a:solidFill>
                <a:latin typeface="Arial"/>
                <a:ea typeface="Arial"/>
                <a:cs typeface="Arial"/>
                <a:sym typeface="Arial"/>
              </a:rPr>
              <a:t>ou 1 800 668 6868</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0" i="0" lang="en-CA" sz="1500" u="sng" cap="none" strike="noStrike">
                <a:solidFill>
                  <a:schemeClr val="hlink"/>
                </a:solidFill>
                <a:latin typeface="Arial"/>
                <a:ea typeface="Arial"/>
                <a:cs typeface="Arial"/>
                <a:sym typeface="Arial"/>
                <a:hlinkClick r:id="rId15"/>
              </a:rPr>
              <a:t>Croix-Rouge canadienne</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0" i="0" lang="en-CA" sz="1500" u="none" cap="none" strike="noStrike">
                <a:solidFill>
                  <a:srgbClr val="000000"/>
                </a:solidFill>
                <a:latin typeface="Arial"/>
                <a:ea typeface="Arial"/>
                <a:cs typeface="Arial"/>
                <a:sym typeface="Arial"/>
              </a:rPr>
              <a:t>Atelier de T.E.A.R.™ (Teens Ending Abusive Relationships)</a:t>
            </a:r>
            <a:endParaRPr b="0" i="0" sz="15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rPr b="0" i="0" lang="en-CA" sz="1500" u="sng" cap="none" strike="noStrike">
                <a:solidFill>
                  <a:schemeClr val="hlink"/>
                </a:solidFill>
                <a:latin typeface="Arial"/>
                <a:ea typeface="Arial"/>
                <a:cs typeface="Arial"/>
                <a:sym typeface="Arial"/>
                <a:hlinkClick r:id="rId16"/>
              </a:rPr>
              <a:t>https://www.rcmp-grc.gc.ca/fr/bullying/intimidation-ressources</a:t>
            </a:r>
            <a:r>
              <a:rPr b="0" i="0" lang="en-CA" sz="1500" u="none" cap="none" strike="noStrike">
                <a:solidFill>
                  <a:schemeClr val="dk1"/>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a:p>
            <a:pPr indent="0" lvl="0" marL="114300" marR="0" rtl="0" algn="r">
              <a:lnSpc>
                <a:spcPct val="115000"/>
              </a:lnSpc>
              <a:spcBef>
                <a:spcPts val="400"/>
              </a:spcBef>
              <a:spcAft>
                <a:spcPts val="0"/>
              </a:spcAft>
              <a:buClr>
                <a:srgbClr val="000000"/>
              </a:buClr>
              <a:buSzPts val="1200"/>
              <a:buFont typeface="Arial"/>
              <a:buNone/>
            </a:pPr>
            <a:r>
              <a:rPr b="0" i="1" lang="en-CA" sz="1200" u="none" cap="none" strike="noStrike">
                <a:solidFill>
                  <a:srgbClr val="000000"/>
                </a:solidFill>
                <a:latin typeface="Arial"/>
                <a:ea typeface="Arial"/>
                <a:cs typeface="Arial"/>
                <a:sym typeface="Arial"/>
              </a:rPr>
              <a:t>* Le contenu reflète la vision propre de l’organisme.</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be8f13856b_0_7"/>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7" name="Google Shape;127;gbe8f13856b_0_7"/>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128" name="Google Shape;128;gbe8f13856b_0_7"/>
          <p:cNvSpPr txBox="1"/>
          <p:nvPr>
            <p:ph type="title"/>
          </p:nvPr>
        </p:nvSpPr>
        <p:spPr>
          <a:xfrm>
            <a:off x="486501" y="-34025"/>
            <a:ext cx="83502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3600">
                <a:solidFill>
                  <a:srgbClr val="FFFFFF"/>
                </a:solidFill>
              </a:rPr>
              <a:t>TABLE DES MATIÈRES</a:t>
            </a:r>
            <a:endParaRPr sz="3600">
              <a:solidFill>
                <a:srgbClr val="FFFFFF"/>
              </a:solidFill>
            </a:endParaRPr>
          </a:p>
        </p:txBody>
      </p:sp>
      <p:sp>
        <p:nvSpPr>
          <p:cNvPr id="129" name="Google Shape;129;gbe8f13856b_0_7"/>
          <p:cNvSpPr txBox="1"/>
          <p:nvPr/>
        </p:nvSpPr>
        <p:spPr>
          <a:xfrm>
            <a:off x="759000" y="1328225"/>
            <a:ext cx="10951200" cy="4556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CA" sz="3000" u="none" cap="none" strike="noStrike">
                <a:solidFill>
                  <a:srgbClr val="000000"/>
                </a:solidFill>
                <a:latin typeface="Calibri"/>
                <a:ea typeface="Calibri"/>
                <a:cs typeface="Calibri"/>
                <a:sym typeface="Calibri"/>
              </a:rPr>
              <a:t>DIAPOS		SUJETS</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en-CA" sz="3000" u="none" cap="none" strike="noStrike">
                <a:solidFill>
                  <a:srgbClr val="000000"/>
                </a:solidFill>
                <a:latin typeface="Calibri"/>
                <a:ea typeface="Calibri"/>
                <a:cs typeface="Calibri"/>
                <a:sym typeface="Calibri"/>
              </a:rPr>
              <a:t>4 à 8			Le napperon (l’outil): les questions qui inspirent</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en-CA" sz="3000" u="none" cap="none" strike="noStrike">
                <a:solidFill>
                  <a:srgbClr val="000000"/>
                </a:solidFill>
                <a:latin typeface="Calibri"/>
                <a:ea typeface="Calibri"/>
                <a:cs typeface="Calibri"/>
                <a:sym typeface="Calibri"/>
              </a:rPr>
              <a:t>9 à 10		Les données: statistiques et manchettes</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en-CA" sz="3000" u="none" cap="none" strike="noStrike">
                <a:solidFill>
                  <a:srgbClr val="000000"/>
                </a:solidFill>
                <a:latin typeface="Calibri"/>
                <a:ea typeface="Calibri"/>
                <a:cs typeface="Calibri"/>
                <a:sym typeface="Calibri"/>
              </a:rPr>
              <a:t>11 à 13 		Les définitions</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en-CA" sz="3000" u="none" cap="none" strike="noStrike">
                <a:solidFill>
                  <a:srgbClr val="000000"/>
                </a:solidFill>
                <a:latin typeface="Calibri"/>
                <a:ea typeface="Calibri"/>
                <a:cs typeface="Calibri"/>
                <a:sym typeface="Calibri"/>
              </a:rPr>
              <a:t>14 à 17		Rôle et responsabilité</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en-CA" sz="3000" u="none" cap="none" strike="noStrike">
                <a:solidFill>
                  <a:srgbClr val="000000"/>
                </a:solidFill>
                <a:latin typeface="Calibri"/>
                <a:ea typeface="Calibri"/>
                <a:cs typeface="Calibri"/>
                <a:sym typeface="Calibri"/>
              </a:rPr>
              <a:t>18 à 20		Nos pratiques: l’information et sa diffusion</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en-CA" sz="3000" u="none" cap="none" strike="noStrike">
                <a:solidFill>
                  <a:srgbClr val="000000"/>
                </a:solidFill>
                <a:latin typeface="Calibri"/>
                <a:ea typeface="Calibri"/>
                <a:cs typeface="Calibri"/>
                <a:sym typeface="Calibri"/>
              </a:rPr>
              <a:t>21 à 22		Partenaires et ressources</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c082c20f9e_0_142"/>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3" name="Google Shape;373;gc082c20f9e_0_142"/>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374" name="Google Shape;374;gc082c20f9e_0_142"/>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Ressources : Guides d’utilisation</a:t>
            </a:r>
            <a:endParaRPr sz="2780">
              <a:solidFill>
                <a:srgbClr val="FFFFFF"/>
              </a:solidFill>
            </a:endParaRPr>
          </a:p>
        </p:txBody>
      </p:sp>
      <p:sp>
        <p:nvSpPr>
          <p:cNvPr id="375" name="Google Shape;375;gc082c20f9e_0_142"/>
          <p:cNvSpPr txBox="1"/>
          <p:nvPr/>
        </p:nvSpPr>
        <p:spPr>
          <a:xfrm>
            <a:off x="232100" y="1959425"/>
            <a:ext cx="11423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376" name="Google Shape;376;gc082c20f9e_0_142"/>
          <p:cNvSpPr txBox="1"/>
          <p:nvPr/>
        </p:nvSpPr>
        <p:spPr>
          <a:xfrm>
            <a:off x="637000" y="1343825"/>
            <a:ext cx="10515600" cy="4863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rgbClr val="000000"/>
                </a:solidFill>
                <a:latin typeface="Arial"/>
                <a:ea typeface="Arial"/>
                <a:cs typeface="Arial"/>
                <a:sym typeface="Arial"/>
              </a:rPr>
              <a:t>En faisant une petite recherche, on peut retrouver les guides d’utilisation pour plusieurs applications!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Facebook   </a:t>
            </a:r>
            <a:r>
              <a:rPr b="0" i="0" lang="en-CA" sz="1600" u="sng" cap="none" strike="noStrike">
                <a:solidFill>
                  <a:schemeClr val="hlink"/>
                </a:solidFill>
                <a:latin typeface="Arial"/>
                <a:ea typeface="Arial"/>
                <a:cs typeface="Arial"/>
                <a:sym typeface="Arial"/>
                <a:hlinkClick r:id="rId4"/>
              </a:rPr>
              <a:t>https://www.facebook.com/privacy/explanation</a:t>
            </a:r>
            <a:r>
              <a:rPr b="0" i="0" lang="en-CA"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Comment parler d’instagram à vos ados </a:t>
            </a:r>
            <a:r>
              <a:rPr b="0" i="0" lang="en-CA" sz="1600" u="sng" cap="none" strike="noStrike">
                <a:solidFill>
                  <a:schemeClr val="hlink"/>
                </a:solidFill>
                <a:latin typeface="Arial"/>
                <a:ea typeface="Arial"/>
                <a:cs typeface="Arial"/>
                <a:sym typeface="Arial"/>
                <a:hlinkClick r:id="rId5"/>
              </a:rPr>
              <a:t>https://scontent.fybz2-1.fna.fbcdn.net/v/t39.2365-6/43751083_516467292153062_6280614656436338688_n.pdf?_nc_cat=101&amp;ccb=1-3&amp;_nc_sid=ad8a9d&amp;_nc_ohc=c_oHBr-PzKAAX9CPbNH&amp;_nc_oc=AQkLIPwBEcxp9vLDI764ITrdgBqVg4N5xZaN0QccW08ffThft9lsAE6bCVmrThTTfcQ&amp;_nc_ht=scontent.fybz2-1.fna&amp;oh=b62dc40f26f11edeed3879baaa4652f7&amp;oe=6079B3C7</a:t>
            </a:r>
            <a:r>
              <a:rPr b="0" i="0" lang="en-CA"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Tik Tok  </a:t>
            </a:r>
            <a:r>
              <a:rPr b="0" i="0" lang="en-CA" sz="1600" u="sng" cap="none" strike="noStrike">
                <a:solidFill>
                  <a:schemeClr val="hlink"/>
                </a:solidFill>
                <a:latin typeface="Arial"/>
                <a:ea typeface="Arial"/>
                <a:cs typeface="Arial"/>
                <a:sym typeface="Arial"/>
                <a:hlinkClick r:id="rId6"/>
              </a:rPr>
              <a:t>https://www.tiktok.com/community-guidelines?lang=fr</a:t>
            </a:r>
            <a:r>
              <a:rPr b="0" i="0" lang="en-CA"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Snapchat </a:t>
            </a:r>
            <a:r>
              <a:rPr b="0" i="0" lang="en-CA" sz="1600" u="sng" cap="none" strike="noStrike">
                <a:solidFill>
                  <a:schemeClr val="hlink"/>
                </a:solidFill>
                <a:latin typeface="Arial"/>
                <a:ea typeface="Arial"/>
                <a:cs typeface="Arial"/>
                <a:sym typeface="Arial"/>
                <a:hlinkClick r:id="rId7"/>
              </a:rPr>
              <a:t>https://www.connectsafely.org/wp-content/uploads/snapchat_guide.pdf</a:t>
            </a:r>
            <a:r>
              <a:rPr b="0" i="0" lang="en-CA"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sng" cap="none" strike="noStrike">
                <a:solidFill>
                  <a:schemeClr val="hlink"/>
                </a:solidFill>
                <a:latin typeface="Arial"/>
                <a:ea typeface="Arial"/>
                <a:cs typeface="Arial"/>
                <a:sym typeface="Arial"/>
                <a:hlinkClick r:id="rId8"/>
              </a:rPr>
              <a:t>https://www.connectsafely.org/parentguides/</a:t>
            </a:r>
            <a:r>
              <a:rPr b="0" i="0" lang="en-CA"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000000"/>
                </a:solidFill>
                <a:latin typeface="Arial"/>
                <a:ea typeface="Arial"/>
                <a:cs typeface="Arial"/>
                <a:sym typeface="Arial"/>
              </a:rPr>
              <a:t>Faites une recherche ‘Comment les parents peuvent gérer l'utilisation des technologies’ et voyez tout ce qui est disponible pour vous.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0"/>
          <p:cNvSpPr txBox="1"/>
          <p:nvPr/>
        </p:nvSpPr>
        <p:spPr>
          <a:xfrm>
            <a:off x="4533901" y="1449887"/>
            <a:ext cx="305882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CA" sz="3200" u="none" cap="none" strike="noStrike">
                <a:solidFill>
                  <a:schemeClr val="lt1"/>
                </a:solidFill>
                <a:latin typeface="Calibri"/>
                <a:ea typeface="Calibri"/>
                <a:cs typeface="Calibri"/>
                <a:sym typeface="Calibri"/>
              </a:rPr>
              <a:t>OUR MISSION</a:t>
            </a:r>
            <a:endParaRPr b="0" i="0" sz="1400" u="none" cap="none" strike="noStrike">
              <a:solidFill>
                <a:srgbClr val="000000"/>
              </a:solidFill>
              <a:latin typeface="Arial"/>
              <a:ea typeface="Arial"/>
              <a:cs typeface="Arial"/>
              <a:sym typeface="Arial"/>
            </a:endParaRPr>
          </a:p>
        </p:txBody>
      </p:sp>
      <p:sp>
        <p:nvSpPr>
          <p:cNvPr id="383" name="Google Shape;383;p10"/>
          <p:cNvSpPr/>
          <p:nvPr/>
        </p:nvSpPr>
        <p:spPr>
          <a:xfrm>
            <a:off x="7718124" y="-110142"/>
            <a:ext cx="4479235" cy="6764943"/>
          </a:xfrm>
          <a:prstGeom prst="rect">
            <a:avLst/>
          </a:prstGeom>
          <a:solidFill>
            <a:srgbClr val="AEAB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4" name="Google Shape;384;p10"/>
          <p:cNvSpPr txBox="1"/>
          <p:nvPr/>
        </p:nvSpPr>
        <p:spPr>
          <a:xfrm>
            <a:off x="8681198" y="1949925"/>
            <a:ext cx="2581800" cy="255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67"/>
              <a:buFont typeface="Arial"/>
              <a:buNone/>
            </a:pPr>
            <a:r>
              <a:rPr b="0" i="0" lang="en-CA" sz="2667" u="sng" cap="none" strike="noStrike">
                <a:solidFill>
                  <a:schemeClr val="lt1"/>
                </a:solidFill>
                <a:latin typeface="Calibri"/>
                <a:ea typeface="Calibri"/>
                <a:cs typeface="Calibri"/>
                <a:sym typeface="Calibri"/>
                <a:hlinkClick r:id="rId3">
                  <a:extLst>
                    <a:ext uri="{A12FA001-AC4F-418D-AE19-62706E023703}">
                      <ahyp:hlinkClr val="tx"/>
                    </a:ext>
                  </a:extLst>
                </a:hlinkClick>
              </a:rPr>
              <a:t>@adfo</a:t>
            </a:r>
            <a:endParaRPr b="0" i="0" sz="2667"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67"/>
              <a:buFont typeface="Arial"/>
              <a:buNone/>
            </a:pPr>
            <a:r>
              <a:t/>
            </a:r>
            <a:endParaRPr b="0" i="0" sz="2667"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67"/>
              <a:buFont typeface="Arial"/>
              <a:buNone/>
            </a:pPr>
            <a:r>
              <a:rPr b="0" i="0" lang="en-CA" sz="2667" u="sng" cap="none" strike="noStrike">
                <a:solidFill>
                  <a:schemeClr val="lt1"/>
                </a:solidFill>
                <a:latin typeface="Calibri"/>
                <a:ea typeface="Calibri"/>
                <a:cs typeface="Calibri"/>
                <a:sym typeface="Calibri"/>
                <a:hlinkClick r:id="rId4">
                  <a:extLst>
                    <a:ext uri="{A12FA001-AC4F-418D-AE19-62706E023703}">
                      <ahyp:hlinkClr val="tx"/>
                    </a:ext>
                  </a:extLst>
                </a:hlinkClick>
              </a:rPr>
              <a:t>@CPCOofficial</a:t>
            </a:r>
            <a:endParaRPr b="0" i="0" sz="2667"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67"/>
              <a:buFont typeface="Arial"/>
              <a:buNone/>
            </a:pPr>
            <a:r>
              <a:t/>
            </a:r>
            <a:endParaRPr b="0" i="0" sz="2667"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67"/>
              <a:buFont typeface="Arial"/>
              <a:buNone/>
            </a:pPr>
            <a:r>
              <a:rPr b="0" i="0" lang="en-CA" sz="2667" u="sng" cap="none" strike="noStrike">
                <a:solidFill>
                  <a:schemeClr val="lt1"/>
                </a:solidFill>
                <a:latin typeface="Calibri"/>
                <a:ea typeface="Calibri"/>
                <a:cs typeface="Calibri"/>
                <a:sym typeface="Calibri"/>
                <a:hlinkClick r:id="rId5">
                  <a:extLst>
                    <a:ext uri="{A12FA001-AC4F-418D-AE19-62706E023703}">
                      <ahyp:hlinkClr val="tx"/>
                    </a:ext>
                  </a:extLst>
                </a:hlinkClick>
              </a:rPr>
              <a:t>@OPCouncil</a:t>
            </a:r>
            <a:endParaRPr b="0" i="0" sz="2667"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67"/>
              <a:buFont typeface="Arial"/>
              <a:buNone/>
            </a:pPr>
            <a:r>
              <a:t/>
            </a:r>
            <a:endParaRPr b="0" i="0" sz="2667" u="none" cap="none" strike="noStrike">
              <a:solidFill>
                <a:schemeClr val="lt1"/>
              </a:solidFill>
              <a:latin typeface="Calibri"/>
              <a:ea typeface="Calibri"/>
              <a:cs typeface="Calibri"/>
              <a:sym typeface="Calibri"/>
            </a:endParaRPr>
          </a:p>
        </p:txBody>
      </p:sp>
      <p:sp>
        <p:nvSpPr>
          <p:cNvPr id="385" name="Google Shape;385;p10"/>
          <p:cNvSpPr/>
          <p:nvPr/>
        </p:nvSpPr>
        <p:spPr>
          <a:xfrm>
            <a:off x="-5359" y="1146061"/>
            <a:ext cx="7718123" cy="5586651"/>
          </a:xfrm>
          <a:prstGeom prst="rect">
            <a:avLst/>
          </a:prstGeom>
          <a:solidFill>
            <a:srgbClr val="0070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6" name="Google Shape;386;p10"/>
          <p:cNvSpPr txBox="1"/>
          <p:nvPr/>
        </p:nvSpPr>
        <p:spPr>
          <a:xfrm>
            <a:off x="678950" y="2273350"/>
            <a:ext cx="47154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CA" sz="3200" u="none" cap="none" strike="noStrike">
                <a:solidFill>
                  <a:schemeClr val="lt1"/>
                </a:solidFill>
                <a:latin typeface="Calibri"/>
                <a:ea typeface="Calibri"/>
                <a:cs typeface="Calibri"/>
                <a:sym typeface="Calibri"/>
              </a:rPr>
              <a:t>Pour nous rejoindre</a:t>
            </a:r>
            <a:endParaRPr b="0" i="0" sz="1400" u="none" cap="none" strike="noStrike">
              <a:solidFill>
                <a:srgbClr val="000000"/>
              </a:solidFill>
              <a:latin typeface="Arial"/>
              <a:ea typeface="Arial"/>
              <a:cs typeface="Arial"/>
              <a:sym typeface="Arial"/>
            </a:endParaRPr>
          </a:p>
        </p:txBody>
      </p:sp>
      <p:sp>
        <p:nvSpPr>
          <p:cNvPr id="387" name="Google Shape;387;p10"/>
          <p:cNvSpPr txBox="1"/>
          <p:nvPr/>
        </p:nvSpPr>
        <p:spPr>
          <a:xfrm>
            <a:off x="734575" y="3016097"/>
            <a:ext cx="6806100" cy="2062500"/>
          </a:xfrm>
          <a:prstGeom prst="rect">
            <a:avLst/>
          </a:prstGeom>
          <a:noFill/>
          <a:ln>
            <a:noFill/>
          </a:ln>
        </p:spPr>
        <p:txBody>
          <a:bodyPr anchorCtr="0" anchor="t" bIns="45700" lIns="91425" spcFirstLastPara="1" rIns="91425" wrap="square" tIns="45700">
            <a:spAutoFit/>
          </a:bodyPr>
          <a:lstStyle/>
          <a:p>
            <a:pPr indent="-285744" lvl="0" marL="285744" marR="0" rtl="0" algn="l">
              <a:lnSpc>
                <a:spcPct val="150000"/>
              </a:lnSpc>
              <a:spcBef>
                <a:spcPts val="0"/>
              </a:spcBef>
              <a:spcAft>
                <a:spcPts val="0"/>
              </a:spcAft>
              <a:buClr>
                <a:schemeClr val="lt1"/>
              </a:buClr>
              <a:buSzPts val="3200"/>
              <a:buFont typeface="Arial"/>
              <a:buChar char="•"/>
            </a:pPr>
            <a:r>
              <a:rPr b="0" i="0" lang="en-CA" sz="3200" u="none" cap="none" strike="noStrike">
                <a:solidFill>
                  <a:schemeClr val="lt1"/>
                </a:solidFill>
                <a:latin typeface="Calibri"/>
                <a:ea typeface="Calibri"/>
                <a:cs typeface="Calibri"/>
                <a:sym typeface="Calibri"/>
              </a:rPr>
              <a:t>ADFO </a:t>
            </a:r>
            <a:r>
              <a:rPr b="0" i="0" lang="en-CA" sz="3200" u="sng" cap="none" strike="noStrike">
                <a:solidFill>
                  <a:schemeClr val="lt1"/>
                </a:solidFill>
                <a:latin typeface="Calibri"/>
                <a:ea typeface="Calibri"/>
                <a:cs typeface="Calibri"/>
                <a:sym typeface="Calibri"/>
                <a:hlinkClick r:id="rId6">
                  <a:extLst>
                    <a:ext uri="{A12FA001-AC4F-418D-AE19-62706E023703}">
                      <ahyp:hlinkClr val="tx"/>
                    </a:ext>
                  </a:extLst>
                </a:hlinkClick>
              </a:rPr>
              <a:t>www.adfo.org</a:t>
            </a:r>
            <a:endParaRPr b="0" i="0" sz="3200" u="none" cap="none" strike="noStrike">
              <a:solidFill>
                <a:schemeClr val="lt1"/>
              </a:solidFill>
              <a:latin typeface="Calibri"/>
              <a:ea typeface="Calibri"/>
              <a:cs typeface="Calibri"/>
              <a:sym typeface="Calibri"/>
            </a:endParaRPr>
          </a:p>
          <a:p>
            <a:pPr indent="-285744" lvl="0" marL="285744" marR="0" rtl="0" algn="l">
              <a:lnSpc>
                <a:spcPct val="150000"/>
              </a:lnSpc>
              <a:spcBef>
                <a:spcPts val="0"/>
              </a:spcBef>
              <a:spcAft>
                <a:spcPts val="0"/>
              </a:spcAft>
              <a:buClr>
                <a:schemeClr val="lt1"/>
              </a:buClr>
              <a:buSzPts val="3200"/>
              <a:buFont typeface="Arial"/>
              <a:buChar char="•"/>
            </a:pPr>
            <a:r>
              <a:rPr b="0" i="0" lang="en-CA" sz="3200" u="none" cap="none" strike="noStrike">
                <a:solidFill>
                  <a:schemeClr val="lt1"/>
                </a:solidFill>
                <a:latin typeface="Calibri"/>
                <a:ea typeface="Calibri"/>
                <a:cs typeface="Calibri"/>
                <a:sym typeface="Calibri"/>
              </a:rPr>
              <a:t>CPCO </a:t>
            </a:r>
            <a:r>
              <a:rPr b="0" i="0" lang="en-CA" sz="3200" u="sng" cap="none" strike="noStrike">
                <a:solidFill>
                  <a:schemeClr val="lt1"/>
                </a:solidFill>
                <a:latin typeface="Calibri"/>
                <a:ea typeface="Calibri"/>
                <a:cs typeface="Calibri"/>
                <a:sym typeface="Calibri"/>
                <a:hlinkClick r:id="rId7">
                  <a:extLst>
                    <a:ext uri="{A12FA001-AC4F-418D-AE19-62706E023703}">
                      <ahyp:hlinkClr val="tx"/>
                    </a:ext>
                  </a:extLst>
                </a:hlinkClick>
              </a:rPr>
              <a:t>www.cpco.on.ca</a:t>
            </a:r>
            <a:endParaRPr b="0" i="0" sz="3200" u="none" cap="none" strike="noStrike">
              <a:solidFill>
                <a:schemeClr val="lt1"/>
              </a:solidFill>
              <a:latin typeface="Calibri"/>
              <a:ea typeface="Calibri"/>
              <a:cs typeface="Calibri"/>
              <a:sym typeface="Calibri"/>
            </a:endParaRPr>
          </a:p>
          <a:p>
            <a:pPr indent="-285743" lvl="0" marL="285743" marR="0" rtl="0" algn="l">
              <a:lnSpc>
                <a:spcPct val="150000"/>
              </a:lnSpc>
              <a:spcBef>
                <a:spcPts val="0"/>
              </a:spcBef>
              <a:spcAft>
                <a:spcPts val="0"/>
              </a:spcAft>
              <a:buClr>
                <a:schemeClr val="lt1"/>
              </a:buClr>
              <a:buSzPts val="3200"/>
              <a:buFont typeface="Arial"/>
              <a:buChar char="•"/>
            </a:pPr>
            <a:r>
              <a:rPr b="0" i="0" lang="en-CA" sz="3200" u="none" cap="none" strike="noStrike">
                <a:solidFill>
                  <a:schemeClr val="lt1"/>
                </a:solidFill>
                <a:latin typeface="Calibri"/>
                <a:ea typeface="Calibri"/>
                <a:cs typeface="Calibri"/>
                <a:sym typeface="Calibri"/>
              </a:rPr>
              <a:t>OPC </a:t>
            </a:r>
            <a:r>
              <a:rPr b="0" i="0" lang="en-CA" sz="3200" u="sng" cap="none" strike="noStrike">
                <a:solidFill>
                  <a:schemeClr val="lt1"/>
                </a:solidFill>
                <a:latin typeface="Calibri"/>
                <a:ea typeface="Calibri"/>
                <a:cs typeface="Calibri"/>
                <a:sym typeface="Calibri"/>
                <a:hlinkClick r:id="rId8">
                  <a:extLst>
                    <a:ext uri="{A12FA001-AC4F-418D-AE19-62706E023703}">
                      <ahyp:hlinkClr val="tx"/>
                    </a:ext>
                  </a:extLst>
                </a:hlinkClick>
              </a:rPr>
              <a:t>www.principals.ca</a:t>
            </a:r>
            <a:endParaRPr b="0" i="0" sz="3200" u="none" cap="none" strike="noStrike">
              <a:solidFill>
                <a:schemeClr val="dk1"/>
              </a:solidFill>
              <a:latin typeface="Calibri"/>
              <a:ea typeface="Calibri"/>
              <a:cs typeface="Calibri"/>
              <a:sym typeface="Calibri"/>
            </a:endParaRPr>
          </a:p>
        </p:txBody>
      </p:sp>
      <p:pic>
        <p:nvPicPr>
          <p:cNvPr id="388" name="Google Shape;388;p10"/>
          <p:cNvPicPr preferRelativeResize="0"/>
          <p:nvPr/>
        </p:nvPicPr>
        <p:blipFill rotWithShape="1">
          <a:blip r:embed="rId9">
            <a:alphaModFix/>
          </a:blip>
          <a:srcRect b="0" l="0" r="0" t="0"/>
          <a:stretch/>
        </p:blipFill>
        <p:spPr>
          <a:xfrm>
            <a:off x="9077584" y="1209866"/>
            <a:ext cx="547797" cy="547797"/>
          </a:xfrm>
          <a:prstGeom prst="rect">
            <a:avLst/>
          </a:prstGeom>
          <a:noFill/>
          <a:ln>
            <a:noFill/>
          </a:ln>
        </p:spPr>
      </p:pic>
      <p:pic>
        <p:nvPicPr>
          <p:cNvPr id="389" name="Google Shape;389;p10"/>
          <p:cNvPicPr preferRelativeResize="0"/>
          <p:nvPr/>
        </p:nvPicPr>
        <p:blipFill rotWithShape="1">
          <a:blip r:embed="rId10">
            <a:alphaModFix/>
          </a:blip>
          <a:srcRect b="0" l="0" r="0" t="0"/>
          <a:stretch/>
        </p:blipFill>
        <p:spPr>
          <a:xfrm>
            <a:off x="0" y="6654800"/>
            <a:ext cx="12192000" cy="203200"/>
          </a:xfrm>
          <a:prstGeom prst="rect">
            <a:avLst/>
          </a:prstGeom>
          <a:noFill/>
          <a:ln>
            <a:noFill/>
          </a:ln>
        </p:spPr>
      </p:pic>
      <p:pic>
        <p:nvPicPr>
          <p:cNvPr id="390" name="Google Shape;390;p10"/>
          <p:cNvPicPr preferRelativeResize="0"/>
          <p:nvPr/>
        </p:nvPicPr>
        <p:blipFill rotWithShape="1">
          <a:blip r:embed="rId11">
            <a:alphaModFix/>
          </a:blip>
          <a:srcRect b="0" l="36738" r="0" t="-19836"/>
          <a:stretch/>
        </p:blipFill>
        <p:spPr>
          <a:xfrm>
            <a:off x="-1" y="975091"/>
            <a:ext cx="7712765" cy="316823"/>
          </a:xfrm>
          <a:prstGeom prst="rect">
            <a:avLst/>
          </a:prstGeom>
          <a:noFill/>
          <a:ln>
            <a:noFill/>
          </a:ln>
        </p:spPr>
      </p:pic>
      <p:pic>
        <p:nvPicPr>
          <p:cNvPr descr="A close up of a logo&#10;&#10;Description automatically generated" id="391" name="Google Shape;391;p10"/>
          <p:cNvPicPr preferRelativeResize="0"/>
          <p:nvPr/>
        </p:nvPicPr>
        <p:blipFill rotWithShape="1">
          <a:blip r:embed="rId12">
            <a:alphaModFix/>
          </a:blip>
          <a:srcRect b="0" l="0" r="0" t="0"/>
          <a:stretch/>
        </p:blipFill>
        <p:spPr>
          <a:xfrm>
            <a:off x="578964" y="45306"/>
            <a:ext cx="6317617" cy="9624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c082c20f9e_0_119"/>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5" name="Google Shape;135;gc082c20f9e_0_119"/>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136" name="Google Shape;136;gc082c20f9e_0_119"/>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LE NAPPERON (l’outil)</a:t>
            </a:r>
            <a:endParaRPr sz="2780">
              <a:solidFill>
                <a:srgbClr val="FFFFFF"/>
              </a:solidFill>
            </a:endParaRPr>
          </a:p>
        </p:txBody>
      </p:sp>
      <p:pic>
        <p:nvPicPr>
          <p:cNvPr id="137" name="Google Shape;137;gc082c20f9e_0_119"/>
          <p:cNvPicPr preferRelativeResize="0"/>
          <p:nvPr/>
        </p:nvPicPr>
        <p:blipFill rotWithShape="1">
          <a:blip r:embed="rId4">
            <a:alphaModFix/>
          </a:blip>
          <a:srcRect b="0" l="0" r="0" t="0"/>
          <a:stretch/>
        </p:blipFill>
        <p:spPr>
          <a:xfrm>
            <a:off x="61600" y="1684750"/>
            <a:ext cx="12011950" cy="4008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bcb249b075_0_5"/>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3" name="Google Shape;143;gbcb249b075_0_5"/>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144" name="Google Shape;144;gbcb249b075_0_5"/>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LE NAPPERON: planification proactive</a:t>
            </a:r>
            <a:endParaRPr sz="2780">
              <a:solidFill>
                <a:srgbClr val="FFFFFF"/>
              </a:solidFill>
            </a:endParaRPr>
          </a:p>
        </p:txBody>
      </p:sp>
      <p:pic>
        <p:nvPicPr>
          <p:cNvPr id="145" name="Google Shape;145;gbcb249b075_0_5"/>
          <p:cNvPicPr preferRelativeResize="0"/>
          <p:nvPr/>
        </p:nvPicPr>
        <p:blipFill rotWithShape="1">
          <a:blip r:embed="rId4">
            <a:alphaModFix/>
          </a:blip>
          <a:srcRect b="0" l="0" r="0" t="0"/>
          <a:stretch/>
        </p:blipFill>
        <p:spPr>
          <a:xfrm>
            <a:off x="-890025" y="684850"/>
            <a:ext cx="9134400" cy="5788925"/>
          </a:xfrm>
          <a:prstGeom prst="rect">
            <a:avLst/>
          </a:prstGeom>
          <a:noFill/>
          <a:ln>
            <a:noFill/>
          </a:ln>
        </p:spPr>
      </p:pic>
      <p:sp>
        <p:nvSpPr>
          <p:cNvPr id="146" name="Google Shape;146;gbcb249b075_0_5"/>
          <p:cNvSpPr/>
          <p:nvPr/>
        </p:nvSpPr>
        <p:spPr>
          <a:xfrm>
            <a:off x="216075" y="3551425"/>
            <a:ext cx="1080600" cy="461100"/>
          </a:xfrm>
          <a:prstGeom prst="rightArrow">
            <a:avLst>
              <a:gd fmla="val 50000" name="adj1"/>
              <a:gd fmla="val 50000" name="adj2"/>
            </a:avLst>
          </a:prstGeom>
          <a:solidFill>
            <a:schemeClr val="accent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be8f13856b_0_0"/>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2" name="Google Shape;152;gbe8f13856b_0_0"/>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153" name="Google Shape;153;gbe8f13856b_0_0"/>
          <p:cNvSpPr txBox="1"/>
          <p:nvPr>
            <p:ph type="title"/>
          </p:nvPr>
        </p:nvSpPr>
        <p:spPr>
          <a:xfrm>
            <a:off x="311725" y="-34025"/>
            <a:ext cx="106905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LE NAPPERON: côté proactif - questions générales</a:t>
            </a:r>
            <a:endParaRPr sz="2780">
              <a:solidFill>
                <a:srgbClr val="FFFFFF"/>
              </a:solidFill>
            </a:endParaRPr>
          </a:p>
        </p:txBody>
      </p:sp>
      <p:sp>
        <p:nvSpPr>
          <p:cNvPr id="154" name="Google Shape;154;gbe8f13856b_0_0"/>
          <p:cNvSpPr txBox="1"/>
          <p:nvPr/>
        </p:nvSpPr>
        <p:spPr>
          <a:xfrm>
            <a:off x="409550" y="1086000"/>
            <a:ext cx="11557800" cy="4720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700"/>
              </a:spcBef>
              <a:spcAft>
                <a:spcPts val="0"/>
              </a:spcAft>
              <a:buClr>
                <a:schemeClr val="dk1"/>
              </a:buClr>
              <a:buSzPts val="1100"/>
              <a:buFont typeface="Arial"/>
              <a:buNone/>
            </a:pPr>
            <a:r>
              <a:rPr b="0" i="0" lang="en-CA" sz="1800" u="none" cap="none" strike="noStrike">
                <a:solidFill>
                  <a:schemeClr val="dk1"/>
                </a:solidFill>
                <a:highlight>
                  <a:srgbClr val="FFFFFF"/>
                </a:highlight>
                <a:latin typeface="Arial"/>
                <a:ea typeface="Arial"/>
                <a:cs typeface="Arial"/>
                <a:sym typeface="Arial"/>
              </a:rPr>
              <a:t>Qu’est-ce que la cyberviolence et la cyberintimidation?</a:t>
            </a:r>
            <a:endParaRPr b="0" i="0" sz="1800" u="none" cap="none" strike="noStrike">
              <a:solidFill>
                <a:schemeClr val="dk1"/>
              </a:solidFill>
              <a:highlight>
                <a:srgbClr val="FFFFFF"/>
              </a:highlight>
              <a:latin typeface="Arial"/>
              <a:ea typeface="Arial"/>
              <a:cs typeface="Arial"/>
              <a:sym typeface="Arial"/>
            </a:endParaRPr>
          </a:p>
          <a:p>
            <a:pPr indent="0" lvl="0" marL="0" marR="393700" rtl="0" algn="l">
              <a:lnSpc>
                <a:spcPct val="103000"/>
              </a:lnSpc>
              <a:spcBef>
                <a:spcPts val="300"/>
              </a:spcBef>
              <a:spcAft>
                <a:spcPts val="0"/>
              </a:spcAft>
              <a:buClr>
                <a:schemeClr val="dk1"/>
              </a:buClr>
              <a:buSzPts val="1100"/>
              <a:buFont typeface="Arial"/>
              <a:buNone/>
            </a:pPr>
            <a:r>
              <a:rPr b="0" i="0" lang="en-CA" sz="1800" u="none" cap="none" strike="noStrike">
                <a:solidFill>
                  <a:schemeClr val="dk1"/>
                </a:solidFill>
                <a:highlight>
                  <a:srgbClr val="FFFFFF"/>
                </a:highlight>
                <a:latin typeface="Arial"/>
                <a:ea typeface="Arial"/>
                <a:cs typeface="Arial"/>
                <a:sym typeface="Arial"/>
              </a:rPr>
              <a:t>Le curriculum et les activités scolaires permettent-ils d’aborder la cybersécurité de façon proactive et pertinente en fonction de l’âge?</a:t>
            </a:r>
            <a:endParaRPr b="0" i="0" sz="18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300"/>
              </a:spcBef>
              <a:spcAft>
                <a:spcPts val="0"/>
              </a:spcAft>
              <a:buClr>
                <a:schemeClr val="dk1"/>
              </a:buClr>
              <a:buSzPts val="1100"/>
              <a:buFont typeface="Arial"/>
              <a:buNone/>
            </a:pPr>
            <a:r>
              <a:rPr b="0" i="0" lang="en-CA" sz="1800" u="none" cap="none" strike="noStrike">
                <a:solidFill>
                  <a:schemeClr val="dk1"/>
                </a:solidFill>
                <a:highlight>
                  <a:srgbClr val="FFFFFF"/>
                </a:highlight>
                <a:latin typeface="Arial"/>
                <a:ea typeface="Arial"/>
                <a:cs typeface="Arial"/>
                <a:sym typeface="Arial"/>
              </a:rPr>
              <a:t>Qu’est-ce que ma communauté scolaire devrait comprendre sur la cyberviolence?</a:t>
            </a:r>
            <a:endParaRPr b="0" i="0" sz="18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300"/>
              </a:spcBef>
              <a:spcAft>
                <a:spcPts val="0"/>
              </a:spcAft>
              <a:buClr>
                <a:schemeClr val="dk1"/>
              </a:buClr>
              <a:buSzPts val="1100"/>
              <a:buFont typeface="Arial"/>
              <a:buNone/>
            </a:pPr>
            <a:r>
              <a:rPr b="0" i="0" lang="en-CA" sz="1800" u="none" cap="none" strike="noStrike">
                <a:solidFill>
                  <a:schemeClr val="dk1"/>
                </a:solidFill>
                <a:highlight>
                  <a:srgbClr val="FFFFFF"/>
                </a:highlight>
                <a:latin typeface="Arial"/>
                <a:ea typeface="Arial"/>
                <a:cs typeface="Arial"/>
                <a:sym typeface="Arial"/>
              </a:rPr>
              <a:t>Comment l’information est-elle diffusée?</a:t>
            </a:r>
            <a:endParaRPr b="0" i="0" sz="18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300"/>
              </a:spcBef>
              <a:spcAft>
                <a:spcPts val="0"/>
              </a:spcAft>
              <a:buClr>
                <a:schemeClr val="dk1"/>
              </a:buClr>
              <a:buSzPts val="1100"/>
              <a:buFont typeface="Arial"/>
              <a:buNone/>
            </a:pPr>
            <a:r>
              <a:rPr b="0" i="0" lang="en-CA" sz="1800" u="none" cap="none" strike="noStrike">
                <a:solidFill>
                  <a:schemeClr val="dk1"/>
                </a:solidFill>
                <a:highlight>
                  <a:srgbClr val="FFFFFF"/>
                </a:highlight>
                <a:latin typeface="Arial"/>
                <a:ea typeface="Arial"/>
                <a:cs typeface="Arial"/>
                <a:sym typeface="Arial"/>
              </a:rPr>
              <a:t>Quel soutien les partenaires scolaires et communautaires peuvent-ils offrir?</a:t>
            </a:r>
            <a:endParaRPr b="0" i="0" sz="18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300"/>
              </a:spcBef>
              <a:spcAft>
                <a:spcPts val="0"/>
              </a:spcAft>
              <a:buClr>
                <a:schemeClr val="dk1"/>
              </a:buClr>
              <a:buSzPts val="1100"/>
              <a:buFont typeface="Arial"/>
              <a:buNone/>
            </a:pPr>
            <a:r>
              <a:rPr b="0" i="0" lang="en-CA" sz="1800" u="none" cap="none" strike="noStrike">
                <a:solidFill>
                  <a:schemeClr val="dk1"/>
                </a:solidFill>
                <a:highlight>
                  <a:srgbClr val="FFFFFF"/>
                </a:highlight>
                <a:latin typeface="Arial"/>
                <a:ea typeface="Arial"/>
                <a:cs typeface="Arial"/>
                <a:sym typeface="Arial"/>
              </a:rPr>
              <a:t>Comment intervenir lors d’un incident de cyberviolence ou de cyberintimidation?</a:t>
            </a:r>
            <a:endParaRPr b="0" i="0" sz="18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300"/>
              </a:spcBef>
              <a:spcAft>
                <a:spcPts val="0"/>
              </a:spcAft>
              <a:buClr>
                <a:schemeClr val="dk1"/>
              </a:buClr>
              <a:buSzPts val="1100"/>
              <a:buFont typeface="Arial"/>
              <a:buNone/>
            </a:pPr>
            <a:r>
              <a:rPr b="0" i="0" lang="en-CA" sz="1800" u="none" cap="none" strike="noStrike">
                <a:solidFill>
                  <a:schemeClr val="dk1"/>
                </a:solidFill>
                <a:highlight>
                  <a:srgbClr val="FFFFFF"/>
                </a:highlight>
                <a:latin typeface="Arial"/>
                <a:ea typeface="Arial"/>
                <a:cs typeface="Arial"/>
                <a:sym typeface="Arial"/>
              </a:rPr>
              <a:t>Quelles sont les meilleures pratiques ou les pratiques prometteuses qui méritent d’être étudiées?</a:t>
            </a:r>
            <a:endParaRPr b="0" i="0" sz="18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300"/>
              </a:spcBef>
              <a:spcAft>
                <a:spcPts val="0"/>
              </a:spcAft>
              <a:buClr>
                <a:schemeClr val="dk1"/>
              </a:buClr>
              <a:buSzPts val="1100"/>
              <a:buFont typeface="Arial"/>
              <a:buNone/>
            </a:pPr>
            <a:r>
              <a:rPr b="0" i="0" lang="en-CA" sz="1800" u="none" cap="none" strike="noStrike">
                <a:solidFill>
                  <a:schemeClr val="dk1"/>
                </a:solidFill>
                <a:highlight>
                  <a:srgbClr val="FFFFFF"/>
                </a:highlight>
                <a:latin typeface="Arial"/>
                <a:ea typeface="Arial"/>
                <a:cs typeface="Arial"/>
                <a:sym typeface="Arial"/>
              </a:rPr>
              <a:t>Que pouvons-nous faire aujourd’hui pour aider les élèves à éviter les écueils du monde numérique?</a:t>
            </a:r>
            <a:endParaRPr b="0" i="0" sz="1800" u="none" cap="none" strike="noStrike">
              <a:solidFill>
                <a:schemeClr val="dk1"/>
              </a:solidFill>
              <a:highlight>
                <a:srgbClr val="FFFFFF"/>
              </a:highlight>
              <a:latin typeface="Arial"/>
              <a:ea typeface="Arial"/>
              <a:cs typeface="Arial"/>
              <a:sym typeface="Arial"/>
            </a:endParaRPr>
          </a:p>
          <a:p>
            <a:pPr indent="0" lvl="0" marL="0" marR="0" rtl="0" algn="l">
              <a:lnSpc>
                <a:spcPct val="115000"/>
              </a:lnSpc>
              <a:spcBef>
                <a:spcPts val="300"/>
              </a:spcBef>
              <a:spcAft>
                <a:spcPts val="0"/>
              </a:spcAft>
              <a:buClr>
                <a:schemeClr val="dk1"/>
              </a:buClr>
              <a:buSzPts val="1100"/>
              <a:buFont typeface="Arial"/>
              <a:buNone/>
            </a:pPr>
            <a:r>
              <a:rPr b="0" i="0" lang="en-CA" sz="1800" u="none" cap="none" strike="noStrike">
                <a:solidFill>
                  <a:schemeClr val="dk1"/>
                </a:solidFill>
                <a:highlight>
                  <a:srgbClr val="FFFFFF"/>
                </a:highlight>
                <a:latin typeface="Arial"/>
                <a:ea typeface="Arial"/>
                <a:cs typeface="Arial"/>
                <a:sym typeface="Arial"/>
              </a:rPr>
              <a:t>Quelles mesures prenons-nous dans nos écoles pour former des citoyens responsables en ligne?</a:t>
            </a:r>
            <a:endParaRPr b="0" i="0" sz="1800" u="none" cap="none" strike="noStrike">
              <a:solidFill>
                <a:schemeClr val="dk1"/>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CA" sz="1800" u="none" cap="none" strike="noStrike">
                <a:solidFill>
                  <a:schemeClr val="dk1"/>
                </a:solidFill>
                <a:highlight>
                  <a:srgbClr val="FFFFFF"/>
                </a:highlight>
                <a:latin typeface="Arial"/>
                <a:ea typeface="Arial"/>
                <a:cs typeface="Arial"/>
                <a:sym typeface="Arial"/>
              </a:rPr>
              <a:t>Quelles ressources sont disponibles pour le personnel scolaire pour faire de la sensibilisation et favoriser un milieu d’apprentissage en ligne?</a:t>
            </a:r>
            <a:endParaRPr b="0" i="0" sz="1800" u="none" cap="none" strike="noStrike">
              <a:solidFill>
                <a:schemeClr val="dk1"/>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CA" sz="1800" u="none" cap="none" strike="noStrike">
                <a:solidFill>
                  <a:schemeClr val="dk1"/>
                </a:solidFill>
                <a:highlight>
                  <a:srgbClr val="FFFFFF"/>
                </a:highlight>
                <a:latin typeface="Arial"/>
                <a:ea typeface="Arial"/>
                <a:cs typeface="Arial"/>
                <a:sym typeface="Arial"/>
              </a:rPr>
              <a:t>Quelles sont les façons de sensibiliser le personnel scolaire aux obligations professionnelles (conseil scolaire, Ordre des enseignantes et enseignants de l’Ontario)?</a:t>
            </a:r>
            <a:endParaRPr b="0" i="0" sz="800" u="none" cap="none" strike="noStrike">
              <a:solidFill>
                <a:srgbClr val="231F2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c082c20f9e_0_9"/>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0" name="Google Shape;160;gc082c20f9e_0_9"/>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161" name="Google Shape;161;gc082c20f9e_0_9"/>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700"/>
              <a:buFont typeface="Arial"/>
              <a:buNone/>
            </a:pPr>
            <a:r>
              <a:rPr lang="en-CA" sz="2800">
                <a:solidFill>
                  <a:schemeClr val="lt1"/>
                </a:solidFill>
              </a:rPr>
              <a:t>LE NAPPERON: côté réactif</a:t>
            </a:r>
            <a:endParaRPr sz="2780">
              <a:solidFill>
                <a:srgbClr val="FFFFFF"/>
              </a:solidFill>
            </a:endParaRPr>
          </a:p>
        </p:txBody>
      </p:sp>
      <p:sp>
        <p:nvSpPr>
          <p:cNvPr id="162" name="Google Shape;162;gc082c20f9e_0_9"/>
          <p:cNvSpPr txBox="1"/>
          <p:nvPr/>
        </p:nvSpPr>
        <p:spPr>
          <a:xfrm>
            <a:off x="4244300" y="5841475"/>
            <a:ext cx="4118100" cy="595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667"/>
              <a:buFont typeface="Arial"/>
              <a:buNone/>
            </a:pPr>
            <a:r>
              <a:rPr b="1" i="0" lang="en-CA" sz="2667" u="none" cap="none" strike="noStrike">
                <a:solidFill>
                  <a:srgbClr val="7030A0"/>
                </a:solidFill>
                <a:latin typeface="Calibri"/>
                <a:ea typeface="Calibri"/>
                <a:cs typeface="Calibri"/>
                <a:sym typeface="Calibri"/>
              </a:rPr>
              <a:t>Réactif - intervention</a:t>
            </a:r>
            <a:endParaRPr b="0" i="0" sz="1400" u="none" cap="none" strike="noStrike">
              <a:solidFill>
                <a:srgbClr val="000000"/>
              </a:solidFill>
              <a:latin typeface="Arial"/>
              <a:ea typeface="Arial"/>
              <a:cs typeface="Arial"/>
              <a:sym typeface="Arial"/>
            </a:endParaRPr>
          </a:p>
        </p:txBody>
      </p:sp>
      <p:sp>
        <p:nvSpPr>
          <p:cNvPr id="163" name="Google Shape;163;gc082c20f9e_0_9"/>
          <p:cNvSpPr/>
          <p:nvPr/>
        </p:nvSpPr>
        <p:spPr>
          <a:xfrm>
            <a:off x="995128" y="2147517"/>
            <a:ext cx="1304400" cy="646200"/>
          </a:xfrm>
          <a:prstGeom prst="rightArrow">
            <a:avLst>
              <a:gd fmla="val 50000" name="adj1"/>
              <a:gd fmla="val 50000" name="adj2"/>
            </a:avLst>
          </a:prstGeom>
          <a:solidFill>
            <a:srgbClr val="7030A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pic>
        <p:nvPicPr>
          <p:cNvPr id="164" name="Google Shape;164;gc082c20f9e_0_9"/>
          <p:cNvPicPr preferRelativeResize="0"/>
          <p:nvPr/>
        </p:nvPicPr>
        <p:blipFill rotWithShape="1">
          <a:blip r:embed="rId4">
            <a:alphaModFix/>
          </a:blip>
          <a:srcRect b="0" l="0" r="0" t="0"/>
          <a:stretch/>
        </p:blipFill>
        <p:spPr>
          <a:xfrm>
            <a:off x="2299537" y="774738"/>
            <a:ext cx="8007625" cy="5180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cb6fc66224_0_2"/>
          <p:cNvSpPr txBox="1"/>
          <p:nvPr>
            <p:ph idx="1" type="body"/>
          </p:nvPr>
        </p:nvSpPr>
        <p:spPr>
          <a:xfrm>
            <a:off x="486496" y="1261700"/>
            <a:ext cx="3266700" cy="823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1000"/>
              </a:spcBef>
              <a:spcAft>
                <a:spcPts val="0"/>
              </a:spcAft>
              <a:buSzPts val="2400"/>
              <a:buNone/>
            </a:pPr>
            <a:r>
              <a:rPr lang="en-CA" sz="2600"/>
              <a:t>Qu’est-ce que </a:t>
            </a:r>
            <a:endParaRPr sz="2600"/>
          </a:p>
          <a:p>
            <a:pPr indent="0" lvl="0" marL="0" rtl="0" algn="l">
              <a:lnSpc>
                <a:spcPct val="80000"/>
              </a:lnSpc>
              <a:spcBef>
                <a:spcPts val="1000"/>
              </a:spcBef>
              <a:spcAft>
                <a:spcPts val="0"/>
              </a:spcAft>
              <a:buSzPts val="2400"/>
              <a:buNone/>
            </a:pPr>
            <a:r>
              <a:rPr lang="en-CA" sz="2600"/>
              <a:t>l’information privée?</a:t>
            </a:r>
            <a:endParaRPr sz="2600"/>
          </a:p>
        </p:txBody>
      </p:sp>
      <p:sp>
        <p:nvSpPr>
          <p:cNvPr id="171" name="Google Shape;171;gcb6fc66224_0_2"/>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200"/>
              <a:buNone/>
            </a:pPr>
            <a:r>
              <a:rPr lang="en-CA"/>
              <a:t>Mise en garde</a:t>
            </a:r>
            <a:endParaRPr/>
          </a:p>
        </p:txBody>
      </p:sp>
      <p:sp>
        <p:nvSpPr>
          <p:cNvPr id="172" name="Google Shape;172;gcb6fc66224_0_2"/>
          <p:cNvSpPr txBox="1"/>
          <p:nvPr/>
        </p:nvSpPr>
        <p:spPr>
          <a:xfrm>
            <a:off x="4024450" y="1081400"/>
            <a:ext cx="7528800" cy="507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N’oubliez pas! </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chemeClr val="dk1"/>
                </a:solidFill>
                <a:highlight>
                  <a:srgbClr val="FFFFFF"/>
                </a:highlight>
                <a:latin typeface="Calibri"/>
                <a:ea typeface="Calibri"/>
                <a:cs typeface="Calibri"/>
                <a:sym typeface="Calibri"/>
              </a:rPr>
              <a:t>Une donnée personnelle est toute information se rapportant à une personne physique identifiée ou identifiable. </a:t>
            </a:r>
            <a:endParaRPr b="0" i="0" sz="2200" u="none" cap="none" strike="noStrike">
              <a:solidFill>
                <a:schemeClr val="dk1"/>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1A1A1A"/>
                </a:solidFill>
                <a:highlight>
                  <a:srgbClr val="FFFFFF"/>
                </a:highlight>
                <a:latin typeface="Calibri"/>
                <a:ea typeface="Calibri"/>
                <a:cs typeface="Calibri"/>
                <a:sym typeface="Calibri"/>
              </a:rPr>
              <a:t>Loi sur l’accès à l’information municipale et la protection de la vie privée</a:t>
            </a:r>
            <a:r>
              <a:rPr b="0" i="0" lang="en-CA" sz="2200" u="none" cap="none" strike="noStrike">
                <a:solidFill>
                  <a:srgbClr val="000000"/>
                </a:solidFill>
                <a:latin typeface="Calibri"/>
                <a:ea typeface="Calibri"/>
                <a:cs typeface="Calibri"/>
                <a:sym typeface="Calibri"/>
              </a:rPr>
              <a:t> </a:t>
            </a:r>
            <a:r>
              <a:rPr b="0" i="0" lang="en-CA" sz="2200" u="none" cap="none" strike="noStrike">
                <a:solidFill>
                  <a:srgbClr val="1A1A1A"/>
                </a:solidFill>
                <a:highlight>
                  <a:srgbClr val="FFFFFF"/>
                </a:highlight>
                <a:latin typeface="Calibri"/>
                <a:ea typeface="Calibri"/>
                <a:cs typeface="Calibri"/>
                <a:sym typeface="Calibri"/>
              </a:rPr>
              <a:t>(</a:t>
            </a:r>
            <a:r>
              <a:rPr b="0" i="0" lang="en-CA" sz="2200" u="none" cap="none" strike="noStrike">
                <a:solidFill>
                  <a:srgbClr val="1A1A1A"/>
                </a:solidFill>
                <a:latin typeface="Calibri"/>
                <a:ea typeface="Calibri"/>
                <a:cs typeface="Calibri"/>
                <a:sym typeface="Calibri"/>
              </a:rPr>
              <a:t>LAIMPVP</a:t>
            </a:r>
            <a:r>
              <a:rPr b="0" i="0" lang="en-CA" sz="2200" u="none" cap="none" strike="noStrike">
                <a:solidFill>
                  <a:srgbClr val="1A1A1A"/>
                </a:solidFill>
                <a:highlight>
                  <a:srgbClr val="FFFFFF"/>
                </a:highlight>
                <a:latin typeface="Calibri"/>
                <a:ea typeface="Calibri"/>
                <a:cs typeface="Calibri"/>
                <a:sym typeface="Calibri"/>
              </a:rPr>
              <a:t>) </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CA" sz="1600" u="sng" cap="none" strike="noStrike">
                <a:solidFill>
                  <a:schemeClr val="hlink"/>
                </a:solidFill>
                <a:latin typeface="Calibri"/>
                <a:ea typeface="Calibri"/>
                <a:cs typeface="Calibri"/>
                <a:sym typeface="Calibri"/>
                <a:hlinkClick r:id="rId3"/>
              </a:rPr>
              <a:t>https://www.ontario.ca/fr/document/manuel-sur-lacces-linformation-et-la-protection-de-la-vie-privee</a:t>
            </a:r>
            <a:r>
              <a:rPr b="0" i="0" lang="en-CA"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0" i="0" lang="en-CA" sz="2200" u="none" cap="none" strike="noStrike">
                <a:solidFill>
                  <a:srgbClr val="000000"/>
                </a:solidFill>
                <a:latin typeface="Calibri"/>
                <a:ea typeface="Calibri"/>
                <a:cs typeface="Calibri"/>
                <a:sym typeface="Calibri"/>
              </a:rPr>
              <a:t> </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rPr b="1" i="0" lang="en-CA" sz="2200" u="none" cap="none" strike="noStrike">
                <a:solidFill>
                  <a:srgbClr val="1A1A1A"/>
                </a:solidFill>
                <a:highlight>
                  <a:srgbClr val="FFFFFF"/>
                </a:highlight>
                <a:latin typeface="Calibri"/>
                <a:ea typeface="Calibri"/>
                <a:cs typeface="Calibri"/>
                <a:sym typeface="Calibri"/>
              </a:rPr>
              <a:t>“Atteinte à la vie privée</a:t>
            </a:r>
            <a:r>
              <a:rPr b="0" i="0" lang="en-CA" sz="2200" u="none" cap="none" strike="noStrike">
                <a:solidFill>
                  <a:srgbClr val="1A1A1A"/>
                </a:solidFill>
                <a:highlight>
                  <a:srgbClr val="FFFFFF"/>
                </a:highlight>
                <a:latin typeface="Calibri"/>
                <a:ea typeface="Calibri"/>
                <a:cs typeface="Calibri"/>
                <a:sym typeface="Calibri"/>
              </a:rPr>
              <a:t> désigne un incident au cours duquel des renseignements personnels sont recueillis, conservés, utilisés, divulgués ou transférés à des archives ou détruits d’une manière qui ne respecte pas les exigences de la loi et des règlements en matière de protection des renseignements personnels.”</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c082c20f9e_0_18"/>
          <p:cNvSpPr/>
          <p:nvPr/>
        </p:nvSpPr>
        <p:spPr>
          <a:xfrm>
            <a:off x="-7962177" y="-1"/>
            <a:ext cx="5781300" cy="6858000"/>
          </a:xfrm>
          <a:prstGeom prst="rect">
            <a:avLst/>
          </a:prstGeom>
          <a:solidFill>
            <a:srgbClr val="F0EEF0"/>
          </a:solidFill>
          <a:ln>
            <a:noFill/>
          </a:ln>
          <a:effectLst>
            <a:outerShdw blurRad="215900" sx="101000" rotWithShape="0" algn="l" dist="38100" sy="101000">
              <a:srgbClr val="595959">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8" name="Google Shape;178;gc082c20f9e_0_18"/>
          <p:cNvPicPr preferRelativeResize="0"/>
          <p:nvPr/>
        </p:nvPicPr>
        <p:blipFill rotWithShape="1">
          <a:blip r:embed="rId3">
            <a:alphaModFix/>
          </a:blip>
          <a:srcRect b="0" l="0" r="0" t="0"/>
          <a:stretch/>
        </p:blipFill>
        <p:spPr>
          <a:xfrm>
            <a:off x="0" y="6654800"/>
            <a:ext cx="12192001" cy="203200"/>
          </a:xfrm>
          <a:prstGeom prst="rect">
            <a:avLst/>
          </a:prstGeom>
          <a:noFill/>
          <a:ln>
            <a:noFill/>
          </a:ln>
        </p:spPr>
      </p:pic>
      <p:sp>
        <p:nvSpPr>
          <p:cNvPr id="179" name="Google Shape;179;gc082c20f9e_0_18"/>
          <p:cNvSpPr txBox="1"/>
          <p:nvPr>
            <p:ph type="title"/>
          </p:nvPr>
        </p:nvSpPr>
        <p:spPr>
          <a:xfrm>
            <a:off x="486507" y="-34029"/>
            <a:ext cx="10515600" cy="943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990"/>
              <a:buNone/>
            </a:pPr>
            <a:r>
              <a:rPr lang="en-CA" sz="2780">
                <a:solidFill>
                  <a:srgbClr val="FFFFFF"/>
                </a:solidFill>
              </a:rPr>
              <a:t>LE NAPPERON: côté réactif - questions générales</a:t>
            </a:r>
            <a:endParaRPr sz="2780">
              <a:solidFill>
                <a:srgbClr val="FFFFFF"/>
              </a:solidFill>
            </a:endParaRPr>
          </a:p>
        </p:txBody>
      </p:sp>
      <p:sp>
        <p:nvSpPr>
          <p:cNvPr id="180" name="Google Shape;180;gc082c20f9e_0_18"/>
          <p:cNvSpPr txBox="1"/>
          <p:nvPr/>
        </p:nvSpPr>
        <p:spPr>
          <a:xfrm>
            <a:off x="867425" y="1662825"/>
            <a:ext cx="10625700" cy="31401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00000"/>
              </a:lnSpc>
              <a:spcBef>
                <a:spcPts val="0"/>
              </a:spcBef>
              <a:spcAft>
                <a:spcPts val="0"/>
              </a:spcAft>
              <a:buClr>
                <a:srgbClr val="000000"/>
              </a:buClr>
              <a:buSzPts val="2400"/>
              <a:buFont typeface="Arial"/>
              <a:buChar char="•"/>
            </a:pPr>
            <a:r>
              <a:rPr b="0" i="0" lang="en-CA" sz="2400" u="none" cap="none" strike="noStrike">
                <a:solidFill>
                  <a:srgbClr val="000000"/>
                </a:solidFill>
                <a:latin typeface="Arial"/>
                <a:ea typeface="Arial"/>
                <a:cs typeface="Arial"/>
                <a:sym typeface="Arial"/>
              </a:rPr>
              <a:t>Que s’est-il passé? (Déterminer la nature de l’incident en se servant des définitions.)</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CA" sz="2400" u="none" cap="none" strike="noStrike">
                <a:solidFill>
                  <a:srgbClr val="000000"/>
                </a:solidFill>
                <a:latin typeface="Arial"/>
                <a:ea typeface="Arial"/>
                <a:cs typeface="Arial"/>
                <a:sym typeface="Arial"/>
              </a:rPr>
              <a:t>Enquête criminelle ou interne (à l’école)?</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CA" sz="2400" u="none" cap="none" strike="noStrike">
                <a:solidFill>
                  <a:srgbClr val="000000"/>
                </a:solidFill>
                <a:latin typeface="Arial"/>
                <a:ea typeface="Arial"/>
                <a:cs typeface="Arial"/>
                <a:sym typeface="Arial"/>
              </a:rPr>
              <a:t>Quelles sont les mesures à prendre? (Voir les politiques, procédures et pratiques de votre conseil scolaire.)</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CA" sz="2400" u="none" cap="none" strike="noStrike">
                <a:solidFill>
                  <a:srgbClr val="000000"/>
                </a:solidFill>
                <a:latin typeface="Arial"/>
                <a:ea typeface="Arial"/>
                <a:cs typeface="Arial"/>
                <a:sym typeface="Arial"/>
              </a:rPr>
              <a:t>La situation risque-t-elle de dégénérer?</a:t>
            </a:r>
            <a:endParaRPr b="0" i="0" sz="2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CA" sz="2400" u="none" cap="none" strike="noStrike">
                <a:solidFill>
                  <a:srgbClr val="000000"/>
                </a:solidFill>
                <a:latin typeface="Arial"/>
                <a:ea typeface="Arial"/>
                <a:cs typeface="Arial"/>
                <a:sym typeface="Arial"/>
              </a:rPr>
              <a:t>Quel est le rôle du personnel de l’école? (immédiat, court terme, long terme)</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2019-10-31T15:47:07Z</dcterms:created>
  <dc:creator>Johnstone, Chris</dc:creator>
</cp:coreProperties>
</file>